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317" r:id="rId3"/>
    <p:sldId id="399" r:id="rId4"/>
    <p:sldId id="400" r:id="rId5"/>
    <p:sldId id="401" r:id="rId6"/>
    <p:sldId id="402" r:id="rId7"/>
    <p:sldId id="403" r:id="rId8"/>
    <p:sldId id="419" r:id="rId9"/>
    <p:sldId id="404" r:id="rId10"/>
    <p:sldId id="406" r:id="rId11"/>
    <p:sldId id="405" r:id="rId12"/>
    <p:sldId id="410" r:id="rId13"/>
    <p:sldId id="409" r:id="rId14"/>
    <p:sldId id="411" r:id="rId15"/>
    <p:sldId id="415" r:id="rId16"/>
    <p:sldId id="413" r:id="rId17"/>
    <p:sldId id="414" r:id="rId18"/>
    <p:sldId id="418" r:id="rId19"/>
    <p:sldId id="416" r:id="rId20"/>
    <p:sldId id="421" r:id="rId21"/>
    <p:sldId id="422" r:id="rId22"/>
    <p:sldId id="425" r:id="rId23"/>
    <p:sldId id="426" r:id="rId24"/>
    <p:sldId id="423" r:id="rId25"/>
    <p:sldId id="424" r:id="rId26"/>
    <p:sldId id="427" r:id="rId27"/>
    <p:sldId id="428" r:id="rId28"/>
    <p:sldId id="429" r:id="rId29"/>
    <p:sldId id="3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7" autoAdjust="0"/>
    <p:restoredTop sz="89899" autoAdjust="0"/>
  </p:normalViewPr>
  <p:slideViewPr>
    <p:cSldViewPr snapToGrid="0">
      <p:cViewPr varScale="1">
        <p:scale>
          <a:sx n="104" d="100"/>
          <a:sy n="104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22155-4098-4C21-907E-51202336D78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0183-80F9-4D46-8523-2FBBAD395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2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0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B47F7-66A1-4B6F-91B0-57207A6B105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6E06-B9A3-46EC-8746-376692F5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utah.edu/directory/morse/research-group/index.php" TargetMode="External"/><Relationship Id="rId2" Type="http://schemas.openxmlformats.org/officeDocument/2006/relationships/hyperlink" Target="mailto:morse@chem.utah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3.png"/><Relationship Id="rId7" Type="http://schemas.openxmlformats.org/officeDocument/2006/relationships/image" Target="../media/image39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utah.edu/directory/morse/research-group/ap_chemistry_powerpoints.php" TargetMode="External"/><Relationship Id="rId2" Type="http://schemas.openxmlformats.org/officeDocument/2006/relationships/hyperlink" Target="mailto:morse@chem.uta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0" y="4248150"/>
            <a:ext cx="7753350" cy="105727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Michael Morse, University of Utah</a:t>
            </a:r>
            <a:b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morse@chem.utah.edu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PowerPoints of all of my presentations to this group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available at: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chem.utah.edu/directory/morse/research-group/index.php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click on </a:t>
            </a:r>
            <a:r>
              <a:rPr lang="en-US" sz="1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A/P Chemistry </a:t>
            </a:r>
            <a:r>
              <a:rPr lang="en-US" sz="1800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Powerpoints</a:t>
            </a:r>
            <a:r>
              <a:rPr lang="en-US" sz="1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 can download and use them as you like.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cids and Ba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" y="0"/>
            <a:ext cx="913217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actually reacts with itself to form dimers:</a:t>
            </a:r>
            <a:endParaRPr lang="en-US" sz="3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5" y="1123950"/>
            <a:ext cx="782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BF</a:t>
            </a:r>
            <a:r>
              <a:rPr lang="en-US" baseline="-25000" dirty="0" smtClean="0"/>
              <a:t>3</a:t>
            </a:r>
            <a:r>
              <a:rPr lang="en-US" dirty="0" smtClean="0"/>
              <a:t>, AlCl</a:t>
            </a:r>
            <a:r>
              <a:rPr lang="en-US" baseline="-25000" dirty="0" smtClean="0"/>
              <a:t>3</a:t>
            </a:r>
            <a:r>
              <a:rPr lang="en-US" dirty="0" smtClean="0"/>
              <a:t> is a trigonal planar molecule that is electron deficient at the aluminum center:</a:t>
            </a:r>
            <a:endParaRPr lang="en-US" dirty="0"/>
          </a:p>
        </p:txBody>
      </p:sp>
      <p:pic>
        <p:nvPicPr>
          <p:cNvPr id="4098" name="Picture 2" descr="Image result for AlC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0281"/>
            <a:ext cx="1362075" cy="11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2907506"/>
            <a:ext cx="806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molecule could solve this problem by forming Al=Cl double bonds, but it has found a better way.  Above 180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cs typeface="Times New Roman"/>
              </a:rPr>
              <a:t>C the AlCl</a:t>
            </a:r>
            <a:r>
              <a:rPr lang="en-US" baseline="-25000" dirty="0" smtClean="0"/>
              <a:t>3</a:t>
            </a:r>
            <a:r>
              <a:rPr lang="en-US" dirty="0" smtClean="0">
                <a:cs typeface="Times New Roman"/>
              </a:rPr>
              <a:t> sublimes to produce </a:t>
            </a:r>
            <a:r>
              <a:rPr lang="en-US" dirty="0" smtClean="0"/>
              <a:t>AlCl</a:t>
            </a:r>
            <a:r>
              <a:rPr lang="en-US" baseline="-25000" dirty="0" smtClean="0"/>
              <a:t>3</a:t>
            </a:r>
            <a:r>
              <a:rPr lang="en-US" dirty="0" smtClean="0"/>
              <a:t> dimers in the gas phase:</a:t>
            </a:r>
            <a:endParaRPr lang="en-US" dirty="0"/>
          </a:p>
        </p:txBody>
      </p:sp>
      <p:pic>
        <p:nvPicPr>
          <p:cNvPr id="4100" name="Picture 4" descr="Image result for AlCl3 dim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4" t="9742" b="9098"/>
          <a:stretch/>
        </p:blipFill>
        <p:spPr bwMode="auto">
          <a:xfrm>
            <a:off x="1228725" y="3830836"/>
            <a:ext cx="2536824" cy="13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lCl3 di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38125" r="47135" b="19865"/>
          <a:stretch/>
        </p:blipFill>
        <p:spPr bwMode="auto">
          <a:xfrm>
            <a:off x="4752975" y="3549359"/>
            <a:ext cx="2947987" cy="18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4824" y="5343527"/>
            <a:ext cx="80676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coordination environment at the aluminum is tetrahedral, with the aluminum satisfying its octet by accepting a lone pair from the chlorine atom.</a:t>
            </a:r>
          </a:p>
          <a:p>
            <a:endParaRPr lang="en-US" dirty="0"/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AlCl</a:t>
            </a:r>
            <a:r>
              <a:rPr lang="en-US" sz="3200" baseline="-25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 is a powerful Lewis acid.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3657" y="2538174"/>
            <a:ext cx="11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Lewis acid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9155" y="1765280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Lewis base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429125" y="2324100"/>
            <a:ext cx="1238250" cy="428625"/>
          </a:xfrm>
          <a:custGeom>
            <a:avLst/>
            <a:gdLst>
              <a:gd name="connsiteX0" fmla="*/ 0 w 1238250"/>
              <a:gd name="connsiteY0" fmla="*/ 0 h 428625"/>
              <a:gd name="connsiteX1" fmla="*/ 390525 w 1238250"/>
              <a:gd name="connsiteY1" fmla="*/ 276225 h 428625"/>
              <a:gd name="connsiteX2" fmla="*/ 1238250 w 123825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0" h="428625">
                <a:moveTo>
                  <a:pt x="0" y="0"/>
                </a:moveTo>
                <a:cubicBezTo>
                  <a:pt x="92075" y="102394"/>
                  <a:pt x="184150" y="204788"/>
                  <a:pt x="390525" y="276225"/>
                </a:cubicBezTo>
                <a:cubicBezTo>
                  <a:pt x="596900" y="347663"/>
                  <a:pt x="917575" y="388144"/>
                  <a:pt x="1238250" y="428625"/>
                </a:cubicBez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91100" y="1752553"/>
            <a:ext cx="628650" cy="85772"/>
          </a:xfrm>
          <a:custGeom>
            <a:avLst/>
            <a:gdLst>
              <a:gd name="connsiteX0" fmla="*/ 0 w 628650"/>
              <a:gd name="connsiteY0" fmla="*/ 76247 h 85772"/>
              <a:gd name="connsiteX1" fmla="*/ 342900 w 628650"/>
              <a:gd name="connsiteY1" fmla="*/ 47 h 85772"/>
              <a:gd name="connsiteX2" fmla="*/ 628650 w 628650"/>
              <a:gd name="connsiteY2" fmla="*/ 85772 h 8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5772">
                <a:moveTo>
                  <a:pt x="0" y="76247"/>
                </a:moveTo>
                <a:cubicBezTo>
                  <a:pt x="119062" y="37353"/>
                  <a:pt x="238125" y="-1541"/>
                  <a:pt x="342900" y="47"/>
                </a:cubicBezTo>
                <a:cubicBezTo>
                  <a:pt x="447675" y="1634"/>
                  <a:pt x="538162" y="43703"/>
                  <a:pt x="628650" y="85772"/>
                </a:cubicBez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acids and bases are crucially important in Organic Chemistry</a:t>
            </a:r>
            <a:endParaRPr lang="en-US" sz="3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5" y="1333500"/>
            <a:ext cx="782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an example, consider the reaction of </a:t>
            </a:r>
            <a:r>
              <a:rPr lang="en-US" i="1" dirty="0" smtClean="0"/>
              <a:t>t</a:t>
            </a:r>
            <a:r>
              <a:rPr lang="en-US" dirty="0" smtClean="0"/>
              <a:t>-butyl chloride with </a:t>
            </a:r>
            <a:r>
              <a:rPr lang="en-US" dirty="0" err="1" smtClean="0"/>
              <a:t>NaOH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First, t-butyl chloride loses 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to form a </a:t>
            </a:r>
            <a:r>
              <a:rPr lang="en-US" i="1" dirty="0" smtClean="0">
                <a:cs typeface="Times New Roman"/>
              </a:rPr>
              <a:t>t</a:t>
            </a:r>
            <a:r>
              <a:rPr lang="en-US" dirty="0" smtClean="0">
                <a:cs typeface="Times New Roman"/>
              </a:rPr>
              <a:t>-butyl carbocation (this is a slow step):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67025" y="2533829"/>
            <a:ext cx="1700212" cy="1423988"/>
            <a:chOff x="2867025" y="2533829"/>
            <a:chExt cx="1700212" cy="1423988"/>
          </a:xfrm>
        </p:grpSpPr>
        <p:grpSp>
          <p:nvGrpSpPr>
            <p:cNvPr id="10" name="Group 9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4108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6" name="Picture 10" descr="Image result for t-butyl chloride reaction with sodium hydrox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1" b="50000"/>
          <a:stretch/>
        </p:blipFill>
        <p:spPr bwMode="auto">
          <a:xfrm>
            <a:off x="711606" y="2383900"/>
            <a:ext cx="2279244" cy="17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1075" y="2383900"/>
            <a:ext cx="3933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Electronically, the </a:t>
            </a:r>
            <a:r>
              <a:rPr lang="en-US" i="1" dirty="0" smtClean="0"/>
              <a:t>t</a:t>
            </a:r>
            <a:r>
              <a:rPr lang="en-US" dirty="0" smtClean="0"/>
              <a:t>-butyl carbocation is just like BF</a:t>
            </a:r>
            <a:r>
              <a:rPr lang="en-US" baseline="-25000" dirty="0" smtClean="0"/>
              <a:t>3</a:t>
            </a:r>
            <a:r>
              <a:rPr lang="en-US" dirty="0" smtClean="0"/>
              <a:t>.  It is a </a:t>
            </a:r>
            <a:r>
              <a:rPr lang="en-US" u="sng" dirty="0" smtClean="0">
                <a:solidFill>
                  <a:srgbClr val="C00000"/>
                </a:solidFill>
              </a:rPr>
              <a:t>Lewis acid</a:t>
            </a:r>
            <a:r>
              <a:rPr lang="en-US" dirty="0" smtClean="0"/>
              <a:t>.  The central carbon is surrounded by only 6 electrons, and it is </a:t>
            </a:r>
            <a:r>
              <a:rPr lang="en-US" dirty="0" smtClean="0">
                <a:solidFill>
                  <a:srgbClr val="0000FF"/>
                </a:solidFill>
              </a:rPr>
              <a:t>desperately seeking a lone pair</a:t>
            </a:r>
            <a:r>
              <a:rPr lang="en-US" dirty="0" smtClean="0"/>
              <a:t>.  If 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is available, it can provide the needed lone pair, allowing the octet rule to be satisfied.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1606" y="4810304"/>
            <a:ext cx="1700212" cy="1423988"/>
            <a:chOff x="2867025" y="2533829"/>
            <a:chExt cx="1700212" cy="1423988"/>
          </a:xfrm>
        </p:grpSpPr>
        <p:grpSp>
          <p:nvGrpSpPr>
            <p:cNvPr id="29" name="Group 28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31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38950" y="4562475"/>
            <a:ext cx="257175" cy="191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520315" y="5158351"/>
            <a:ext cx="1188720" cy="548640"/>
            <a:chOff x="2900361" y="4415225"/>
            <a:chExt cx="4746625" cy="2225713"/>
          </a:xfrm>
        </p:grpSpPr>
        <p:grpSp>
          <p:nvGrpSpPr>
            <p:cNvPr id="24" name="Group 23"/>
            <p:cNvGrpSpPr/>
            <p:nvPr/>
          </p:nvGrpSpPr>
          <p:grpSpPr>
            <a:xfrm>
              <a:off x="2900361" y="4415225"/>
              <a:ext cx="4746625" cy="2225713"/>
              <a:chOff x="3357561" y="4409441"/>
              <a:chExt cx="4746625" cy="22257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57561" y="4409441"/>
                <a:ext cx="4746625" cy="2225713"/>
                <a:chOff x="3357561" y="4409441"/>
                <a:chExt cx="4746625" cy="222571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357561" y="4409441"/>
                  <a:ext cx="4746625" cy="2225713"/>
                  <a:chOff x="3357561" y="4409441"/>
                  <a:chExt cx="4746625" cy="2225713"/>
                </a:xfrm>
              </p:grpSpPr>
              <p:pic>
                <p:nvPicPr>
                  <p:cNvPr id="4110" name="Picture 14" descr="Image result for hydroxide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61" y="4409441"/>
                    <a:ext cx="4746625" cy="22257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3471862" y="4562475"/>
                    <a:ext cx="481013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471862" y="5019675"/>
                  <a:ext cx="188629" cy="145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660491" y="6234292"/>
                <a:ext cx="292384" cy="2427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410325" y="4568259"/>
              <a:ext cx="219075" cy="190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52306" y="52060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95725" y="5376952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Image result for t-butan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4871776"/>
            <a:ext cx="1709705" cy="11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35431" y="6324600"/>
            <a:ext cx="529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Lewis acid      +    Lewis base     </a:t>
            </a:r>
            <a:r>
              <a:rPr lang="en-US" dirty="0" smtClean="0">
                <a:latin typeface="Times New Roman"/>
                <a:cs typeface="Times New Roman"/>
              </a:rPr>
              <a:t>→  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  Acid-base adduct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77026" y="4562475"/>
            <a:ext cx="2257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an example of what is called an </a:t>
            </a:r>
            <a:r>
              <a:rPr lang="en-US" sz="1400" dirty="0" smtClean="0">
                <a:solidFill>
                  <a:srgbClr val="0000FF"/>
                </a:solidFill>
              </a:rPr>
              <a:t>S</a:t>
            </a:r>
            <a:r>
              <a:rPr lang="en-US" sz="1400" baseline="-25000" dirty="0" smtClean="0">
                <a:solidFill>
                  <a:srgbClr val="0000FF"/>
                </a:solidFill>
              </a:rPr>
              <a:t>N</a:t>
            </a:r>
            <a:r>
              <a:rPr lang="en-US" sz="1400" dirty="0" smtClean="0">
                <a:solidFill>
                  <a:srgbClr val="0000FF"/>
                </a:solidFill>
              </a:rPr>
              <a:t>1 reaction </a:t>
            </a:r>
            <a:r>
              <a:rPr lang="en-US" sz="1400" dirty="0" smtClean="0"/>
              <a:t>(substitution,  nucleophilic, type 1). </a:t>
            </a:r>
          </a:p>
          <a:p>
            <a:r>
              <a:rPr lang="en-US" sz="1400" dirty="0" smtClean="0"/>
              <a:t>In this type of reaction, the compound first dissociates then a </a:t>
            </a:r>
            <a:r>
              <a:rPr lang="en-US" sz="1400" u="sng" dirty="0" smtClean="0">
                <a:solidFill>
                  <a:srgbClr val="C00000"/>
                </a:solidFill>
              </a:rPr>
              <a:t>nucleophile</a:t>
            </a:r>
            <a:r>
              <a:rPr lang="en-US" sz="1400" dirty="0" smtClean="0"/>
              <a:t> (another word for a Lewis base) attacks the carbocation.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98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reaction work?</a:t>
            </a:r>
            <a:endParaRPr lang="en-US" sz="3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4" y="1181100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we have the </a:t>
            </a:r>
            <a:r>
              <a:rPr lang="en-US" i="1" dirty="0">
                <a:cs typeface="Times New Roman"/>
              </a:rPr>
              <a:t>t</a:t>
            </a:r>
            <a:r>
              <a:rPr lang="en-US" dirty="0">
                <a:cs typeface="Times New Roman"/>
              </a:rPr>
              <a:t>-butyl </a:t>
            </a:r>
            <a:r>
              <a:rPr lang="en-US" dirty="0" smtClean="0">
                <a:cs typeface="Times New Roman"/>
              </a:rPr>
              <a:t>carbocation, it can regain its lone pair by either back-reaction with the 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cs typeface="Times New Roman"/>
              </a:rPr>
              <a:t> anion, or by reaction with 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dirty="0" smtClean="0">
                <a:cs typeface="Times New Roman"/>
              </a:rPr>
              <a:t>  </a:t>
            </a:r>
            <a:r>
              <a:rPr lang="en-US" dirty="0" smtClean="0">
                <a:solidFill>
                  <a:srgbClr val="C00000"/>
                </a:solidFill>
                <a:cs typeface="Times New Roman"/>
              </a:rPr>
              <a:t>Why does it react preferentially with </a:t>
            </a:r>
            <a:r>
              <a:rPr lang="en-US" dirty="0">
                <a:solidFill>
                  <a:srgbClr val="C00000"/>
                </a:solidFill>
                <a:cs typeface="Times New Roman"/>
              </a:rPr>
              <a:t>OH</a:t>
            </a:r>
            <a:r>
              <a:rPr lang="en-US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‒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03477" y="2087721"/>
            <a:ext cx="1700212" cy="1423988"/>
            <a:chOff x="2867025" y="2533829"/>
            <a:chExt cx="1700212" cy="1423988"/>
          </a:xfrm>
        </p:grpSpPr>
        <p:grpSp>
          <p:nvGrpSpPr>
            <p:cNvPr id="29" name="Group 28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31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2186" y="2435768"/>
            <a:ext cx="1188720" cy="548640"/>
            <a:chOff x="2900361" y="4415225"/>
            <a:chExt cx="4746625" cy="2225713"/>
          </a:xfrm>
        </p:grpSpPr>
        <p:grpSp>
          <p:nvGrpSpPr>
            <p:cNvPr id="24" name="Group 23"/>
            <p:cNvGrpSpPr/>
            <p:nvPr/>
          </p:nvGrpSpPr>
          <p:grpSpPr>
            <a:xfrm>
              <a:off x="2900361" y="4415225"/>
              <a:ext cx="4746625" cy="2225713"/>
              <a:chOff x="3357561" y="4409441"/>
              <a:chExt cx="4746625" cy="22257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57561" y="4409441"/>
                <a:ext cx="4746625" cy="2225713"/>
                <a:chOff x="3357561" y="4409441"/>
                <a:chExt cx="4746625" cy="222571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357561" y="4409441"/>
                  <a:ext cx="4746625" cy="2225713"/>
                  <a:chOff x="3357561" y="4409441"/>
                  <a:chExt cx="4746625" cy="2225713"/>
                </a:xfrm>
              </p:grpSpPr>
              <p:pic>
                <p:nvPicPr>
                  <p:cNvPr id="4110" name="Picture 14" descr="Image result for hydroxid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61" y="4409441"/>
                    <a:ext cx="4746625" cy="22257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3471862" y="4562475"/>
                    <a:ext cx="481013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471862" y="5019675"/>
                  <a:ext cx="188629" cy="145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660491" y="6234292"/>
                <a:ext cx="292384" cy="2427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410325" y="4568259"/>
              <a:ext cx="219075" cy="190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44177" y="2483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87596" y="2654369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Image result for t-buta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08" y="2149193"/>
            <a:ext cx="1709705" cy="11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5430" y="355991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nstead of with </a:t>
            </a:r>
            <a:r>
              <a:rPr lang="en-US" dirty="0">
                <a:solidFill>
                  <a:srgbClr val="C00000"/>
                </a:solidFill>
                <a:cs typeface="Times New Roman"/>
              </a:rPr>
              <a:t>Cl</a:t>
            </a:r>
            <a:r>
              <a:rPr lang="en-US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‒</a:t>
            </a:r>
            <a:r>
              <a:rPr lang="en-US" dirty="0" smtClean="0">
                <a:solidFill>
                  <a:srgbClr val="C00000"/>
                </a:solidFill>
                <a:cs typeface="Times New Roman"/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51342" y="3928273"/>
            <a:ext cx="1700212" cy="1423988"/>
            <a:chOff x="2867025" y="2533829"/>
            <a:chExt cx="1700212" cy="1423988"/>
          </a:xfrm>
        </p:grpSpPr>
        <p:grpSp>
          <p:nvGrpSpPr>
            <p:cNvPr id="38" name="Group 37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40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92042" y="43240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035461" y="4494921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chloride lewis dot stru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5000" b="25000"/>
          <a:stretch/>
        </p:blipFill>
        <p:spPr bwMode="auto">
          <a:xfrm>
            <a:off x="2748907" y="4293772"/>
            <a:ext cx="511046" cy="5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-butyl chlor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08" y="3829422"/>
            <a:ext cx="1399697" cy="11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reaction work?</a:t>
            </a:r>
            <a:endParaRPr lang="en-US" sz="3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4" y="1181100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we have the </a:t>
            </a:r>
            <a:r>
              <a:rPr lang="en-US" i="1" dirty="0">
                <a:cs typeface="Times New Roman"/>
              </a:rPr>
              <a:t>t</a:t>
            </a:r>
            <a:r>
              <a:rPr lang="en-US" dirty="0">
                <a:cs typeface="Times New Roman"/>
              </a:rPr>
              <a:t>-butyl </a:t>
            </a:r>
            <a:r>
              <a:rPr lang="en-US" dirty="0" smtClean="0">
                <a:cs typeface="Times New Roman"/>
              </a:rPr>
              <a:t>carbocation, it can obtain its lone pair by either back-reaction with the 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cs typeface="Times New Roman"/>
              </a:rPr>
              <a:t> anion, or by reaction with 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dirty="0" smtClean="0">
                <a:cs typeface="Times New Roman"/>
              </a:rPr>
              <a:t>  Why does it react preferentially with </a:t>
            </a:r>
            <a:r>
              <a:rPr lang="en-US" dirty="0">
                <a:cs typeface="Times New Roman"/>
              </a:rPr>
              <a:t>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/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03477" y="2087721"/>
            <a:ext cx="1700212" cy="1423988"/>
            <a:chOff x="2867025" y="2533829"/>
            <a:chExt cx="1700212" cy="1423988"/>
          </a:xfrm>
        </p:grpSpPr>
        <p:grpSp>
          <p:nvGrpSpPr>
            <p:cNvPr id="29" name="Group 28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31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2186" y="2435768"/>
            <a:ext cx="1188720" cy="548640"/>
            <a:chOff x="2900361" y="4415225"/>
            <a:chExt cx="4746625" cy="2225713"/>
          </a:xfrm>
        </p:grpSpPr>
        <p:grpSp>
          <p:nvGrpSpPr>
            <p:cNvPr id="24" name="Group 23"/>
            <p:cNvGrpSpPr/>
            <p:nvPr/>
          </p:nvGrpSpPr>
          <p:grpSpPr>
            <a:xfrm>
              <a:off x="2900361" y="4415225"/>
              <a:ext cx="4746625" cy="2225713"/>
              <a:chOff x="3357561" y="4409441"/>
              <a:chExt cx="4746625" cy="22257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57561" y="4409441"/>
                <a:ext cx="4746625" cy="2225713"/>
                <a:chOff x="3357561" y="4409441"/>
                <a:chExt cx="4746625" cy="222571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357561" y="4409441"/>
                  <a:ext cx="4746625" cy="2225713"/>
                  <a:chOff x="3357561" y="4409441"/>
                  <a:chExt cx="4746625" cy="2225713"/>
                </a:xfrm>
              </p:grpSpPr>
              <p:pic>
                <p:nvPicPr>
                  <p:cNvPr id="4110" name="Picture 14" descr="Image result for hydroxid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61" y="4409441"/>
                    <a:ext cx="4746625" cy="22257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3471862" y="4562475"/>
                    <a:ext cx="481013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471862" y="5019675"/>
                  <a:ext cx="188629" cy="145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660491" y="6234292"/>
                <a:ext cx="292384" cy="2427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410325" y="4568259"/>
              <a:ext cx="219075" cy="190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44177" y="2483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87596" y="2654369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Image result for t-buta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08" y="2149193"/>
            <a:ext cx="1709705" cy="11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5430" y="355991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nstead of with </a:t>
            </a:r>
            <a:r>
              <a:rPr lang="en-US" dirty="0">
                <a:cs typeface="Times New Roman"/>
              </a:rPr>
              <a:t>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cs typeface="Times New Roman"/>
              </a:rPr>
              <a:t>?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51342" y="3928273"/>
            <a:ext cx="1700212" cy="1423988"/>
            <a:chOff x="2867025" y="2533829"/>
            <a:chExt cx="1700212" cy="1423988"/>
          </a:xfrm>
        </p:grpSpPr>
        <p:grpSp>
          <p:nvGrpSpPr>
            <p:cNvPr id="38" name="Group 37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40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92042" y="43240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035461" y="4494921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chloride lewis dot stru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5000" b="25000"/>
          <a:stretch/>
        </p:blipFill>
        <p:spPr bwMode="auto">
          <a:xfrm>
            <a:off x="2748907" y="4293772"/>
            <a:ext cx="511046" cy="5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-butyl chlor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08" y="3829422"/>
            <a:ext cx="1399697" cy="11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445" y="5581650"/>
            <a:ext cx="831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would react with a proton more readily:  OH</a:t>
            </a:r>
            <a:r>
              <a:rPr lang="en-US" baseline="30000" dirty="0" smtClean="0"/>
              <a:t>-</a:t>
            </a:r>
            <a:r>
              <a:rPr lang="en-US" dirty="0" smtClean="0"/>
              <a:t> (to  form H</a:t>
            </a:r>
            <a:r>
              <a:rPr lang="en-US" baseline="-25000" dirty="0" smtClean="0"/>
              <a:t>2</a:t>
            </a:r>
            <a:r>
              <a:rPr lang="en-US" dirty="0" smtClean="0"/>
              <a:t>O) or Cl</a:t>
            </a:r>
            <a:r>
              <a:rPr lang="en-US" baseline="30000" dirty="0" smtClean="0"/>
              <a:t>-</a:t>
            </a:r>
            <a:r>
              <a:rPr lang="en-US" dirty="0" smtClean="0"/>
              <a:t> (to form </a:t>
            </a:r>
            <a:r>
              <a:rPr lang="en-US" dirty="0" err="1" smtClean="0"/>
              <a:t>HCl</a:t>
            </a:r>
            <a:r>
              <a:rPr lang="en-US" dirty="0" smtClean="0"/>
              <a:t>)?</a:t>
            </a:r>
          </a:p>
          <a:p>
            <a:r>
              <a:rPr lang="en-US" dirty="0" smtClean="0"/>
              <a:t>In other words, what would happen if you poured a strong acid (like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 into a solution of </a:t>
            </a:r>
            <a:r>
              <a:rPr lang="en-US" dirty="0" err="1" smtClean="0"/>
              <a:t>NaOH</a:t>
            </a:r>
            <a:r>
              <a:rPr lang="en-US" dirty="0" smtClean="0"/>
              <a:t> and </a:t>
            </a:r>
            <a:r>
              <a:rPr lang="en-US" dirty="0" err="1" smtClean="0"/>
              <a:t>NaCl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60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reaction work?</a:t>
            </a:r>
            <a:endParaRPr lang="en-US" sz="3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4" y="1181100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we have the </a:t>
            </a:r>
            <a:r>
              <a:rPr lang="en-US" i="1" dirty="0">
                <a:cs typeface="Times New Roman"/>
              </a:rPr>
              <a:t>t</a:t>
            </a:r>
            <a:r>
              <a:rPr lang="en-US" dirty="0">
                <a:cs typeface="Times New Roman"/>
              </a:rPr>
              <a:t>-butyl </a:t>
            </a:r>
            <a:r>
              <a:rPr lang="en-US" dirty="0" smtClean="0">
                <a:cs typeface="Times New Roman"/>
              </a:rPr>
              <a:t>carbocation, it can obtain its lone pair by either back-reaction with the 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cs typeface="Times New Roman"/>
              </a:rPr>
              <a:t> anion, or by reaction with 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dirty="0" smtClean="0">
                <a:cs typeface="Times New Roman"/>
              </a:rPr>
              <a:t>  Why does it react preferentially with </a:t>
            </a:r>
            <a:r>
              <a:rPr lang="en-US" dirty="0">
                <a:cs typeface="Times New Roman"/>
              </a:rPr>
              <a:t>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/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03477" y="2087721"/>
            <a:ext cx="1700212" cy="1423988"/>
            <a:chOff x="2867025" y="2533829"/>
            <a:chExt cx="1700212" cy="1423988"/>
          </a:xfrm>
        </p:grpSpPr>
        <p:grpSp>
          <p:nvGrpSpPr>
            <p:cNvPr id="29" name="Group 28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31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2186" y="2435768"/>
            <a:ext cx="1188720" cy="548640"/>
            <a:chOff x="2900361" y="4415225"/>
            <a:chExt cx="4746625" cy="2225713"/>
          </a:xfrm>
        </p:grpSpPr>
        <p:grpSp>
          <p:nvGrpSpPr>
            <p:cNvPr id="24" name="Group 23"/>
            <p:cNvGrpSpPr/>
            <p:nvPr/>
          </p:nvGrpSpPr>
          <p:grpSpPr>
            <a:xfrm>
              <a:off x="2900361" y="4415225"/>
              <a:ext cx="4746625" cy="2225713"/>
              <a:chOff x="3357561" y="4409441"/>
              <a:chExt cx="4746625" cy="22257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57561" y="4409441"/>
                <a:ext cx="4746625" cy="2225713"/>
                <a:chOff x="3357561" y="4409441"/>
                <a:chExt cx="4746625" cy="222571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357561" y="4409441"/>
                  <a:ext cx="4746625" cy="2225713"/>
                  <a:chOff x="3357561" y="4409441"/>
                  <a:chExt cx="4746625" cy="2225713"/>
                </a:xfrm>
              </p:grpSpPr>
              <p:pic>
                <p:nvPicPr>
                  <p:cNvPr id="4110" name="Picture 14" descr="Image result for hydroxid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61" y="4409441"/>
                    <a:ext cx="4746625" cy="22257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3471862" y="4562475"/>
                    <a:ext cx="481013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471862" y="5019675"/>
                  <a:ext cx="188629" cy="145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660491" y="6234292"/>
                <a:ext cx="292384" cy="2427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410325" y="4568259"/>
              <a:ext cx="219075" cy="190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44177" y="2483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87596" y="2654369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Image result for t-buta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08" y="2149193"/>
            <a:ext cx="1709705" cy="11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5430" y="355991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nstead of with </a:t>
            </a:r>
            <a:r>
              <a:rPr lang="en-US" dirty="0">
                <a:cs typeface="Times New Roman"/>
              </a:rPr>
              <a:t>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cs typeface="Times New Roman"/>
              </a:rPr>
              <a:t>?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51342" y="3928273"/>
            <a:ext cx="1700212" cy="1423988"/>
            <a:chOff x="2867025" y="2533829"/>
            <a:chExt cx="1700212" cy="1423988"/>
          </a:xfrm>
        </p:grpSpPr>
        <p:grpSp>
          <p:nvGrpSpPr>
            <p:cNvPr id="38" name="Group 37"/>
            <p:cNvGrpSpPr/>
            <p:nvPr/>
          </p:nvGrpSpPr>
          <p:grpSpPr>
            <a:xfrm>
              <a:off x="2867025" y="2533829"/>
              <a:ext cx="1700212" cy="1423988"/>
              <a:chOff x="2867025" y="2533829"/>
              <a:chExt cx="1700212" cy="1423988"/>
            </a:xfrm>
          </p:grpSpPr>
          <p:pic>
            <p:nvPicPr>
              <p:cNvPr id="40" name="Picture 12" descr="Image result for t-butyl cati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5" r="35545" b="50000"/>
              <a:stretch/>
            </p:blipFill>
            <p:spPr bwMode="auto">
              <a:xfrm>
                <a:off x="2867025" y="2533829"/>
                <a:ext cx="1586933" cy="142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248150" y="2533829"/>
                <a:ext cx="319087" cy="113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867025" y="2533829"/>
              <a:ext cx="247650" cy="1133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92042" y="43240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035461" y="4494921"/>
            <a:ext cx="428625" cy="138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chloride lewis dot stru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5000" b="25000"/>
          <a:stretch/>
        </p:blipFill>
        <p:spPr bwMode="auto">
          <a:xfrm>
            <a:off x="2748907" y="4293772"/>
            <a:ext cx="511046" cy="5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-butyl chlor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08" y="3829422"/>
            <a:ext cx="1399697" cy="11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445" y="5581649"/>
            <a:ext cx="831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would react with a proton more readily:  OH</a:t>
            </a:r>
            <a:r>
              <a:rPr lang="en-US" baseline="30000" dirty="0" smtClean="0"/>
              <a:t>-</a:t>
            </a:r>
            <a:r>
              <a:rPr lang="en-US" dirty="0" smtClean="0"/>
              <a:t> (to  form H</a:t>
            </a:r>
            <a:r>
              <a:rPr lang="en-US" baseline="-25000" dirty="0" smtClean="0"/>
              <a:t>2</a:t>
            </a:r>
            <a:r>
              <a:rPr lang="en-US" dirty="0" smtClean="0"/>
              <a:t>O) or Cl</a:t>
            </a:r>
            <a:r>
              <a:rPr lang="en-US" baseline="30000" dirty="0" smtClean="0"/>
              <a:t>-</a:t>
            </a:r>
            <a:r>
              <a:rPr lang="en-US" dirty="0" smtClean="0"/>
              <a:t> (to form </a:t>
            </a:r>
            <a:r>
              <a:rPr lang="en-US" dirty="0" err="1" smtClean="0"/>
              <a:t>HCl</a:t>
            </a:r>
            <a:r>
              <a:rPr lang="en-US" dirty="0" smtClean="0"/>
              <a:t>)?</a:t>
            </a:r>
          </a:p>
          <a:p>
            <a:r>
              <a:rPr lang="en-US" dirty="0" smtClean="0"/>
              <a:t>What would happen if you poured a strong acid (like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 into a solution of </a:t>
            </a:r>
            <a:r>
              <a:rPr lang="en-US" dirty="0" err="1" smtClean="0"/>
              <a:t>NaOH</a:t>
            </a:r>
            <a:r>
              <a:rPr lang="en-US" dirty="0" smtClean="0"/>
              <a:t> and </a:t>
            </a:r>
            <a:r>
              <a:rPr lang="en-US" dirty="0" err="1" smtClean="0"/>
              <a:t>NaCl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CC0000"/>
                </a:solidFill>
              </a:rPr>
              <a:t>The acid reacts with the stronger base (OH</a:t>
            </a:r>
            <a:r>
              <a:rPr lang="en-US" baseline="30000" dirty="0" smtClean="0">
                <a:solidFill>
                  <a:srgbClr val="CC0000"/>
                </a:solidFill>
              </a:rPr>
              <a:t>-</a:t>
            </a:r>
            <a:r>
              <a:rPr lang="en-US" dirty="0" smtClean="0">
                <a:solidFill>
                  <a:srgbClr val="CC0000"/>
                </a:solidFill>
              </a:rPr>
              <a:t>), not the weaker one (</a:t>
            </a:r>
            <a:r>
              <a:rPr lang="en-US" dirty="0">
                <a:solidFill>
                  <a:srgbClr val="CC0000"/>
                </a:solidFill>
              </a:rPr>
              <a:t>Cl</a:t>
            </a:r>
            <a:r>
              <a:rPr lang="en-US" baseline="30000" dirty="0">
                <a:solidFill>
                  <a:srgbClr val="CC0000"/>
                </a:solidFill>
              </a:rPr>
              <a:t>-</a:t>
            </a:r>
            <a:r>
              <a:rPr lang="en-US" dirty="0" smtClean="0">
                <a:solidFill>
                  <a:srgbClr val="CC0000"/>
                </a:solidFill>
              </a:rPr>
              <a:t>)!  The same is true for the Lewis acid, </a:t>
            </a:r>
            <a:r>
              <a:rPr lang="en-US" i="1" dirty="0" smtClean="0">
                <a:solidFill>
                  <a:srgbClr val="CC0000"/>
                </a:solidFill>
              </a:rPr>
              <a:t>t</a:t>
            </a:r>
            <a:r>
              <a:rPr lang="en-US" dirty="0" smtClean="0">
                <a:solidFill>
                  <a:srgbClr val="CC0000"/>
                </a:solidFill>
              </a:rPr>
              <a:t>-butyl carbocation.  It reacts with OH</a:t>
            </a:r>
            <a:r>
              <a:rPr lang="en-US" baseline="30000" dirty="0" smtClean="0">
                <a:solidFill>
                  <a:srgbClr val="CC0000"/>
                </a:solidFill>
              </a:rPr>
              <a:t>-</a:t>
            </a:r>
            <a:r>
              <a:rPr lang="en-US" dirty="0">
                <a:solidFill>
                  <a:srgbClr val="CC0000"/>
                </a:solidFill>
              </a:rPr>
              <a:t>, </a:t>
            </a:r>
            <a:r>
              <a:rPr lang="en-US" dirty="0" smtClean="0">
                <a:solidFill>
                  <a:srgbClr val="CC0000"/>
                </a:solidFill>
              </a:rPr>
              <a:t>not Cl</a:t>
            </a:r>
            <a:r>
              <a:rPr lang="en-US" baseline="30000" dirty="0" smtClean="0">
                <a:solidFill>
                  <a:srgbClr val="CC0000"/>
                </a:solidFill>
              </a:rPr>
              <a:t>-</a:t>
            </a:r>
            <a:r>
              <a:rPr lang="en-US" dirty="0" smtClean="0">
                <a:solidFill>
                  <a:srgbClr val="CC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2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a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ø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nsted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encounters a strong base?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flipH="1">
            <a:off x="865478" y="2249978"/>
            <a:ext cx="1532710" cy="584775"/>
            <a:chOff x="2407958" y="2262850"/>
            <a:chExt cx="1526526" cy="584775"/>
          </a:xfrm>
        </p:grpSpPr>
        <p:grpSp>
          <p:nvGrpSpPr>
            <p:cNvPr id="4" name="Group 3"/>
            <p:cNvGrpSpPr/>
            <p:nvPr/>
          </p:nvGrpSpPr>
          <p:grpSpPr>
            <a:xfrm>
              <a:off x="2885757" y="2352787"/>
              <a:ext cx="1048727" cy="461705"/>
              <a:chOff x="2900361" y="4356453"/>
              <a:chExt cx="4746625" cy="22844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00361" y="4356453"/>
                <a:ext cx="4746625" cy="2284485"/>
                <a:chOff x="3357561" y="4350669"/>
                <a:chExt cx="4746625" cy="22844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357561" y="4350669"/>
                  <a:ext cx="4746625" cy="2284485"/>
                  <a:chOff x="3357561" y="4350669"/>
                  <a:chExt cx="4746625" cy="2284485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357561" y="4350669"/>
                    <a:ext cx="4746625" cy="2284485"/>
                    <a:chOff x="3357561" y="4350669"/>
                    <a:chExt cx="4746625" cy="2284485"/>
                  </a:xfrm>
                </p:grpSpPr>
                <p:pic>
                  <p:nvPicPr>
                    <p:cNvPr id="11" name="Picture 14" descr="Image result for hydroxid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57561" y="4409441"/>
                      <a:ext cx="4746625" cy="22257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3471863" y="4350669"/>
                      <a:ext cx="481014" cy="5334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" name="Rectangle 9"/>
                  <p:cNvSpPr/>
                  <p:nvPr/>
                </p:nvSpPr>
                <p:spPr>
                  <a:xfrm>
                    <a:off x="3471862" y="5019675"/>
                    <a:ext cx="188629" cy="14573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3660491" y="6234292"/>
                  <a:ext cx="292384" cy="2427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6410325" y="4568259"/>
                <a:ext cx="219075" cy="19087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07958" y="22628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5479" y="3230439"/>
            <a:ext cx="104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Strong base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1346" y="3241428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Acid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2290" name="Picture 2" descr="Image result for hf lewis stru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2317426"/>
            <a:ext cx="838200" cy="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a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ø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nsted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encounters a strong base?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flipH="1">
            <a:off x="865478" y="2249978"/>
            <a:ext cx="1532710" cy="584775"/>
            <a:chOff x="2407958" y="2262850"/>
            <a:chExt cx="1526526" cy="584775"/>
          </a:xfrm>
        </p:grpSpPr>
        <p:grpSp>
          <p:nvGrpSpPr>
            <p:cNvPr id="4" name="Group 3"/>
            <p:cNvGrpSpPr/>
            <p:nvPr/>
          </p:nvGrpSpPr>
          <p:grpSpPr>
            <a:xfrm>
              <a:off x="2885757" y="2352787"/>
              <a:ext cx="1048727" cy="461705"/>
              <a:chOff x="2900361" y="4356453"/>
              <a:chExt cx="4746625" cy="22844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00361" y="4356453"/>
                <a:ext cx="4746625" cy="2284485"/>
                <a:chOff x="3357561" y="4350669"/>
                <a:chExt cx="4746625" cy="22844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357561" y="4350669"/>
                  <a:ext cx="4746625" cy="2284485"/>
                  <a:chOff x="3357561" y="4350669"/>
                  <a:chExt cx="4746625" cy="2284485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357561" y="4350669"/>
                    <a:ext cx="4746625" cy="2284485"/>
                    <a:chOff x="3357561" y="4350669"/>
                    <a:chExt cx="4746625" cy="2284485"/>
                  </a:xfrm>
                </p:grpSpPr>
                <p:pic>
                  <p:nvPicPr>
                    <p:cNvPr id="11" name="Picture 14" descr="Image result for hydroxid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57561" y="4409441"/>
                      <a:ext cx="4746625" cy="22257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3471863" y="4350669"/>
                      <a:ext cx="481014" cy="5334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" name="Rectangle 9"/>
                  <p:cNvSpPr/>
                  <p:nvPr/>
                </p:nvSpPr>
                <p:spPr>
                  <a:xfrm>
                    <a:off x="3471862" y="5019675"/>
                    <a:ext cx="188629" cy="14573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3660491" y="6234292"/>
                  <a:ext cx="292384" cy="2427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6410325" y="4568259"/>
                <a:ext cx="219075" cy="19087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07958" y="22628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086225" y="2558281"/>
            <a:ext cx="70485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Image result for water lewis dot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11" y="2208680"/>
            <a:ext cx="947039" cy="7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41783" y="22297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6398" y="3945646"/>
            <a:ext cx="7743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proton is transferred to the strong base, forming a weaker base and a weaker acid!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479" y="3230439"/>
            <a:ext cx="104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Strong base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1346" y="3241428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Acid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6111" y="3099192"/>
            <a:ext cx="143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acid, formed from the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</a:t>
            </a:r>
            <a:r>
              <a:rPr lang="en-US" sz="1400" dirty="0" smtClean="0">
                <a:solidFill>
                  <a:srgbClr val="0000FF"/>
                </a:solidFill>
              </a:rPr>
              <a:t>trong base, OH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6376" y="3168884"/>
            <a:ext cx="143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base, formed from the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acid, HF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pic>
        <p:nvPicPr>
          <p:cNvPr id="12290" name="Picture 2" descr="Image result for hf lewis 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2317426"/>
            <a:ext cx="838200" cy="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fluoride lewis stru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0" r="78588" b="28977"/>
          <a:stretch/>
        </p:blipFill>
        <p:spPr bwMode="auto">
          <a:xfrm>
            <a:off x="7065942" y="2323007"/>
            <a:ext cx="621366" cy="6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00398" y="1877429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0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reactions do the same thing</a:t>
            </a:r>
            <a:b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(substitution, nucleophilic, type 2 reactions)</a:t>
            </a:r>
            <a:endParaRPr lang="en-US" sz="2700" dirty="0"/>
          </a:p>
        </p:txBody>
      </p:sp>
      <p:pic>
        <p:nvPicPr>
          <p:cNvPr id="11266" name="Picture 2" descr="Image result for SN2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18507" r="28251" b="10249"/>
          <a:stretch/>
        </p:blipFill>
        <p:spPr bwMode="auto">
          <a:xfrm>
            <a:off x="3531450" y="2061295"/>
            <a:ext cx="2878876" cy="14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 flipH="1">
            <a:off x="865477" y="5169362"/>
            <a:ext cx="1532710" cy="584775"/>
            <a:chOff x="2407958" y="2262850"/>
            <a:chExt cx="1526526" cy="584775"/>
          </a:xfrm>
        </p:grpSpPr>
        <p:grpSp>
          <p:nvGrpSpPr>
            <p:cNvPr id="23" name="Group 22"/>
            <p:cNvGrpSpPr/>
            <p:nvPr/>
          </p:nvGrpSpPr>
          <p:grpSpPr>
            <a:xfrm>
              <a:off x="2885757" y="2352787"/>
              <a:ext cx="1048727" cy="461705"/>
              <a:chOff x="2900361" y="4356453"/>
              <a:chExt cx="4746625" cy="228448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00361" y="4356453"/>
                <a:ext cx="4746625" cy="2284485"/>
                <a:chOff x="3357561" y="4350669"/>
                <a:chExt cx="4746625" cy="228448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7561" y="4350669"/>
                  <a:ext cx="4746625" cy="2284485"/>
                  <a:chOff x="3357561" y="4350669"/>
                  <a:chExt cx="4746625" cy="2284485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357561" y="4350669"/>
                    <a:ext cx="4746625" cy="2284485"/>
                    <a:chOff x="3357561" y="4350669"/>
                    <a:chExt cx="4746625" cy="2284485"/>
                  </a:xfrm>
                </p:grpSpPr>
                <p:pic>
                  <p:nvPicPr>
                    <p:cNvPr id="31" name="Picture 14" descr="Image result for hydroxid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57561" y="4409441"/>
                      <a:ext cx="4746625" cy="22257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471863" y="4350669"/>
                      <a:ext cx="481014" cy="5334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3471862" y="5019675"/>
                    <a:ext cx="188629" cy="14573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3660491" y="6234292"/>
                  <a:ext cx="292384" cy="2427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6410325" y="4568259"/>
                <a:ext cx="219075" cy="19087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407958" y="22628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4086224" y="5477665"/>
            <a:ext cx="70485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Image result for water lewis dot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10" y="5128064"/>
            <a:ext cx="947039" cy="7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341782" y="51491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pic>
        <p:nvPicPr>
          <p:cNvPr id="36" name="Picture 2" descr="Image result for hf lewis stru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236810"/>
            <a:ext cx="838200" cy="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Group 7170"/>
          <p:cNvGrpSpPr/>
          <p:nvPr/>
        </p:nvGrpSpPr>
        <p:grpSpPr>
          <a:xfrm>
            <a:off x="7065941" y="4796813"/>
            <a:ext cx="808276" cy="1113852"/>
            <a:chOff x="7065941" y="4796813"/>
            <a:chExt cx="808276" cy="1113852"/>
          </a:xfrm>
        </p:grpSpPr>
        <p:pic>
          <p:nvPicPr>
            <p:cNvPr id="37" name="Picture 4" descr="Image result for fluoride lewis structur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70" r="78588" b="28977"/>
            <a:stretch/>
          </p:blipFill>
          <p:spPr bwMode="auto">
            <a:xfrm>
              <a:off x="7065941" y="5242391"/>
              <a:ext cx="621366" cy="66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500397" y="4796813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2044" y="2161380"/>
            <a:ext cx="3082104" cy="1318582"/>
            <a:chOff x="543416" y="3580605"/>
            <a:chExt cx="3082104" cy="1318582"/>
          </a:xfrm>
        </p:grpSpPr>
        <p:grpSp>
          <p:nvGrpSpPr>
            <p:cNvPr id="17" name="Group 16"/>
            <p:cNvGrpSpPr/>
            <p:nvPr/>
          </p:nvGrpSpPr>
          <p:grpSpPr>
            <a:xfrm>
              <a:off x="2038025" y="3580605"/>
              <a:ext cx="1587495" cy="1318582"/>
              <a:chOff x="271812" y="3117464"/>
              <a:chExt cx="3814410" cy="321666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147729" y="4272768"/>
                <a:ext cx="938493" cy="993010"/>
                <a:chOff x="5861630" y="3564190"/>
                <a:chExt cx="1532435" cy="1648121"/>
              </a:xfrm>
            </p:grpSpPr>
            <p:pic>
              <p:nvPicPr>
                <p:cNvPr id="39" name="Picture 4" descr="Image result for fluoride lewis structure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470" r="78588" b="28977"/>
                <a:stretch/>
              </p:blipFill>
              <p:spPr bwMode="auto">
                <a:xfrm>
                  <a:off x="5861630" y="3564190"/>
                  <a:ext cx="1532435" cy="16481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5861630" y="4000500"/>
                  <a:ext cx="1091620" cy="7252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270" name="Picture 6" descr="Image result for methyl chloride lewis structur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12" y="3117464"/>
                <a:ext cx="3611267" cy="3216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 flipH="1">
              <a:off x="543416" y="3947509"/>
              <a:ext cx="1532709" cy="584775"/>
              <a:chOff x="2407958" y="2262850"/>
              <a:chExt cx="1526525" cy="58477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863173" y="2352787"/>
                <a:ext cx="1071310" cy="461705"/>
                <a:chOff x="2798147" y="4356453"/>
                <a:chExt cx="4848839" cy="228448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798147" y="4356453"/>
                  <a:ext cx="4848839" cy="2284485"/>
                  <a:chOff x="3255347" y="4350669"/>
                  <a:chExt cx="4848839" cy="2284485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3255347" y="4350669"/>
                    <a:ext cx="4848839" cy="2284485"/>
                    <a:chOff x="3255347" y="4350669"/>
                    <a:chExt cx="4848839" cy="2284485"/>
                  </a:xfrm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3357561" y="4350669"/>
                      <a:ext cx="4746625" cy="2284485"/>
                      <a:chOff x="3357561" y="4350669"/>
                      <a:chExt cx="4746625" cy="2284485"/>
                    </a:xfrm>
                  </p:grpSpPr>
                  <p:pic>
                    <p:nvPicPr>
                      <p:cNvPr id="52" name="Picture 14" descr="Image result for hydroxid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1" y="4409441"/>
                        <a:ext cx="4746625" cy="222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3471863" y="4350669"/>
                        <a:ext cx="481014" cy="5334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255347" y="4978092"/>
                      <a:ext cx="405150" cy="14573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9" name="Rectangle 48"/>
                  <p:cNvSpPr/>
                  <p:nvPr/>
                </p:nvSpPr>
                <p:spPr>
                  <a:xfrm>
                    <a:off x="3660491" y="6234292"/>
                    <a:ext cx="292384" cy="2427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6410325" y="4568259"/>
                  <a:ext cx="219075" cy="1908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2407958" y="226285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  <p:grpSp>
        <p:nvGrpSpPr>
          <p:cNvPr id="7169" name="Group 7168"/>
          <p:cNvGrpSpPr/>
          <p:nvPr/>
        </p:nvGrpSpPr>
        <p:grpSpPr>
          <a:xfrm>
            <a:off x="6456634" y="2258159"/>
            <a:ext cx="1323279" cy="1160667"/>
            <a:chOff x="944466" y="3694794"/>
            <a:chExt cx="1489144" cy="1160667"/>
          </a:xfrm>
        </p:grpSpPr>
        <p:pic>
          <p:nvPicPr>
            <p:cNvPr id="11272" name="Picture 8" descr="Image result for methanol lewis structur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4466" y="3694794"/>
              <a:ext cx="1489144" cy="11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8" name="TextBox 7167"/>
            <p:cNvSpPr txBox="1"/>
            <p:nvPr/>
          </p:nvSpPr>
          <p:spPr>
            <a:xfrm>
              <a:off x="1686101" y="4096991"/>
              <a:ext cx="2936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</p:grpSp>
      <p:grpSp>
        <p:nvGrpSpPr>
          <p:cNvPr id="7176" name="Group 7175"/>
          <p:cNvGrpSpPr/>
          <p:nvPr/>
        </p:nvGrpSpPr>
        <p:grpSpPr>
          <a:xfrm>
            <a:off x="8274163" y="2061295"/>
            <a:ext cx="808276" cy="1113852"/>
            <a:chOff x="7248659" y="3655311"/>
            <a:chExt cx="808276" cy="1113852"/>
          </a:xfrm>
        </p:grpSpPr>
        <p:grpSp>
          <p:nvGrpSpPr>
            <p:cNvPr id="7175" name="Group 7174"/>
            <p:cNvGrpSpPr/>
            <p:nvPr/>
          </p:nvGrpSpPr>
          <p:grpSpPr>
            <a:xfrm>
              <a:off x="7248659" y="3655311"/>
              <a:ext cx="808276" cy="1113852"/>
              <a:chOff x="7248659" y="3655311"/>
              <a:chExt cx="808276" cy="111385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248659" y="3655311"/>
                <a:ext cx="808276" cy="1113852"/>
                <a:chOff x="7065941" y="4796813"/>
                <a:chExt cx="808276" cy="1113852"/>
              </a:xfrm>
            </p:grpSpPr>
            <p:pic>
              <p:nvPicPr>
                <p:cNvPr id="60" name="Picture 4" descr="Image result for fluoride lewis structure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470" r="78588" b="28977"/>
                <a:stretch/>
              </p:blipFill>
              <p:spPr bwMode="auto">
                <a:xfrm>
                  <a:off x="7065941" y="5242391"/>
                  <a:ext cx="621366" cy="668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7500397" y="4796813"/>
                  <a:ext cx="37382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smtClean="0"/>
                    <a:t>-</a:t>
                  </a:r>
                  <a:endParaRPr lang="en-US" sz="4800" dirty="0"/>
                </a:p>
              </p:txBody>
            </p:sp>
          </p:grpSp>
          <p:sp>
            <p:nvSpPr>
              <p:cNvPr id="7174" name="Oval 7173"/>
              <p:cNvSpPr/>
              <p:nvPr/>
            </p:nvSpPr>
            <p:spPr>
              <a:xfrm>
                <a:off x="7401587" y="4246585"/>
                <a:ext cx="281528" cy="351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72" name="TextBox 7171"/>
            <p:cNvSpPr txBox="1"/>
            <p:nvPr/>
          </p:nvSpPr>
          <p:spPr>
            <a:xfrm>
              <a:off x="7349990" y="4191699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Cl</a:t>
              </a:r>
              <a:endParaRPr lang="en-US" sz="2400" dirty="0"/>
            </a:p>
          </p:txBody>
        </p:sp>
      </p:grpSp>
      <p:sp>
        <p:nvSpPr>
          <p:cNvPr id="67" name="TextBox 66"/>
          <p:cNvSpPr txBox="1"/>
          <p:nvPr/>
        </p:nvSpPr>
        <p:spPr>
          <a:xfrm flipH="1">
            <a:off x="7833995" y="2499671"/>
            <a:ext cx="391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858364" y="5864172"/>
            <a:ext cx="104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Strong base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38397" y="5857575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Acid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54725" y="5910665"/>
            <a:ext cx="143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acid, formed from the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</a:t>
            </a:r>
            <a:r>
              <a:rPr lang="en-US" sz="1400" dirty="0" smtClean="0">
                <a:solidFill>
                  <a:srgbClr val="0000FF"/>
                </a:solidFill>
              </a:rPr>
              <a:t>trong base, OH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31632" y="5917249"/>
            <a:ext cx="143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base, formed from the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acid, HF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425" y="3481810"/>
            <a:ext cx="104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Strong base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65046" y="3543365"/>
            <a:ext cx="107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base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8452" y="3481810"/>
            <a:ext cx="17035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Lewis acid site,</a:t>
            </a:r>
          </a:p>
          <a:p>
            <a:r>
              <a:rPr lang="en-US" sz="1400" dirty="0">
                <a:solidFill>
                  <a:srgbClr val="0000FF"/>
                </a:solidFill>
              </a:rPr>
              <a:t>d</a:t>
            </a:r>
            <a:r>
              <a:rPr lang="en-US" sz="1400" dirty="0" smtClean="0">
                <a:solidFill>
                  <a:srgbClr val="0000FF"/>
                </a:solidFill>
              </a:rPr>
              <a:t>ue to the weakly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basic character of Cl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53149" y="3543365"/>
            <a:ext cx="18205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Lewis acid site,</a:t>
            </a:r>
          </a:p>
          <a:p>
            <a:r>
              <a:rPr lang="en-US" sz="1400" dirty="0">
                <a:solidFill>
                  <a:srgbClr val="0000FF"/>
                </a:solidFill>
              </a:rPr>
              <a:t>d</a:t>
            </a:r>
            <a:r>
              <a:rPr lang="en-US" sz="1400" dirty="0" smtClean="0">
                <a:solidFill>
                  <a:srgbClr val="0000FF"/>
                </a:solidFill>
              </a:rPr>
              <a:t>ue to the strongly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basic character of OH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177" name="Freeform 7176"/>
          <p:cNvSpPr/>
          <p:nvPr/>
        </p:nvSpPr>
        <p:spPr>
          <a:xfrm>
            <a:off x="1057275" y="3019425"/>
            <a:ext cx="268277" cy="438150"/>
          </a:xfrm>
          <a:custGeom>
            <a:avLst/>
            <a:gdLst>
              <a:gd name="connsiteX0" fmla="*/ 0 w 268277"/>
              <a:gd name="connsiteY0" fmla="*/ 438150 h 438150"/>
              <a:gd name="connsiteX1" fmla="*/ 238125 w 268277"/>
              <a:gd name="connsiteY1" fmla="*/ 219075 h 438150"/>
              <a:gd name="connsiteX2" fmla="*/ 257175 w 268277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77" h="438150">
                <a:moveTo>
                  <a:pt x="0" y="438150"/>
                </a:moveTo>
                <a:cubicBezTo>
                  <a:pt x="97631" y="365125"/>
                  <a:pt x="195263" y="292100"/>
                  <a:pt x="238125" y="219075"/>
                </a:cubicBezTo>
                <a:cubicBezTo>
                  <a:pt x="280987" y="146050"/>
                  <a:pt x="269081" y="73025"/>
                  <a:pt x="257175" y="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Freeform 7177"/>
          <p:cNvSpPr/>
          <p:nvPr/>
        </p:nvSpPr>
        <p:spPr>
          <a:xfrm>
            <a:off x="1782137" y="2855728"/>
            <a:ext cx="677269" cy="906260"/>
          </a:xfrm>
          <a:custGeom>
            <a:avLst/>
            <a:gdLst>
              <a:gd name="connsiteX0" fmla="*/ 677269 w 677269"/>
              <a:gd name="connsiteY0" fmla="*/ 1385 h 906260"/>
              <a:gd name="connsiteX1" fmla="*/ 467719 w 677269"/>
              <a:gd name="connsiteY1" fmla="*/ 58535 h 906260"/>
              <a:gd name="connsiteX2" fmla="*/ 39094 w 677269"/>
              <a:gd name="connsiteY2" fmla="*/ 382385 h 906260"/>
              <a:gd name="connsiteX3" fmla="*/ 39094 w 677269"/>
              <a:gd name="connsiteY3" fmla="*/ 791960 h 906260"/>
              <a:gd name="connsiteX4" fmla="*/ 210544 w 677269"/>
              <a:gd name="connsiteY4" fmla="*/ 906260 h 906260"/>
              <a:gd name="connsiteX5" fmla="*/ 210544 w 677269"/>
              <a:gd name="connsiteY5" fmla="*/ 906260 h 90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269" h="906260">
                <a:moveTo>
                  <a:pt x="677269" y="1385"/>
                </a:moveTo>
                <a:cubicBezTo>
                  <a:pt x="625675" y="-1790"/>
                  <a:pt x="574081" y="-4965"/>
                  <a:pt x="467719" y="58535"/>
                </a:cubicBezTo>
                <a:cubicBezTo>
                  <a:pt x="361357" y="122035"/>
                  <a:pt x="110531" y="260148"/>
                  <a:pt x="39094" y="382385"/>
                </a:cubicBezTo>
                <a:cubicBezTo>
                  <a:pt x="-32343" y="504622"/>
                  <a:pt x="10519" y="704648"/>
                  <a:pt x="39094" y="791960"/>
                </a:cubicBezTo>
                <a:cubicBezTo>
                  <a:pt x="67669" y="879272"/>
                  <a:pt x="210544" y="906260"/>
                  <a:pt x="210544" y="906260"/>
                </a:cubicBezTo>
                <a:lnTo>
                  <a:pt x="210544" y="906260"/>
                </a:ln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 7178"/>
          <p:cNvSpPr/>
          <p:nvPr/>
        </p:nvSpPr>
        <p:spPr>
          <a:xfrm>
            <a:off x="7439025" y="2924175"/>
            <a:ext cx="400050" cy="680744"/>
          </a:xfrm>
          <a:custGeom>
            <a:avLst/>
            <a:gdLst>
              <a:gd name="connsiteX0" fmla="*/ 0 w 400050"/>
              <a:gd name="connsiteY0" fmla="*/ 0 h 838200"/>
              <a:gd name="connsiteX1" fmla="*/ 238125 w 400050"/>
              <a:gd name="connsiteY1" fmla="*/ 123825 h 838200"/>
              <a:gd name="connsiteX2" fmla="*/ 381000 w 400050"/>
              <a:gd name="connsiteY2" fmla="*/ 371475 h 838200"/>
              <a:gd name="connsiteX3" fmla="*/ 371475 w 400050"/>
              <a:gd name="connsiteY3" fmla="*/ 647700 h 838200"/>
              <a:gd name="connsiteX4" fmla="*/ 133350 w 40005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838200">
                <a:moveTo>
                  <a:pt x="0" y="0"/>
                </a:moveTo>
                <a:cubicBezTo>
                  <a:pt x="87312" y="30956"/>
                  <a:pt x="174625" y="61913"/>
                  <a:pt x="238125" y="123825"/>
                </a:cubicBezTo>
                <a:cubicBezTo>
                  <a:pt x="301625" y="185737"/>
                  <a:pt x="358775" y="284163"/>
                  <a:pt x="381000" y="371475"/>
                </a:cubicBezTo>
                <a:cubicBezTo>
                  <a:pt x="403225" y="458788"/>
                  <a:pt x="412750" y="569913"/>
                  <a:pt x="371475" y="647700"/>
                </a:cubicBezTo>
                <a:cubicBezTo>
                  <a:pt x="330200" y="725487"/>
                  <a:pt x="133350" y="838200"/>
                  <a:pt x="133350" y="838200"/>
                </a:cubicBez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178970" y="2980676"/>
            <a:ext cx="393048" cy="438150"/>
          </a:xfrm>
          <a:custGeom>
            <a:avLst/>
            <a:gdLst>
              <a:gd name="connsiteX0" fmla="*/ 0 w 268277"/>
              <a:gd name="connsiteY0" fmla="*/ 438150 h 438150"/>
              <a:gd name="connsiteX1" fmla="*/ 238125 w 268277"/>
              <a:gd name="connsiteY1" fmla="*/ 219075 h 438150"/>
              <a:gd name="connsiteX2" fmla="*/ 257175 w 268277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77" h="438150">
                <a:moveTo>
                  <a:pt x="0" y="438150"/>
                </a:moveTo>
                <a:cubicBezTo>
                  <a:pt x="97631" y="365125"/>
                  <a:pt x="195263" y="292100"/>
                  <a:pt x="238125" y="219075"/>
                </a:cubicBezTo>
                <a:cubicBezTo>
                  <a:pt x="280987" y="146050"/>
                  <a:pt x="269081" y="73025"/>
                  <a:pt x="257175" y="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TextBox 7180"/>
          <p:cNvSpPr txBox="1"/>
          <p:nvPr/>
        </p:nvSpPr>
        <p:spPr>
          <a:xfrm>
            <a:off x="5781675" y="1829359"/>
            <a:ext cx="3714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83" name="TextBox 82"/>
          <p:cNvSpPr txBox="1"/>
          <p:nvPr/>
        </p:nvSpPr>
        <p:spPr>
          <a:xfrm>
            <a:off x="4380337" y="3604919"/>
            <a:ext cx="151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Transition State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855" y="1752588"/>
            <a:ext cx="1586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Bond being formed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98877" y="1754077"/>
            <a:ext cx="1561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Bond being broken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good leaving group in an S</a:t>
            </a:r>
            <a:r>
              <a:rPr lang="en-US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reaction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weak base.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11266" name="Picture 2" descr="Image result for SN2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18507" r="28251" b="10249"/>
          <a:stretch/>
        </p:blipFill>
        <p:spPr bwMode="auto">
          <a:xfrm>
            <a:off x="3531450" y="2061295"/>
            <a:ext cx="2878876" cy="14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 flipH="1">
            <a:off x="865477" y="4794236"/>
            <a:ext cx="1532710" cy="584775"/>
            <a:chOff x="2407958" y="2262850"/>
            <a:chExt cx="1526526" cy="584775"/>
          </a:xfrm>
        </p:grpSpPr>
        <p:grpSp>
          <p:nvGrpSpPr>
            <p:cNvPr id="23" name="Group 22"/>
            <p:cNvGrpSpPr/>
            <p:nvPr/>
          </p:nvGrpSpPr>
          <p:grpSpPr>
            <a:xfrm>
              <a:off x="2885757" y="2352787"/>
              <a:ext cx="1048727" cy="461705"/>
              <a:chOff x="2900361" y="4356453"/>
              <a:chExt cx="4746625" cy="228448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00361" y="4356453"/>
                <a:ext cx="4746625" cy="2284485"/>
                <a:chOff x="3357561" y="4350669"/>
                <a:chExt cx="4746625" cy="228448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7561" y="4350669"/>
                  <a:ext cx="4746625" cy="2284485"/>
                  <a:chOff x="3357561" y="4350669"/>
                  <a:chExt cx="4746625" cy="2284485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357561" y="4350669"/>
                    <a:ext cx="4746625" cy="2284485"/>
                    <a:chOff x="3357561" y="4350669"/>
                    <a:chExt cx="4746625" cy="2284485"/>
                  </a:xfrm>
                </p:grpSpPr>
                <p:pic>
                  <p:nvPicPr>
                    <p:cNvPr id="31" name="Picture 14" descr="Image result for hydroxid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57561" y="4409441"/>
                      <a:ext cx="4746625" cy="22257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471863" y="4350669"/>
                      <a:ext cx="481014" cy="5334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3471862" y="5019675"/>
                    <a:ext cx="188629" cy="14573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3660491" y="6234292"/>
                  <a:ext cx="292384" cy="2427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6410325" y="4568259"/>
                <a:ext cx="219075" cy="19087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407958" y="22628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4086224" y="5102539"/>
            <a:ext cx="70485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Image result for water lewis dot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10" y="4752938"/>
            <a:ext cx="947039" cy="7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341782" y="4773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pic>
        <p:nvPicPr>
          <p:cNvPr id="36" name="Picture 2" descr="Image result for hf lewis stru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861684"/>
            <a:ext cx="838200" cy="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Group 7170"/>
          <p:cNvGrpSpPr/>
          <p:nvPr/>
        </p:nvGrpSpPr>
        <p:grpSpPr>
          <a:xfrm>
            <a:off x="7065941" y="4421687"/>
            <a:ext cx="808276" cy="1113852"/>
            <a:chOff x="7065941" y="4796813"/>
            <a:chExt cx="808276" cy="1113852"/>
          </a:xfrm>
        </p:grpSpPr>
        <p:pic>
          <p:nvPicPr>
            <p:cNvPr id="37" name="Picture 4" descr="Image result for fluoride lewis structur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70" r="78588" b="28977"/>
            <a:stretch/>
          </p:blipFill>
          <p:spPr bwMode="auto">
            <a:xfrm>
              <a:off x="7065941" y="5242391"/>
              <a:ext cx="621366" cy="66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500397" y="4796813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2044" y="2161380"/>
            <a:ext cx="3082104" cy="1318582"/>
            <a:chOff x="543416" y="3580605"/>
            <a:chExt cx="3082104" cy="1318582"/>
          </a:xfrm>
        </p:grpSpPr>
        <p:grpSp>
          <p:nvGrpSpPr>
            <p:cNvPr id="17" name="Group 16"/>
            <p:cNvGrpSpPr/>
            <p:nvPr/>
          </p:nvGrpSpPr>
          <p:grpSpPr>
            <a:xfrm>
              <a:off x="2038025" y="3580605"/>
              <a:ext cx="1587495" cy="1318582"/>
              <a:chOff x="271812" y="3117464"/>
              <a:chExt cx="3814410" cy="321666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147729" y="4272768"/>
                <a:ext cx="938493" cy="993010"/>
                <a:chOff x="5861630" y="3564190"/>
                <a:chExt cx="1532435" cy="1648121"/>
              </a:xfrm>
            </p:grpSpPr>
            <p:pic>
              <p:nvPicPr>
                <p:cNvPr id="39" name="Picture 4" descr="Image result for fluoride lewis structure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470" r="78588" b="28977"/>
                <a:stretch/>
              </p:blipFill>
              <p:spPr bwMode="auto">
                <a:xfrm>
                  <a:off x="5861630" y="3564190"/>
                  <a:ext cx="1532435" cy="16481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5861630" y="4000500"/>
                  <a:ext cx="1091620" cy="7252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270" name="Picture 6" descr="Image result for methyl chloride lewis structur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12" y="3117464"/>
                <a:ext cx="3611267" cy="3216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 flipH="1">
              <a:off x="543416" y="3947509"/>
              <a:ext cx="1532709" cy="584775"/>
              <a:chOff x="2407958" y="2262850"/>
              <a:chExt cx="1526525" cy="58477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863173" y="2352787"/>
                <a:ext cx="1071310" cy="461705"/>
                <a:chOff x="2798147" y="4356453"/>
                <a:chExt cx="4848839" cy="228448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798147" y="4356453"/>
                  <a:ext cx="4848839" cy="2284485"/>
                  <a:chOff x="3255347" y="4350669"/>
                  <a:chExt cx="4848839" cy="2284485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3255347" y="4350669"/>
                    <a:ext cx="4848839" cy="2284485"/>
                    <a:chOff x="3255347" y="4350669"/>
                    <a:chExt cx="4848839" cy="2284485"/>
                  </a:xfrm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3357561" y="4350669"/>
                      <a:ext cx="4746625" cy="2284485"/>
                      <a:chOff x="3357561" y="4350669"/>
                      <a:chExt cx="4746625" cy="2284485"/>
                    </a:xfrm>
                  </p:grpSpPr>
                  <p:pic>
                    <p:nvPicPr>
                      <p:cNvPr id="52" name="Picture 14" descr="Image result for hydroxid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1" y="4409441"/>
                        <a:ext cx="4746625" cy="222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3471863" y="4350669"/>
                        <a:ext cx="481014" cy="5334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255347" y="4978092"/>
                      <a:ext cx="405150" cy="14573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9" name="Rectangle 48"/>
                  <p:cNvSpPr/>
                  <p:nvPr/>
                </p:nvSpPr>
                <p:spPr>
                  <a:xfrm>
                    <a:off x="3660491" y="6234292"/>
                    <a:ext cx="292384" cy="2427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6410325" y="4568259"/>
                  <a:ext cx="219075" cy="1908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2407958" y="226285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  <p:grpSp>
        <p:nvGrpSpPr>
          <p:cNvPr id="7169" name="Group 7168"/>
          <p:cNvGrpSpPr/>
          <p:nvPr/>
        </p:nvGrpSpPr>
        <p:grpSpPr>
          <a:xfrm>
            <a:off x="6456634" y="2258159"/>
            <a:ext cx="1323279" cy="1160667"/>
            <a:chOff x="944466" y="3694794"/>
            <a:chExt cx="1489144" cy="1160667"/>
          </a:xfrm>
        </p:grpSpPr>
        <p:pic>
          <p:nvPicPr>
            <p:cNvPr id="11272" name="Picture 8" descr="Image result for methanol lewis structur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4466" y="3694794"/>
              <a:ext cx="1489144" cy="116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8" name="TextBox 7167"/>
            <p:cNvSpPr txBox="1"/>
            <p:nvPr/>
          </p:nvSpPr>
          <p:spPr>
            <a:xfrm>
              <a:off x="1686101" y="4096991"/>
              <a:ext cx="2936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</p:grpSp>
      <p:grpSp>
        <p:nvGrpSpPr>
          <p:cNvPr id="7176" name="Group 7175"/>
          <p:cNvGrpSpPr/>
          <p:nvPr/>
        </p:nvGrpSpPr>
        <p:grpSpPr>
          <a:xfrm>
            <a:off x="8274163" y="2061295"/>
            <a:ext cx="808276" cy="1113852"/>
            <a:chOff x="7248659" y="3655311"/>
            <a:chExt cx="808276" cy="1113852"/>
          </a:xfrm>
        </p:grpSpPr>
        <p:grpSp>
          <p:nvGrpSpPr>
            <p:cNvPr id="7175" name="Group 7174"/>
            <p:cNvGrpSpPr/>
            <p:nvPr/>
          </p:nvGrpSpPr>
          <p:grpSpPr>
            <a:xfrm>
              <a:off x="7248659" y="3655311"/>
              <a:ext cx="808276" cy="1113852"/>
              <a:chOff x="7248659" y="3655311"/>
              <a:chExt cx="808276" cy="111385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248659" y="3655311"/>
                <a:ext cx="808276" cy="1113852"/>
                <a:chOff x="7065941" y="4796813"/>
                <a:chExt cx="808276" cy="1113852"/>
              </a:xfrm>
            </p:grpSpPr>
            <p:pic>
              <p:nvPicPr>
                <p:cNvPr id="60" name="Picture 4" descr="Image result for fluoride lewis structure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470" r="78588" b="28977"/>
                <a:stretch/>
              </p:blipFill>
              <p:spPr bwMode="auto">
                <a:xfrm>
                  <a:off x="7065941" y="5242391"/>
                  <a:ext cx="621366" cy="668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7500397" y="4796813"/>
                  <a:ext cx="37382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smtClean="0"/>
                    <a:t>-</a:t>
                  </a:r>
                  <a:endParaRPr lang="en-US" sz="4800" dirty="0"/>
                </a:p>
              </p:txBody>
            </p:sp>
          </p:grpSp>
          <p:sp>
            <p:nvSpPr>
              <p:cNvPr id="7174" name="Oval 7173"/>
              <p:cNvSpPr/>
              <p:nvPr/>
            </p:nvSpPr>
            <p:spPr>
              <a:xfrm>
                <a:off x="7401587" y="4246585"/>
                <a:ext cx="281528" cy="351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72" name="TextBox 7171"/>
            <p:cNvSpPr txBox="1"/>
            <p:nvPr/>
          </p:nvSpPr>
          <p:spPr>
            <a:xfrm>
              <a:off x="7349990" y="4191699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Cl</a:t>
              </a:r>
              <a:endParaRPr lang="en-US" sz="2400" dirty="0"/>
            </a:p>
          </p:txBody>
        </p:sp>
      </p:grpSp>
      <p:sp>
        <p:nvSpPr>
          <p:cNvPr id="67" name="TextBox 66"/>
          <p:cNvSpPr txBox="1"/>
          <p:nvPr/>
        </p:nvSpPr>
        <p:spPr>
          <a:xfrm flipH="1">
            <a:off x="7833995" y="2499671"/>
            <a:ext cx="391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858364" y="5489046"/>
            <a:ext cx="104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Strong base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38397" y="5482449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Acid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54725" y="5535539"/>
            <a:ext cx="143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acid, formed from the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</a:t>
            </a:r>
            <a:r>
              <a:rPr lang="en-US" sz="1400" dirty="0" smtClean="0">
                <a:solidFill>
                  <a:srgbClr val="0000FF"/>
                </a:solidFill>
              </a:rPr>
              <a:t>trong base, OH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31632" y="5542123"/>
            <a:ext cx="143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base, formed from the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acid, HF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425" y="3481810"/>
            <a:ext cx="104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Strong base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65046" y="3543365"/>
            <a:ext cx="107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base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8452" y="3481810"/>
            <a:ext cx="17035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Lewis acid,</a:t>
            </a:r>
          </a:p>
          <a:p>
            <a:r>
              <a:rPr lang="en-US" sz="1400" dirty="0">
                <a:solidFill>
                  <a:srgbClr val="0000FF"/>
                </a:solidFill>
              </a:rPr>
              <a:t>d</a:t>
            </a:r>
            <a:r>
              <a:rPr lang="en-US" sz="1400" dirty="0" smtClean="0">
                <a:solidFill>
                  <a:srgbClr val="0000FF"/>
                </a:solidFill>
              </a:rPr>
              <a:t>ue to the weakly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basic character of Cl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53149" y="3543365"/>
            <a:ext cx="18205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Weak Lewis </a:t>
            </a:r>
            <a:r>
              <a:rPr lang="en-US" sz="1400" dirty="0">
                <a:solidFill>
                  <a:srgbClr val="0000FF"/>
                </a:solidFill>
              </a:rPr>
              <a:t>a</a:t>
            </a:r>
            <a:r>
              <a:rPr lang="en-US" sz="1400" dirty="0" smtClean="0">
                <a:solidFill>
                  <a:srgbClr val="0000FF"/>
                </a:solidFill>
              </a:rPr>
              <a:t>cid,</a:t>
            </a:r>
          </a:p>
          <a:p>
            <a:r>
              <a:rPr lang="en-US" sz="1400" dirty="0">
                <a:solidFill>
                  <a:srgbClr val="0000FF"/>
                </a:solidFill>
              </a:rPr>
              <a:t>d</a:t>
            </a:r>
            <a:r>
              <a:rPr lang="en-US" sz="1400" dirty="0" smtClean="0">
                <a:solidFill>
                  <a:srgbClr val="0000FF"/>
                </a:solidFill>
              </a:rPr>
              <a:t>ue to the strongly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basic character of OH</a:t>
            </a:r>
            <a:r>
              <a:rPr lang="en-US" sz="1400" baseline="30000" dirty="0" smtClean="0">
                <a:solidFill>
                  <a:srgbClr val="0000FF"/>
                </a:solidFill>
              </a:rPr>
              <a:t>-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177" name="Freeform 7176"/>
          <p:cNvSpPr/>
          <p:nvPr/>
        </p:nvSpPr>
        <p:spPr>
          <a:xfrm>
            <a:off x="1057275" y="3019425"/>
            <a:ext cx="268277" cy="438150"/>
          </a:xfrm>
          <a:custGeom>
            <a:avLst/>
            <a:gdLst>
              <a:gd name="connsiteX0" fmla="*/ 0 w 268277"/>
              <a:gd name="connsiteY0" fmla="*/ 438150 h 438150"/>
              <a:gd name="connsiteX1" fmla="*/ 238125 w 268277"/>
              <a:gd name="connsiteY1" fmla="*/ 219075 h 438150"/>
              <a:gd name="connsiteX2" fmla="*/ 257175 w 268277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77" h="438150">
                <a:moveTo>
                  <a:pt x="0" y="438150"/>
                </a:moveTo>
                <a:cubicBezTo>
                  <a:pt x="97631" y="365125"/>
                  <a:pt x="195263" y="292100"/>
                  <a:pt x="238125" y="219075"/>
                </a:cubicBezTo>
                <a:cubicBezTo>
                  <a:pt x="280987" y="146050"/>
                  <a:pt x="269081" y="73025"/>
                  <a:pt x="257175" y="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Freeform 7177"/>
          <p:cNvSpPr/>
          <p:nvPr/>
        </p:nvSpPr>
        <p:spPr>
          <a:xfrm>
            <a:off x="1782137" y="2855728"/>
            <a:ext cx="677269" cy="906260"/>
          </a:xfrm>
          <a:custGeom>
            <a:avLst/>
            <a:gdLst>
              <a:gd name="connsiteX0" fmla="*/ 677269 w 677269"/>
              <a:gd name="connsiteY0" fmla="*/ 1385 h 906260"/>
              <a:gd name="connsiteX1" fmla="*/ 467719 w 677269"/>
              <a:gd name="connsiteY1" fmla="*/ 58535 h 906260"/>
              <a:gd name="connsiteX2" fmla="*/ 39094 w 677269"/>
              <a:gd name="connsiteY2" fmla="*/ 382385 h 906260"/>
              <a:gd name="connsiteX3" fmla="*/ 39094 w 677269"/>
              <a:gd name="connsiteY3" fmla="*/ 791960 h 906260"/>
              <a:gd name="connsiteX4" fmla="*/ 210544 w 677269"/>
              <a:gd name="connsiteY4" fmla="*/ 906260 h 906260"/>
              <a:gd name="connsiteX5" fmla="*/ 210544 w 677269"/>
              <a:gd name="connsiteY5" fmla="*/ 906260 h 90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269" h="906260">
                <a:moveTo>
                  <a:pt x="677269" y="1385"/>
                </a:moveTo>
                <a:cubicBezTo>
                  <a:pt x="625675" y="-1790"/>
                  <a:pt x="574081" y="-4965"/>
                  <a:pt x="467719" y="58535"/>
                </a:cubicBezTo>
                <a:cubicBezTo>
                  <a:pt x="361357" y="122035"/>
                  <a:pt x="110531" y="260148"/>
                  <a:pt x="39094" y="382385"/>
                </a:cubicBezTo>
                <a:cubicBezTo>
                  <a:pt x="-32343" y="504622"/>
                  <a:pt x="10519" y="704648"/>
                  <a:pt x="39094" y="791960"/>
                </a:cubicBezTo>
                <a:cubicBezTo>
                  <a:pt x="67669" y="879272"/>
                  <a:pt x="210544" y="906260"/>
                  <a:pt x="210544" y="906260"/>
                </a:cubicBezTo>
                <a:lnTo>
                  <a:pt x="210544" y="906260"/>
                </a:ln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 7178"/>
          <p:cNvSpPr/>
          <p:nvPr/>
        </p:nvSpPr>
        <p:spPr>
          <a:xfrm>
            <a:off x="7439025" y="2924175"/>
            <a:ext cx="400050" cy="838200"/>
          </a:xfrm>
          <a:custGeom>
            <a:avLst/>
            <a:gdLst>
              <a:gd name="connsiteX0" fmla="*/ 0 w 400050"/>
              <a:gd name="connsiteY0" fmla="*/ 0 h 838200"/>
              <a:gd name="connsiteX1" fmla="*/ 238125 w 400050"/>
              <a:gd name="connsiteY1" fmla="*/ 123825 h 838200"/>
              <a:gd name="connsiteX2" fmla="*/ 381000 w 400050"/>
              <a:gd name="connsiteY2" fmla="*/ 371475 h 838200"/>
              <a:gd name="connsiteX3" fmla="*/ 371475 w 400050"/>
              <a:gd name="connsiteY3" fmla="*/ 647700 h 838200"/>
              <a:gd name="connsiteX4" fmla="*/ 133350 w 40005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838200">
                <a:moveTo>
                  <a:pt x="0" y="0"/>
                </a:moveTo>
                <a:cubicBezTo>
                  <a:pt x="87312" y="30956"/>
                  <a:pt x="174625" y="61913"/>
                  <a:pt x="238125" y="123825"/>
                </a:cubicBezTo>
                <a:cubicBezTo>
                  <a:pt x="301625" y="185737"/>
                  <a:pt x="358775" y="284163"/>
                  <a:pt x="381000" y="371475"/>
                </a:cubicBezTo>
                <a:cubicBezTo>
                  <a:pt x="403225" y="458788"/>
                  <a:pt x="412750" y="569913"/>
                  <a:pt x="371475" y="647700"/>
                </a:cubicBezTo>
                <a:cubicBezTo>
                  <a:pt x="330200" y="725487"/>
                  <a:pt x="133350" y="838200"/>
                  <a:pt x="133350" y="838200"/>
                </a:cubicBez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178970" y="2980676"/>
            <a:ext cx="393048" cy="438150"/>
          </a:xfrm>
          <a:custGeom>
            <a:avLst/>
            <a:gdLst>
              <a:gd name="connsiteX0" fmla="*/ 0 w 268277"/>
              <a:gd name="connsiteY0" fmla="*/ 438150 h 438150"/>
              <a:gd name="connsiteX1" fmla="*/ 238125 w 268277"/>
              <a:gd name="connsiteY1" fmla="*/ 219075 h 438150"/>
              <a:gd name="connsiteX2" fmla="*/ 257175 w 268277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77" h="438150">
                <a:moveTo>
                  <a:pt x="0" y="438150"/>
                </a:moveTo>
                <a:cubicBezTo>
                  <a:pt x="97631" y="365125"/>
                  <a:pt x="195263" y="292100"/>
                  <a:pt x="238125" y="219075"/>
                </a:cubicBezTo>
                <a:cubicBezTo>
                  <a:pt x="280987" y="146050"/>
                  <a:pt x="269081" y="73025"/>
                  <a:pt x="257175" y="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TextBox 7180"/>
          <p:cNvSpPr txBox="1"/>
          <p:nvPr/>
        </p:nvSpPr>
        <p:spPr>
          <a:xfrm>
            <a:off x="5781675" y="1829359"/>
            <a:ext cx="3714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83" name="TextBox 82"/>
          <p:cNvSpPr txBox="1"/>
          <p:nvPr/>
        </p:nvSpPr>
        <p:spPr>
          <a:xfrm>
            <a:off x="4380337" y="3604919"/>
            <a:ext cx="151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Transition State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855" y="1752588"/>
            <a:ext cx="1586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Bond being formed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98877" y="1754077"/>
            <a:ext cx="1561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Bond being broken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chemists use Lewis acid/base reactions to make the molecules they want:</a:t>
            </a:r>
            <a:b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4338" name="Picture 2" descr="Image result for hydroxide epoxide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40456"/>
          <a:stretch/>
        </p:blipFill>
        <p:spPr bwMode="auto">
          <a:xfrm>
            <a:off x="1074495" y="2958210"/>
            <a:ext cx="6831012" cy="24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175" y="1266825"/>
            <a:ext cx="7972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call Lewis bases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nucleophiles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react with regions that are electron deficient, like nuclei and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acids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electrophiles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react with regions that are electron rich, like lone pairs.  </a:t>
            </a:r>
          </a:p>
          <a:p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describe these things using “arrow pushing” to show where the lone pair electrons of the Lewis base react with the Lewis acid.  Often, there’s a sequence of reactions.  Here’s an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175" y="5427004"/>
            <a:ext cx="307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Lewis base OH</a:t>
            </a:r>
            <a:r>
              <a:rPr lang="en-US" baseline="30000" dirty="0" smtClean="0"/>
              <a:t>-</a:t>
            </a:r>
            <a:r>
              <a:rPr lang="en-US" dirty="0" smtClean="0"/>
              <a:t> attacks an sp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carbon and displaces a carbon-oxygen bond.  </a:t>
            </a:r>
          </a:p>
          <a:p>
            <a:r>
              <a:rPr lang="en-US" dirty="0" smtClean="0"/>
              <a:t>This is another S</a:t>
            </a:r>
            <a:r>
              <a:rPr lang="en-US" baseline="-25000" dirty="0" smtClean="0"/>
              <a:t>N</a:t>
            </a:r>
            <a:r>
              <a:rPr lang="en-US" dirty="0" smtClean="0"/>
              <a:t>2 reaction.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951839" y="5433895"/>
            <a:ext cx="4800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O- of the resulting species </a:t>
            </a:r>
          </a:p>
          <a:p>
            <a:r>
              <a:rPr lang="en-US" dirty="0" smtClean="0"/>
              <a:t>is a Lewis base.  It attacks a nearby </a:t>
            </a:r>
          </a:p>
          <a:p>
            <a:r>
              <a:rPr lang="en-US" dirty="0" smtClean="0"/>
              <a:t>acidic molecule to abstract a proton,</a:t>
            </a:r>
          </a:p>
          <a:p>
            <a:r>
              <a:rPr lang="en-US" dirty="0" smtClean="0"/>
              <a:t>becoming a hydroxyl group and producing a diol.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60" y="142875"/>
            <a:ext cx="858106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Arrhenius Acids and Bases:</a:t>
            </a:r>
            <a:endParaRPr lang="en-US" dirty="0"/>
          </a:p>
        </p:txBody>
      </p:sp>
      <p:pic>
        <p:nvPicPr>
          <p:cNvPr id="8" name="Picture 2" descr="Image result for svante arrhen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6" y="1446213"/>
            <a:ext cx="2576818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144" y="3962401"/>
            <a:ext cx="3020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Svante Arrhenius (1859-1927)</a:t>
            </a:r>
          </a:p>
          <a:p>
            <a:r>
              <a:rPr lang="en-US" dirty="0" smtClean="0"/>
              <a:t>1903 Nobel Prize in chemistry for the electrolytic theory of dissociation.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68337" y="1482657"/>
            <a:ext cx="4895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u="sng" dirty="0" smtClean="0">
                <a:solidFill>
                  <a:srgbClr val="C00000"/>
                </a:solidFill>
              </a:rPr>
              <a:t>acid</a:t>
            </a:r>
            <a:r>
              <a:rPr lang="en-US" dirty="0" smtClean="0"/>
              <a:t> is a substance that releases an H</a:t>
            </a:r>
            <a:r>
              <a:rPr lang="en-US" baseline="30000" dirty="0" smtClean="0"/>
              <a:t>+</a:t>
            </a:r>
            <a:r>
              <a:rPr lang="en-US" dirty="0" smtClean="0"/>
              <a:t> ion when dissolved in water. (1884)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>
                <a:solidFill>
                  <a:srgbClr val="C00000"/>
                </a:solidFill>
              </a:rPr>
              <a:t>base</a:t>
            </a:r>
            <a:r>
              <a:rPr lang="en-US" dirty="0" smtClean="0"/>
              <a:t> </a:t>
            </a:r>
            <a:r>
              <a:rPr lang="en-US" dirty="0"/>
              <a:t>is a substance that releases an </a:t>
            </a:r>
            <a:r>
              <a:rPr lang="en-US" dirty="0" smtClean="0"/>
              <a:t>OH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/>
              <a:t> </a:t>
            </a:r>
            <a:r>
              <a:rPr lang="en-US" dirty="0"/>
              <a:t>ion when dissolved in water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useful definition when dealing with aqueous solutions, apart from the fact that we now know that the acidic species in aqueous solution is the hydronium ion,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, not H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9558" y="5296080"/>
            <a:ext cx="85810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non-aqueous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40" y="39655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acids also attack bonds, if no lone pairs are available.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208" y="4939568"/>
            <a:ext cx="307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has 6 electrons surrounding the carbon, so it is highly electron deficient, just like BF3.  It is a </a:t>
            </a:r>
            <a:r>
              <a:rPr lang="en-US" u="sng" dirty="0" smtClean="0">
                <a:solidFill>
                  <a:srgbClr val="C00000"/>
                </a:solidFill>
              </a:rPr>
              <a:t>strong Lewis acid</a:t>
            </a:r>
            <a:r>
              <a:rPr lang="en-US" dirty="0" smtClean="0"/>
              <a:t> that can attack the H-H bond.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222132" y="4939568"/>
            <a:ext cx="4734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CH</a:t>
            </a:r>
            <a:r>
              <a:rPr lang="en-US" baseline="-25000" dirty="0">
                <a:latin typeface="Calibri" panose="020F0502020204030204" pitchFamily="34" charset="0"/>
                <a:cs typeface="Times New Roman"/>
              </a:rPr>
              <a:t>5</a:t>
            </a:r>
            <a:r>
              <a:rPr lang="en-US" baseline="30000" dirty="0" smtClean="0">
                <a:latin typeface="Calibri" panose="020F0502020204030204" pitchFamily="34" charset="0"/>
                <a:cs typeface="Times New Roman"/>
              </a:rPr>
              <a:t>+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ion that results has two H atoms that are a bit closer to each other than the others</a:t>
            </a:r>
            <a:r>
              <a:rPr lang="en-US" dirty="0" smtClean="0"/>
              <a:t>, but the molecule is highly fluxional.  It is stable in isolation, but highly reactive, just like the CH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ion.  It is a “</a:t>
            </a:r>
            <a:r>
              <a:rPr lang="en-US" dirty="0" err="1" smtClean="0"/>
              <a:t>nonclassical</a:t>
            </a:r>
            <a:r>
              <a:rPr lang="en-US" dirty="0" smtClean="0"/>
              <a:t>” carbocation, with a 3-center, 2-electron bond.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6268" y="1607172"/>
            <a:ext cx="44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  +    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atin typeface="Calibri" panose="020F0502020204030204" pitchFamily="34" charset="0"/>
                <a:cs typeface="Times New Roman"/>
              </a:rPr>
              <a:t>     CH</a:t>
            </a:r>
            <a:r>
              <a:rPr lang="en-US" sz="2800" baseline="-25000" dirty="0" smtClean="0">
                <a:latin typeface="Calibri" panose="020F0502020204030204" pitchFamily="34" charset="0"/>
                <a:cs typeface="Times New Roman"/>
              </a:rPr>
              <a:t>5</a:t>
            </a:r>
            <a:r>
              <a:rPr lang="en-US" sz="2800" baseline="30000" dirty="0" smtClean="0">
                <a:latin typeface="Calibri" panose="020F0502020204030204" pitchFamily="34" charset="0"/>
                <a:cs typeface="Times New Roman"/>
              </a:rPr>
              <a:t>+</a:t>
            </a:r>
            <a:endParaRPr lang="en-US" sz="2800" baseline="30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3770" y="3886520"/>
            <a:ext cx="99695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29055" y="2766834"/>
            <a:ext cx="3190875" cy="2155618"/>
            <a:chOff x="1329055" y="2565291"/>
            <a:chExt cx="3190875" cy="2155618"/>
          </a:xfrm>
        </p:grpSpPr>
        <p:pic>
          <p:nvPicPr>
            <p:cNvPr id="1028" name="Picture 4" descr="Image result for CH3+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40"/>
            <a:stretch/>
          </p:blipFill>
          <p:spPr bwMode="auto">
            <a:xfrm>
              <a:off x="1329055" y="3474720"/>
              <a:ext cx="3190875" cy="124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925094" y="2565291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H</a:t>
              </a:r>
              <a:r>
                <a:rPr lang="en-US" sz="4000" dirty="0" smtClean="0">
                  <a:cs typeface="Times New Roman"/>
                </a:rPr>
                <a:t>‒H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46496" y="3005207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+</a:t>
              </a:r>
              <a:endParaRPr lang="en-US" sz="4000" dirty="0" smtClean="0">
                <a:cs typeface="Times New Roman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3296" r="37000" b="33333"/>
          <a:stretch/>
        </p:blipFill>
        <p:spPr>
          <a:xfrm>
            <a:off x="5760720" y="3206749"/>
            <a:ext cx="1657355" cy="1603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10720" y="39146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12617" y="2130392"/>
            <a:ext cx="278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Lewis acid            Lewis base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40" y="13747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Lewis acids can also attack </a:t>
            </a:r>
            <a:r>
              <a:rPr lang="el-GR" sz="3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85" y="4662569"/>
            <a:ext cx="3076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 smtClean="0"/>
              <a:t> (a bare proton) is so desperate to get electrons that it will attack a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bond in ethylene  if there are no lone pairs around. </a:t>
            </a:r>
            <a:r>
              <a:rPr lang="en-US" dirty="0" smtClean="0"/>
              <a:t>It is just about the strongest  </a:t>
            </a:r>
            <a:r>
              <a:rPr lang="en-US" u="sng" dirty="0" smtClean="0">
                <a:solidFill>
                  <a:srgbClr val="C00000"/>
                </a:solidFill>
              </a:rPr>
              <a:t>Lewis acid</a:t>
            </a:r>
            <a:r>
              <a:rPr lang="en-US" dirty="0" smtClean="0"/>
              <a:t> that can exist.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41581" y="4676938"/>
            <a:ext cx="4921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decades, chemists have argued whether the resulting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C</a:t>
            </a:r>
            <a:r>
              <a:rPr lang="en-US" baseline="-25000" dirty="0" smtClean="0">
                <a:latin typeface="Calibri" panose="020F0502020204030204" pitchFamily="34" charset="0"/>
                <a:cs typeface="Times New Roman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H</a:t>
            </a:r>
            <a:r>
              <a:rPr lang="en-US" baseline="-25000" dirty="0" smtClean="0">
                <a:latin typeface="Calibri" panose="020F0502020204030204" pitchFamily="34" charset="0"/>
                <a:cs typeface="Times New Roman"/>
              </a:rPr>
              <a:t>5</a:t>
            </a:r>
            <a:r>
              <a:rPr lang="en-US" baseline="30000" dirty="0" smtClean="0">
                <a:latin typeface="Calibri" panose="020F0502020204030204" pitchFamily="34" charset="0"/>
                <a:cs typeface="Times New Roman"/>
              </a:rPr>
              <a:t>+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ion exists in the </a:t>
            </a:r>
            <a:r>
              <a:rPr lang="en-US" u="sng" dirty="0" err="1" smtClean="0">
                <a:solidFill>
                  <a:srgbClr val="CC0000"/>
                </a:solidFill>
                <a:latin typeface="Calibri" panose="020F0502020204030204" pitchFamily="34" charset="0"/>
                <a:cs typeface="Times New Roman"/>
              </a:rPr>
              <a:t>nonclassical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 hydrogen bridged form or if the proton shifts to one side or the other to form a BF</a:t>
            </a:r>
            <a:r>
              <a:rPr lang="en-US" baseline="-25000" dirty="0" smtClean="0">
                <a:latin typeface="Calibri" panose="020F0502020204030204" pitchFamily="34" charset="0"/>
                <a:cs typeface="Times New Roman"/>
              </a:rPr>
              <a:t>3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-like trigonal planar center with carbon having 6 electrons around it.  Recent spectroscopic research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shows that C</a:t>
            </a:r>
            <a:r>
              <a:rPr lang="en-US" baseline="-25000" dirty="0">
                <a:latin typeface="Calibri" panose="020F0502020204030204" pitchFamily="34" charset="0"/>
                <a:cs typeface="Times New Roman"/>
              </a:rPr>
              <a:t>2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Times New Roman"/>
              </a:rPr>
              <a:t>5</a:t>
            </a:r>
            <a:r>
              <a:rPr lang="en-US" baseline="30000" dirty="0">
                <a:latin typeface="Calibri" panose="020F0502020204030204" pitchFamily="34" charset="0"/>
                <a:cs typeface="Times New Roman"/>
              </a:rPr>
              <a:t>+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 has the </a:t>
            </a:r>
            <a:r>
              <a:rPr lang="en-US" dirty="0" err="1" smtClean="0">
                <a:latin typeface="Calibri" panose="020F0502020204030204" pitchFamily="34" charset="0"/>
                <a:cs typeface="Times New Roman"/>
              </a:rPr>
              <a:t>nonclassical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, bridged structure.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6268" y="1345561"/>
            <a:ext cx="495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  +                       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atin typeface="Calibri" panose="020F0502020204030204" pitchFamily="34" charset="0"/>
                <a:cs typeface="Times New Roman"/>
              </a:rPr>
              <a:t>     C</a:t>
            </a:r>
            <a:r>
              <a:rPr lang="en-US" sz="2800" baseline="-25000" dirty="0" smtClean="0">
                <a:latin typeface="Calibri" panose="020F0502020204030204" pitchFamily="34" charset="0"/>
                <a:cs typeface="Times New Roman"/>
              </a:rPr>
              <a:t>2</a:t>
            </a:r>
            <a:r>
              <a:rPr lang="en-US" sz="2800" dirty="0" smtClean="0">
                <a:latin typeface="Calibri" panose="020F0502020204030204" pitchFamily="34" charset="0"/>
                <a:cs typeface="Times New Roman"/>
              </a:rPr>
              <a:t>H</a:t>
            </a:r>
            <a:r>
              <a:rPr lang="en-US" sz="2800" baseline="-25000" dirty="0" smtClean="0">
                <a:latin typeface="Calibri" panose="020F0502020204030204" pitchFamily="34" charset="0"/>
                <a:cs typeface="Times New Roman"/>
              </a:rPr>
              <a:t>5</a:t>
            </a:r>
            <a:r>
              <a:rPr lang="en-US" sz="2800" baseline="30000" dirty="0" smtClean="0">
                <a:latin typeface="Calibri" panose="020F0502020204030204" pitchFamily="34" charset="0"/>
                <a:cs typeface="Times New Roman"/>
              </a:rPr>
              <a:t>+</a:t>
            </a:r>
            <a:endParaRPr lang="en-US" sz="2800" baseline="30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99683" y="3767448"/>
            <a:ext cx="99695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09790" y="314534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46495" y="2153034"/>
            <a:ext cx="278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Lewis acid            Lewis base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0" name="Picture 2" descr="Image result for C2H5+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9" t="-5313" b="5313"/>
          <a:stretch/>
        </p:blipFill>
        <p:spPr bwMode="auto">
          <a:xfrm>
            <a:off x="4222132" y="2766469"/>
            <a:ext cx="1965629" cy="15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2H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8" y="1145776"/>
            <a:ext cx="1400093" cy="9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2H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92" y="3324544"/>
            <a:ext cx="1400093" cy="9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4019" y="272537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30000" dirty="0"/>
              <a:t>+</a:t>
            </a:r>
            <a:r>
              <a:rPr lang="en-US" dirty="0"/>
              <a:t> </a:t>
            </a:r>
          </a:p>
        </p:txBody>
      </p:sp>
      <p:pic>
        <p:nvPicPr>
          <p:cNvPr id="18" name="Picture 2" descr="Image result for C2H5+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-5313" r="61078" b="5313"/>
          <a:stretch/>
        </p:blipFill>
        <p:spPr bwMode="auto">
          <a:xfrm>
            <a:off x="6858001" y="2913729"/>
            <a:ext cx="1783079" cy="15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7761" y="3248596"/>
            <a:ext cx="466794" cy="76944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31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47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Lewis acids can attack aromatic molecules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8685" y="1049818"/>
            <a:ext cx="829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strong Lewis acid,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(the </a:t>
            </a:r>
            <a:r>
              <a:rPr lang="en-US" dirty="0" err="1" smtClean="0"/>
              <a:t>nitronium</a:t>
            </a:r>
            <a:r>
              <a:rPr lang="en-US" dirty="0" smtClean="0"/>
              <a:t> ion), is isoelectronic with CO</a:t>
            </a:r>
            <a:r>
              <a:rPr lang="en-US" baseline="-25000" dirty="0" smtClean="0"/>
              <a:t>2</a:t>
            </a:r>
            <a:r>
              <a:rPr lang="en-US" dirty="0" smtClean="0"/>
              <a:t>.  It is linear and is deficient in electrons at the nitrogen, which is where the positive charge lies.</a:t>
            </a:r>
            <a:endParaRPr lang="en-US" dirty="0"/>
          </a:p>
        </p:txBody>
      </p:sp>
      <p:pic>
        <p:nvPicPr>
          <p:cNvPr id="8" name="Picture 2" descr="Image result for nitronium ion lewis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35" y="1696149"/>
            <a:ext cx="2086302" cy="8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1084" y="2502853"/>
            <a:ext cx="829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ion is formed in a mixture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and HNO</a:t>
            </a:r>
            <a:r>
              <a:rPr lang="en-US" baseline="-25000" dirty="0" smtClean="0"/>
              <a:t>3</a:t>
            </a:r>
            <a:r>
              <a:rPr lang="en-US" dirty="0" smtClean="0"/>
              <a:t>.   Sulfuric acid protonates nitric acid, which then loses water to form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9" name="Picture 4" descr="Image result for nitronium ion lewis stru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r="26663"/>
          <a:stretch/>
        </p:blipFill>
        <p:spPr bwMode="auto">
          <a:xfrm>
            <a:off x="621084" y="3149184"/>
            <a:ext cx="5886396" cy="28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nitronium ion lewis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94" y="4021264"/>
            <a:ext cx="1101163" cy="4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44640" y="459488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H</a:t>
            </a:r>
            <a:r>
              <a:rPr lang="en-US" baseline="-25000" dirty="0" smtClean="0"/>
              <a:t>2</a:t>
            </a:r>
            <a:r>
              <a:rPr lang="en-US" dirty="0" smtClean="0"/>
              <a:t>O   + HSO</a:t>
            </a:r>
            <a:r>
              <a:rPr lang="en-US" baseline="-25000" dirty="0" smtClean="0"/>
              <a:t>4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084" y="5379720"/>
            <a:ext cx="8141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One way you can tell that </a:t>
            </a:r>
            <a:r>
              <a:rPr lang="en-US" sz="2400" dirty="0">
                <a:solidFill>
                  <a:srgbClr val="CC0000"/>
                </a:solidFill>
              </a:rPr>
              <a:t>NO</a:t>
            </a:r>
            <a:r>
              <a:rPr lang="en-US" sz="2400" baseline="-25000" dirty="0">
                <a:solidFill>
                  <a:srgbClr val="CC0000"/>
                </a:solidFill>
              </a:rPr>
              <a:t>2</a:t>
            </a:r>
            <a:r>
              <a:rPr lang="en-US" sz="2400" baseline="30000" dirty="0" smtClean="0">
                <a:solidFill>
                  <a:srgbClr val="CC0000"/>
                </a:solidFill>
              </a:rPr>
              <a:t>+</a:t>
            </a:r>
            <a:r>
              <a:rPr lang="en-US" sz="2400" dirty="0" smtClean="0">
                <a:solidFill>
                  <a:srgbClr val="CC0000"/>
                </a:solidFill>
              </a:rPr>
              <a:t> is a strong Lewis acid is that it requires a very strong acid (H</a:t>
            </a:r>
            <a:r>
              <a:rPr lang="en-US" sz="2400" baseline="-25000" dirty="0" smtClean="0">
                <a:solidFill>
                  <a:srgbClr val="CC0000"/>
                </a:solidFill>
              </a:rPr>
              <a:t>2</a:t>
            </a:r>
            <a:r>
              <a:rPr lang="en-US" sz="2400" dirty="0" smtClean="0">
                <a:solidFill>
                  <a:srgbClr val="CC0000"/>
                </a:solidFill>
              </a:rPr>
              <a:t>SO</a:t>
            </a:r>
            <a:r>
              <a:rPr lang="en-US" sz="2400" baseline="-25000" dirty="0" smtClean="0">
                <a:solidFill>
                  <a:srgbClr val="CC0000"/>
                </a:solidFill>
              </a:rPr>
              <a:t>4</a:t>
            </a:r>
            <a:r>
              <a:rPr lang="en-US" sz="2400" dirty="0" smtClean="0">
                <a:solidFill>
                  <a:srgbClr val="CC0000"/>
                </a:solidFill>
              </a:rPr>
              <a:t>) to create it. </a:t>
            </a:r>
            <a:endParaRPr 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47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Nitronium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strong Lewis acid that can attack aromatic molecules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Image result for nitronium ion reaction with benze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21084" y="1025120"/>
            <a:ext cx="7578035" cy="16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030" y="2645414"/>
            <a:ext cx="7443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Nitronium</a:t>
            </a:r>
            <a:r>
              <a:rPr lang="en-US" dirty="0" smtClean="0"/>
              <a:t> begins by attacking a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bond (an electron pair) in benzene, to form a benzene-</a:t>
            </a:r>
            <a:r>
              <a:rPr lang="en-US" dirty="0" err="1" smtClean="0">
                <a:solidFill>
                  <a:srgbClr val="0000FF"/>
                </a:solidFill>
                <a:cs typeface="Times New Roman"/>
              </a:rPr>
              <a:t>nitronium</a:t>
            </a:r>
            <a:r>
              <a:rPr lang="en-US" dirty="0" smtClean="0">
                <a:cs typeface="Times New Roman"/>
              </a:rPr>
              <a:t> complex.  The positive charge is placed on the benzene ring and the carbon that is bonded to the NO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 group is sp</a:t>
            </a:r>
            <a:r>
              <a:rPr lang="en-US" baseline="30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 hybridized. 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Then a lone pair on a Lewis base that is floating around (could be 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O or bisulfate ion, HSO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baseline="30000" dirty="0" smtClean="0">
                <a:cs typeface="Times New Roman"/>
              </a:rPr>
              <a:t>-</a:t>
            </a:r>
            <a:r>
              <a:rPr lang="en-US" dirty="0" smtClean="0">
                <a:cs typeface="Times New Roman"/>
              </a:rPr>
              <a:t>) forms a bond to the H attached to the same carbon as the NO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, and electrons are sequentially displaced around the carbon ring until the positive charge on the ring is neutralized.  This leaves </a:t>
            </a:r>
            <a:r>
              <a:rPr lang="en-US" dirty="0" smtClean="0">
                <a:solidFill>
                  <a:srgbClr val="0000FF"/>
                </a:solidFill>
                <a:cs typeface="Times New Roman"/>
              </a:rPr>
              <a:t>nitro</a:t>
            </a:r>
            <a:r>
              <a:rPr lang="en-US" dirty="0" smtClean="0">
                <a:cs typeface="Times New Roman"/>
              </a:rPr>
              <a:t>benzene and a Lewis acid (either H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O</a:t>
            </a:r>
            <a:r>
              <a:rPr lang="en-US" baseline="30000" dirty="0" smtClean="0">
                <a:cs typeface="Times New Roman"/>
              </a:rPr>
              <a:t>+</a:t>
            </a:r>
            <a:r>
              <a:rPr lang="en-US" dirty="0" smtClean="0">
                <a:cs typeface="Times New Roman"/>
              </a:rPr>
              <a:t> if the Lewis base is 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O (shown here) or H</a:t>
            </a:r>
            <a:r>
              <a:rPr lang="en-US" baseline="-25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SO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dirty="0" smtClean="0">
                <a:cs typeface="Times New Roman"/>
              </a:rPr>
              <a:t> if the Lewis base is HSO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baseline="30000" dirty="0" smtClean="0">
                <a:cs typeface="Times New Roman"/>
              </a:rPr>
              <a:t>-</a:t>
            </a:r>
            <a:r>
              <a:rPr lang="en-US" dirty="0" smtClean="0">
                <a:cs typeface="Times New Roman"/>
              </a:rPr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084" y="5568696"/>
            <a:ext cx="829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00"/>
                </a:solidFill>
              </a:rPr>
              <a:t>Lewis acid-base chemistry is the key to understanding most of organic chemistry!</a:t>
            </a:r>
            <a:endParaRPr lang="en-US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40" y="137478"/>
            <a:ext cx="8229600" cy="65017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Lewis acid: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3375" y="6181478"/>
            <a:ext cx="262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Lewis base </a:t>
            </a:r>
            <a:r>
              <a:rPr lang="en-US" dirty="0" smtClean="0">
                <a:solidFill>
                  <a:srgbClr val="0000FF"/>
                </a:solidFill>
              </a:rPr>
              <a:t>        Lewis acid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18" y="778598"/>
            <a:ext cx="8464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a Lewis acid at the carbon, but a Lewis base at the oxygen.  This can be shown by its resonance structures: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top two structures defy the octet rule at the carbon center.  These don’t make a huge contribution, but they do show that the carbon can be electron deficient.</a:t>
            </a:r>
            <a:endParaRPr lang="en-US" dirty="0"/>
          </a:p>
          <a:p>
            <a:r>
              <a:rPr lang="en-US" dirty="0" smtClean="0"/>
              <a:t>As a result, CO</a:t>
            </a:r>
            <a:r>
              <a:rPr lang="en-US" baseline="-25000" dirty="0" smtClean="0"/>
              <a:t>2</a:t>
            </a:r>
            <a:r>
              <a:rPr lang="en-US" dirty="0" smtClean="0"/>
              <a:t> often reacts as a Lewis acid, accepting attack by a lone pair at the carbon.  An example is formation of bicarbonate:</a:t>
            </a:r>
            <a:endParaRPr lang="en-US" dirty="0"/>
          </a:p>
        </p:txBody>
      </p:sp>
      <p:pic>
        <p:nvPicPr>
          <p:cNvPr id="1028" name="Picture 4" descr="Image result for CO2 as a Lewis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93" y="4128071"/>
            <a:ext cx="5713574" cy="15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12541" r="19406" b="50000"/>
          <a:stretch/>
        </p:blipFill>
        <p:spPr>
          <a:xfrm>
            <a:off x="3362130" y="1339032"/>
            <a:ext cx="3367889" cy="17187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13375" y="5654668"/>
            <a:ext cx="519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hydroxide                CO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                         bicarbonate 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40" y="137478"/>
            <a:ext cx="8229600" cy="65017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carbonyls are Lewis acids too: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18" y="778598"/>
            <a:ext cx="846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an example, organic carbonyl compounds are Lewis acids because of resonance structures, too.  For example, the organic acid chlorides have resonance structures: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0095" y="1559718"/>
            <a:ext cx="3969265" cy="1865948"/>
            <a:chOff x="2340095" y="1559718"/>
            <a:chExt cx="3969265" cy="1865948"/>
          </a:xfrm>
        </p:grpSpPr>
        <p:grpSp>
          <p:nvGrpSpPr>
            <p:cNvPr id="6" name="Group 5"/>
            <p:cNvGrpSpPr/>
            <p:nvPr/>
          </p:nvGrpSpPr>
          <p:grpSpPr>
            <a:xfrm>
              <a:off x="2340095" y="1559718"/>
              <a:ext cx="3969265" cy="1865948"/>
              <a:chOff x="2340095" y="1559718"/>
              <a:chExt cx="3969265" cy="186594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340095" y="1559718"/>
                <a:ext cx="3969265" cy="1865948"/>
                <a:chOff x="2340095" y="1559718"/>
                <a:chExt cx="3969265" cy="1865948"/>
              </a:xfrm>
            </p:grpSpPr>
            <p:pic>
              <p:nvPicPr>
                <p:cNvPr id="1026" name="Picture 2" descr="Image result for acid chloride resonance structures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80" r="37433" b="24853"/>
                <a:stretch/>
              </p:blipFill>
              <p:spPr bwMode="auto">
                <a:xfrm>
                  <a:off x="2340095" y="1559718"/>
                  <a:ext cx="3969265" cy="18659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2340095" y="1783080"/>
                  <a:ext cx="387865" cy="502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5425440" y="2712720"/>
                <a:ext cx="198120" cy="712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524500" y="3069193"/>
              <a:ext cx="327660" cy="3564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61204" y="3286839"/>
            <a:ext cx="152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Lewis acid site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25440" y="2650093"/>
            <a:ext cx="1005284" cy="838200"/>
          </a:xfrm>
          <a:custGeom>
            <a:avLst/>
            <a:gdLst>
              <a:gd name="connsiteX0" fmla="*/ 14684 w 1005284"/>
              <a:gd name="connsiteY0" fmla="*/ 0 h 838200"/>
              <a:gd name="connsiteX1" fmla="*/ 136604 w 1005284"/>
              <a:gd name="connsiteY1" fmla="*/ 579120 h 838200"/>
              <a:gd name="connsiteX2" fmla="*/ 1005284 w 1005284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284" h="838200">
                <a:moveTo>
                  <a:pt x="14684" y="0"/>
                </a:moveTo>
                <a:cubicBezTo>
                  <a:pt x="-6906" y="219710"/>
                  <a:pt x="-28496" y="439420"/>
                  <a:pt x="136604" y="579120"/>
                </a:cubicBezTo>
                <a:cubicBezTo>
                  <a:pt x="301704" y="718820"/>
                  <a:pt x="653494" y="778510"/>
                  <a:pt x="1005284" y="838200"/>
                </a:cubicBezTo>
              </a:path>
            </a:pathLst>
          </a:custGeom>
          <a:noFill/>
          <a:ln>
            <a:solidFill>
              <a:srgbClr val="CC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534251"/>
            <a:ext cx="803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Acid chlorides are excellent starting points for organic synthesis, because Cl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is such a great leaving group (which is because Cl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is such a weak base).  Many different bases can attack the carbonyl and displace the chloride: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1353" r="18333" b="41734"/>
          <a:stretch/>
        </p:blipFill>
        <p:spPr>
          <a:xfrm>
            <a:off x="915154" y="4457581"/>
            <a:ext cx="2849881" cy="1604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3333" r="9667" b="37112"/>
          <a:stretch/>
        </p:blipFill>
        <p:spPr>
          <a:xfrm>
            <a:off x="3953063" y="4619850"/>
            <a:ext cx="3142873" cy="14421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6202680"/>
            <a:ext cx="835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00"/>
                </a:solidFill>
              </a:rPr>
              <a:t>Always: The strong base displaces the weak base.</a:t>
            </a:r>
            <a:endParaRPr lang="en-US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61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Superacids</a:t>
            </a:r>
            <a:endParaRPr 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27" y="860079"/>
            <a:ext cx="82567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aqueous solution, it is impossible to have a stronger acid than 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O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.  If an acid that is stronger than hydronium is dissolved in water, it reacts to form 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O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.  </a:t>
            </a:r>
          </a:p>
          <a:p>
            <a:endParaRPr lang="en-US" sz="1600" dirty="0"/>
          </a:p>
          <a:p>
            <a:r>
              <a:rPr lang="en-US" sz="1600" dirty="0" smtClean="0"/>
              <a:t>If non-aqueous solvents are used, the solvent again limits how acidic the solution may be.  For example, acetic acid is a weak acid in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O, and mostly exists as the </a:t>
            </a:r>
            <a:r>
              <a:rPr lang="en-US" sz="1600" dirty="0" err="1" smtClean="0"/>
              <a:t>HOAc</a:t>
            </a:r>
            <a:r>
              <a:rPr lang="en-US" sz="1600" dirty="0" smtClean="0"/>
              <a:t> molecule.  When dissolved in liquid ammonia, however, it completely ionizes to form </a:t>
            </a:r>
            <a:r>
              <a:rPr lang="en-US" sz="1600" dirty="0" err="1" smtClean="0"/>
              <a:t>OAc</a:t>
            </a:r>
            <a:r>
              <a:rPr lang="en-US" sz="1600" baseline="30000" dirty="0" smtClean="0">
                <a:latin typeface="Times New Roman"/>
                <a:cs typeface="Times New Roman"/>
              </a:rPr>
              <a:t>‒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cs typeface="Times New Roman"/>
              </a:rPr>
              <a:t>and NH</a:t>
            </a:r>
            <a:r>
              <a:rPr lang="en-US" sz="1600" baseline="-25000" dirty="0" smtClean="0">
                <a:cs typeface="Times New Roman"/>
              </a:rPr>
              <a:t>4</a:t>
            </a:r>
            <a:r>
              <a:rPr lang="en-US" sz="1600" baseline="30000" dirty="0" smtClean="0">
                <a:cs typeface="Times New Roman"/>
              </a:rPr>
              <a:t>+</a:t>
            </a:r>
            <a:r>
              <a:rPr lang="en-US" sz="1600" dirty="0" smtClean="0">
                <a:cs typeface="Times New Roman"/>
              </a:rPr>
              <a:t>.  In liquid ammonia, acetic acid is just as strong an acid as </a:t>
            </a:r>
            <a:r>
              <a:rPr lang="en-US" sz="1600" dirty="0" err="1" smtClean="0">
                <a:cs typeface="Times New Roman"/>
              </a:rPr>
              <a:t>HCl</a:t>
            </a:r>
            <a:r>
              <a:rPr lang="en-US" sz="1600" dirty="0" smtClean="0">
                <a:cs typeface="Times New Roman"/>
              </a:rPr>
              <a:t>, since both ionize completely.  This is because ammonia is a </a:t>
            </a:r>
            <a:r>
              <a:rPr lang="en-US" sz="1600" u="sng" dirty="0" smtClean="0">
                <a:solidFill>
                  <a:srgbClr val="CC0000"/>
                </a:solidFill>
                <a:cs typeface="Times New Roman"/>
              </a:rPr>
              <a:t>more basic</a:t>
            </a:r>
            <a:r>
              <a:rPr lang="en-US" sz="1600" dirty="0" smtClean="0">
                <a:cs typeface="Times New Roman"/>
              </a:rPr>
              <a:t> than water.</a:t>
            </a:r>
          </a:p>
          <a:p>
            <a:endParaRPr lang="en-US" sz="1600" dirty="0">
              <a:cs typeface="Times New Roman"/>
            </a:endParaRPr>
          </a:p>
          <a:p>
            <a:r>
              <a:rPr lang="en-US" sz="1600" dirty="0" smtClean="0">
                <a:cs typeface="Times New Roman"/>
              </a:rPr>
              <a:t>If a solvent is used that is </a:t>
            </a:r>
            <a:r>
              <a:rPr lang="en-US" sz="1600" u="sng" dirty="0" smtClean="0">
                <a:solidFill>
                  <a:srgbClr val="CC0000"/>
                </a:solidFill>
                <a:cs typeface="Times New Roman"/>
              </a:rPr>
              <a:t>less basic</a:t>
            </a:r>
            <a:r>
              <a:rPr lang="en-US" sz="1600" dirty="0" smtClean="0">
                <a:cs typeface="Times New Roman"/>
              </a:rPr>
              <a:t> than water, a </a:t>
            </a:r>
            <a:r>
              <a:rPr lang="en-US" sz="1600" u="sng" dirty="0" smtClean="0">
                <a:solidFill>
                  <a:srgbClr val="CC0000"/>
                </a:solidFill>
                <a:cs typeface="Times New Roman"/>
              </a:rPr>
              <a:t>more acidic</a:t>
            </a:r>
            <a:r>
              <a:rPr lang="en-US" sz="1600" dirty="0" smtClean="0">
                <a:solidFill>
                  <a:srgbClr val="CC0000"/>
                </a:solidFill>
                <a:cs typeface="Times New Roman"/>
              </a:rPr>
              <a:t> </a:t>
            </a:r>
            <a:r>
              <a:rPr lang="en-US" sz="1600" dirty="0" smtClean="0">
                <a:cs typeface="Times New Roman"/>
              </a:rPr>
              <a:t>solution may be created.</a:t>
            </a:r>
          </a:p>
          <a:p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u="sng" dirty="0" smtClean="0">
                <a:solidFill>
                  <a:srgbClr val="CC0000"/>
                </a:solidFill>
              </a:rPr>
              <a:t>superacid</a:t>
            </a:r>
            <a:r>
              <a:rPr lang="en-US" sz="1600" dirty="0" smtClean="0"/>
              <a:t> is an acid that is a better proton donor than pure sulfuric acid,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.  This may be measured by the Hammett acidity function, 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which is an extension of the idea of </a:t>
            </a:r>
            <a:r>
              <a:rPr lang="en-US" sz="1600" dirty="0" err="1" smtClean="0"/>
              <a:t>pK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.  Some values of 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dirty="0" smtClean="0"/>
              <a:t>Sulfuric acid: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           	</a:t>
            </a:r>
            <a:r>
              <a:rPr lang="en-US" sz="1600" dirty="0" smtClean="0"/>
              <a:t>-12.0	        </a:t>
            </a:r>
            <a:r>
              <a:rPr lang="en-US" sz="1600" dirty="0" err="1" smtClean="0"/>
              <a:t>Triflic</a:t>
            </a:r>
            <a:r>
              <a:rPr lang="en-US" sz="1600" dirty="0" smtClean="0"/>
              <a:t> </a:t>
            </a:r>
            <a:r>
              <a:rPr lang="en-US" sz="1600" dirty="0"/>
              <a:t>acid</a:t>
            </a:r>
            <a:r>
              <a:rPr lang="en-US" sz="1600" dirty="0" smtClean="0"/>
              <a:t>: CF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H           -</a:t>
            </a:r>
            <a:r>
              <a:rPr lang="en-US" sz="1600" dirty="0"/>
              <a:t>14.1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Chlorosulfonic</a:t>
            </a:r>
            <a:r>
              <a:rPr lang="en-US" sz="1600" dirty="0" smtClean="0"/>
              <a:t> acid: ClSO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H	-12.78	        </a:t>
            </a:r>
            <a:r>
              <a:rPr lang="en-US" sz="1600" dirty="0" err="1" smtClean="0"/>
              <a:t>Fluorosulfonic</a:t>
            </a:r>
            <a:r>
              <a:rPr lang="en-US" sz="1600" dirty="0" smtClean="0"/>
              <a:t> acid: FSO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H  -15.1</a:t>
            </a:r>
          </a:p>
          <a:p>
            <a:endParaRPr lang="en-US" sz="1600" dirty="0"/>
          </a:p>
        </p:txBody>
      </p:sp>
      <p:pic>
        <p:nvPicPr>
          <p:cNvPr id="1026" name="Picture 2" descr="Image result for h2so4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39" y="4893380"/>
            <a:ext cx="564391" cy="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hlorosulfonic ac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hlorosulfonic ac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chlorosulfonic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38" y="5980947"/>
            <a:ext cx="728155" cy="6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ifluoromethanesulfonic ac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36562"/>
            <a:ext cx="615635" cy="5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luorosulfonic ac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36" y="5789146"/>
            <a:ext cx="635768" cy="6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6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Acid</a:t>
            </a:r>
            <a:endParaRPr 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27" y="860079"/>
            <a:ext cx="82567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C0000"/>
                </a:solidFill>
                <a:cs typeface="Times New Roman"/>
              </a:rPr>
              <a:t>Magic acid</a:t>
            </a:r>
            <a:r>
              <a:rPr lang="en-US" sz="1600" dirty="0" smtClean="0">
                <a:cs typeface="Times New Roman"/>
              </a:rPr>
              <a:t>: a 1:1 mixture of </a:t>
            </a:r>
            <a:r>
              <a:rPr lang="en-US" sz="1600" dirty="0" err="1" smtClean="0">
                <a:cs typeface="Times New Roman"/>
              </a:rPr>
              <a:t>fluorosulfonic</a:t>
            </a:r>
            <a:r>
              <a:rPr lang="en-US" sz="1600" dirty="0" smtClean="0">
                <a:cs typeface="Times New Roman"/>
              </a:rPr>
              <a:t> acid and antimony </a:t>
            </a:r>
            <a:r>
              <a:rPr lang="en-US" sz="1600" dirty="0" err="1" smtClean="0">
                <a:cs typeface="Times New Roman"/>
              </a:rPr>
              <a:t>pentafluoride</a:t>
            </a:r>
            <a:r>
              <a:rPr lang="en-US" sz="1600" dirty="0" smtClean="0">
                <a:cs typeface="Times New Roman"/>
              </a:rPr>
              <a:t>:</a:t>
            </a:r>
          </a:p>
          <a:p>
            <a:endParaRPr lang="en-US" sz="1600" dirty="0">
              <a:cs typeface="Times New Roman"/>
            </a:endParaRPr>
          </a:p>
          <a:p>
            <a:endParaRPr lang="en-US" sz="1600" dirty="0" smtClean="0">
              <a:cs typeface="Times New Roman"/>
            </a:endParaRPr>
          </a:p>
          <a:p>
            <a:endParaRPr lang="en-US" sz="1600" dirty="0">
              <a:cs typeface="Times New Roman"/>
            </a:endParaRPr>
          </a:p>
          <a:p>
            <a:endParaRPr lang="en-US" sz="1600" dirty="0" smtClean="0">
              <a:cs typeface="Times New Roman"/>
            </a:endParaRPr>
          </a:p>
          <a:p>
            <a:r>
              <a:rPr lang="en-US" sz="1600" dirty="0" smtClean="0">
                <a:cs typeface="Times New Roman"/>
              </a:rPr>
              <a:t>SbF</a:t>
            </a:r>
            <a:r>
              <a:rPr lang="en-US" sz="1600" baseline="-25000" dirty="0" smtClean="0">
                <a:cs typeface="Times New Roman"/>
              </a:rPr>
              <a:t>5</a:t>
            </a:r>
            <a:r>
              <a:rPr lang="en-US" sz="1600" dirty="0" smtClean="0">
                <a:cs typeface="Times New Roman"/>
              </a:rPr>
              <a:t> is already electron deficient, with all five fluorine atoms pulling electrons away from the Sb atom.  As a result, the Sb center is a </a:t>
            </a:r>
            <a:r>
              <a:rPr lang="en-US" sz="1600" dirty="0" smtClean="0">
                <a:solidFill>
                  <a:srgbClr val="CC0000"/>
                </a:solidFill>
                <a:cs typeface="Times New Roman"/>
              </a:rPr>
              <a:t>strong Lewis acid</a:t>
            </a:r>
            <a:r>
              <a:rPr lang="en-US" sz="1600" dirty="0" smtClean="0">
                <a:cs typeface="Times New Roman"/>
              </a:rPr>
              <a:t>, and it reacts with the </a:t>
            </a:r>
            <a:r>
              <a:rPr lang="en-US" sz="1600" dirty="0" err="1" smtClean="0">
                <a:cs typeface="Times New Roman"/>
              </a:rPr>
              <a:t>fluorosulfonic</a:t>
            </a:r>
            <a:r>
              <a:rPr lang="en-US" sz="1600" dirty="0" smtClean="0">
                <a:cs typeface="Times New Roman"/>
              </a:rPr>
              <a:t> acid to release a proton (which protonates FSO</a:t>
            </a:r>
            <a:r>
              <a:rPr lang="en-US" sz="1600" baseline="-25000" dirty="0" smtClean="0">
                <a:cs typeface="Times New Roman"/>
              </a:rPr>
              <a:t>3</a:t>
            </a:r>
            <a:r>
              <a:rPr lang="en-US" sz="1600" dirty="0" smtClean="0">
                <a:cs typeface="Times New Roman"/>
              </a:rPr>
              <a:t>H to form FSO</a:t>
            </a:r>
            <a:r>
              <a:rPr lang="en-US" sz="1600" baseline="-25000" dirty="0" smtClean="0">
                <a:cs typeface="Times New Roman"/>
              </a:rPr>
              <a:t>3</a:t>
            </a:r>
            <a:r>
              <a:rPr lang="en-US" sz="1600" dirty="0" smtClean="0">
                <a:cs typeface="Times New Roman"/>
              </a:rPr>
              <a:t>H</a:t>
            </a:r>
            <a:r>
              <a:rPr lang="en-US" sz="1600" baseline="-25000" dirty="0" smtClean="0">
                <a:cs typeface="Times New Roman"/>
              </a:rPr>
              <a:t>2</a:t>
            </a:r>
            <a:r>
              <a:rPr lang="en-US" sz="1600" baseline="30000" dirty="0" smtClean="0">
                <a:cs typeface="Times New Roman"/>
              </a:rPr>
              <a:t>+</a:t>
            </a:r>
            <a:r>
              <a:rPr lang="en-US" sz="1600" dirty="0" smtClean="0">
                <a:cs typeface="Times New Roman"/>
              </a:rPr>
              <a:t>) and an O-Sb bond.  The product then reacts with another SbF5 molecule to release a second </a:t>
            </a:r>
            <a:r>
              <a:rPr lang="en-US" sz="1600" dirty="0">
                <a:cs typeface="Times New Roman"/>
              </a:rPr>
              <a:t>FSO</a:t>
            </a:r>
            <a:r>
              <a:rPr lang="en-US" sz="1600" baseline="-25000" dirty="0">
                <a:cs typeface="Times New Roman"/>
              </a:rPr>
              <a:t>3</a:t>
            </a:r>
            <a:r>
              <a:rPr lang="en-US" sz="1600" dirty="0">
                <a:cs typeface="Times New Roman"/>
              </a:rPr>
              <a:t>H</a:t>
            </a:r>
            <a:r>
              <a:rPr lang="en-US" sz="1600" baseline="-25000" dirty="0">
                <a:cs typeface="Times New Roman"/>
              </a:rPr>
              <a:t>2</a:t>
            </a:r>
            <a:r>
              <a:rPr lang="en-US" sz="1600" baseline="30000" dirty="0" smtClean="0">
                <a:cs typeface="Times New Roman"/>
              </a:rPr>
              <a:t>+</a:t>
            </a:r>
            <a:r>
              <a:rPr lang="en-US" sz="1600" dirty="0" smtClean="0">
                <a:cs typeface="Times New Roman"/>
              </a:rPr>
              <a:t>. The actual acid in the solution is </a:t>
            </a:r>
            <a:r>
              <a:rPr lang="en-US" sz="1600" dirty="0">
                <a:cs typeface="Times New Roman"/>
              </a:rPr>
              <a:t>FSO</a:t>
            </a:r>
            <a:r>
              <a:rPr lang="en-US" sz="1600" baseline="-25000" dirty="0">
                <a:cs typeface="Times New Roman"/>
              </a:rPr>
              <a:t>3</a:t>
            </a:r>
            <a:r>
              <a:rPr lang="en-US" sz="1600" dirty="0">
                <a:cs typeface="Times New Roman"/>
              </a:rPr>
              <a:t>H</a:t>
            </a:r>
            <a:r>
              <a:rPr lang="en-US" sz="1600" baseline="-25000" dirty="0">
                <a:cs typeface="Times New Roman"/>
              </a:rPr>
              <a:t>2</a:t>
            </a:r>
            <a:r>
              <a:rPr lang="en-US" sz="1600" baseline="30000" dirty="0" smtClean="0">
                <a:cs typeface="Times New Roman"/>
              </a:rPr>
              <a:t>+</a:t>
            </a:r>
            <a:r>
              <a:rPr lang="en-US" sz="1600" dirty="0" smtClean="0">
                <a:cs typeface="Times New Roman"/>
              </a:rPr>
              <a:t>. </a:t>
            </a:r>
          </a:p>
          <a:p>
            <a:endParaRPr lang="en-US" sz="1600" dirty="0">
              <a:cs typeface="Times New Roman"/>
            </a:endParaRPr>
          </a:p>
          <a:p>
            <a:endParaRPr lang="en-US" sz="1600" dirty="0" smtClean="0">
              <a:cs typeface="Times New Roman"/>
            </a:endParaRPr>
          </a:p>
          <a:p>
            <a:endParaRPr lang="en-US" sz="1600" dirty="0">
              <a:cs typeface="Times New Roman"/>
            </a:endParaRPr>
          </a:p>
          <a:p>
            <a:endParaRPr lang="en-US" sz="1600" dirty="0">
              <a:cs typeface="Times New Roman"/>
            </a:endParaRPr>
          </a:p>
        </p:txBody>
      </p:sp>
      <p:sp>
        <p:nvSpPr>
          <p:cNvPr id="4" name="AutoShape 4" descr="Image result for chlorosulfonic ac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hlorosulfonic ac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fluorosulfon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8" y="1280520"/>
            <a:ext cx="635768" cy="6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ntimony pentafluo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26" y="1280520"/>
            <a:ext cx="636768" cy="7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ic acid struct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25843" b="50000"/>
          <a:stretch/>
        </p:blipFill>
        <p:spPr bwMode="auto">
          <a:xfrm>
            <a:off x="779176" y="3123843"/>
            <a:ext cx="2593782" cy="1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624" y="4644975"/>
            <a:ext cx="7978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Magic acid has a Hammett acidity of -19.2.  To put this in perspective, in the presence of a weak base the equilibrium constant for protonating the base is a factor about 10</a:t>
            </a:r>
            <a:r>
              <a:rPr lang="en-US" baseline="30000" dirty="0" smtClean="0"/>
              <a:t>5</a:t>
            </a:r>
            <a:r>
              <a:rPr lang="en-US" dirty="0" smtClean="0"/>
              <a:t> higher for magic acid than sulfuric acid.  That’s a </a:t>
            </a:r>
            <a:r>
              <a:rPr lang="en-US" u="sng" dirty="0" smtClean="0">
                <a:solidFill>
                  <a:srgbClr val="CC0000"/>
                </a:solidFill>
              </a:rPr>
              <a:t>superacid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In 1966, George </a:t>
            </a:r>
            <a:r>
              <a:rPr lang="en-US" dirty="0" err="1" smtClean="0"/>
              <a:t>Olah’s</a:t>
            </a:r>
            <a:r>
              <a:rPr lang="en-US" dirty="0" smtClean="0"/>
              <a:t> (Nobel Prize, 1994) group members placed a candle in a solution of magic acid, and the candle dissolved!  The normally inert long-chain alkanes were protonated and cleaved by this extremely strong acid.</a:t>
            </a:r>
            <a:endParaRPr lang="en-US" dirty="0"/>
          </a:p>
        </p:txBody>
      </p:sp>
      <p:pic>
        <p:nvPicPr>
          <p:cNvPr id="13" name="Picture 4" descr="Magic acid struc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1654" r="11153" b="-6473"/>
          <a:stretch/>
        </p:blipFill>
        <p:spPr bwMode="auto">
          <a:xfrm>
            <a:off x="4396001" y="3123843"/>
            <a:ext cx="3340728" cy="16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40" y="3365708"/>
            <a:ext cx="804672" cy="688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67" y="3539985"/>
            <a:ext cx="804672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19213" r="22711" b="20183"/>
          <a:stretch/>
        </p:blipFill>
        <p:spPr>
          <a:xfrm>
            <a:off x="4058333" y="4866987"/>
            <a:ext cx="1483181" cy="106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60337"/>
            <a:ext cx="8229600" cy="950614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Fluoroantimonic</a:t>
            </a:r>
            <a:r>
              <a:rPr lang="en-US" sz="32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br>
              <a:rPr lang="en-US" sz="32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strongest known superacid)</a:t>
            </a:r>
            <a:endParaRPr lang="en-US" sz="3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27" y="1354128"/>
            <a:ext cx="8256759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CC0000"/>
                </a:solidFill>
                <a:cs typeface="Times New Roman"/>
              </a:rPr>
              <a:t>Fluoroantimonic</a:t>
            </a:r>
            <a:r>
              <a:rPr lang="en-US" sz="1600" u="sng" dirty="0" smtClean="0">
                <a:solidFill>
                  <a:srgbClr val="CC0000"/>
                </a:solidFill>
                <a:cs typeface="Times New Roman"/>
              </a:rPr>
              <a:t> acid</a:t>
            </a:r>
            <a:r>
              <a:rPr lang="en-US" sz="1600" dirty="0" smtClean="0">
                <a:cs typeface="Times New Roman"/>
              </a:rPr>
              <a:t>: a 2:1 mixture of HF and antimony </a:t>
            </a:r>
            <a:r>
              <a:rPr lang="en-US" sz="1600" dirty="0" err="1" smtClean="0">
                <a:cs typeface="Times New Roman"/>
              </a:rPr>
              <a:t>pentafluoride</a:t>
            </a:r>
            <a:r>
              <a:rPr lang="en-US" sz="1600" dirty="0" smtClean="0">
                <a:cs typeface="Times New Roman"/>
              </a:rPr>
              <a:t>, which react to produce the protonated HF cation:</a:t>
            </a:r>
          </a:p>
          <a:p>
            <a:endParaRPr lang="en-US" sz="1600" dirty="0">
              <a:cs typeface="Times New Roman"/>
            </a:endParaRPr>
          </a:p>
          <a:p>
            <a:r>
              <a:rPr lang="en-US" sz="1600" dirty="0" smtClean="0">
                <a:cs typeface="Times New Roman"/>
              </a:rPr>
              <a:t>		+ 2HF   </a:t>
            </a:r>
            <a:r>
              <a:rPr lang="en-US" sz="1600" dirty="0" smtClean="0">
                <a:latin typeface="Times New Roman"/>
                <a:cs typeface="Times New Roman"/>
              </a:rPr>
              <a:t>→   </a:t>
            </a:r>
            <a:endParaRPr lang="en-US" sz="1600" dirty="0" smtClean="0">
              <a:cs typeface="Times New Roman"/>
            </a:endParaRPr>
          </a:p>
          <a:p>
            <a:endParaRPr lang="en-US" sz="1600" dirty="0">
              <a:cs typeface="Times New Roman"/>
            </a:endParaRPr>
          </a:p>
          <a:p>
            <a:endParaRPr lang="en-US" sz="1600" dirty="0" smtClean="0">
              <a:cs typeface="Times New Roman"/>
            </a:endParaRPr>
          </a:p>
          <a:p>
            <a:r>
              <a:rPr lang="en-US" sz="1600" dirty="0" smtClean="0">
                <a:cs typeface="Times New Roman"/>
              </a:rPr>
              <a:t>The actual acid in the solution is the H</a:t>
            </a:r>
            <a:r>
              <a:rPr lang="en-US" sz="1600" baseline="-25000" dirty="0" smtClean="0">
                <a:cs typeface="Times New Roman"/>
              </a:rPr>
              <a:t>2</a:t>
            </a:r>
            <a:r>
              <a:rPr lang="en-US" sz="1600" dirty="0" smtClean="0">
                <a:cs typeface="Times New Roman"/>
              </a:rPr>
              <a:t>F</a:t>
            </a:r>
            <a:r>
              <a:rPr lang="en-US" sz="1600" baseline="30000" dirty="0" smtClean="0">
                <a:cs typeface="Times New Roman"/>
              </a:rPr>
              <a:t>+</a:t>
            </a:r>
            <a:r>
              <a:rPr lang="en-US" sz="1600" dirty="0" smtClean="0">
                <a:cs typeface="Times New Roman"/>
              </a:rPr>
              <a:t> cation, which is a superb proton donor.</a:t>
            </a:r>
          </a:p>
          <a:p>
            <a:r>
              <a:rPr lang="en-US" sz="1600" dirty="0" smtClean="0">
                <a:cs typeface="Times New Roman"/>
              </a:rPr>
              <a:t>In both of these cases, the extreme Lewis acidity of SbF</a:t>
            </a:r>
            <a:r>
              <a:rPr lang="en-US" sz="1600" baseline="-25000" dirty="0" smtClean="0">
                <a:cs typeface="Times New Roman"/>
              </a:rPr>
              <a:t>5</a:t>
            </a:r>
            <a:r>
              <a:rPr lang="en-US" sz="1600" dirty="0" smtClean="0">
                <a:cs typeface="Times New Roman"/>
              </a:rPr>
              <a:t> has been used to produce a substance that is an incredible </a:t>
            </a:r>
            <a:r>
              <a:rPr lang="en-US" sz="1600" dirty="0" err="1" smtClean="0">
                <a:cs typeface="Times New Roman"/>
              </a:rPr>
              <a:t>Br</a:t>
            </a:r>
            <a:r>
              <a:rPr lang="en-US" sz="1600" dirty="0" err="1" smtClean="0">
                <a:latin typeface="Times New Roman"/>
                <a:cs typeface="Times New Roman"/>
              </a:rPr>
              <a:t>ø</a:t>
            </a:r>
            <a:r>
              <a:rPr lang="en-US" sz="1600" dirty="0" err="1" smtClean="0">
                <a:cs typeface="Times New Roman"/>
              </a:rPr>
              <a:t>nsted</a:t>
            </a:r>
            <a:r>
              <a:rPr lang="en-US" sz="1600" dirty="0" smtClean="0">
                <a:cs typeface="Times New Roman"/>
              </a:rPr>
              <a:t> acid (proton donor).</a:t>
            </a:r>
          </a:p>
          <a:p>
            <a:endParaRPr lang="en-US" sz="1600" dirty="0">
              <a:cs typeface="Times New Roman"/>
            </a:endParaRPr>
          </a:p>
          <a:p>
            <a:r>
              <a:rPr lang="en-US" sz="1600" dirty="0" err="1">
                <a:cs typeface="Times New Roman"/>
              </a:rPr>
              <a:t>Fluoroantimonic</a:t>
            </a:r>
            <a:r>
              <a:rPr lang="en-US" sz="1600" dirty="0">
                <a:cs typeface="Times New Roman"/>
              </a:rPr>
              <a:t> </a:t>
            </a:r>
            <a:r>
              <a:rPr lang="en-US" sz="1600" dirty="0" smtClean="0">
                <a:cs typeface="Times New Roman"/>
              </a:rPr>
              <a:t>acid has a Hammett acidity of -31.3, making it a factor of about 10</a:t>
            </a:r>
            <a:r>
              <a:rPr lang="en-US" sz="1600" baseline="30000" dirty="0" smtClean="0">
                <a:cs typeface="Times New Roman"/>
              </a:rPr>
              <a:t>19</a:t>
            </a:r>
            <a:r>
              <a:rPr lang="en-US" sz="1600" dirty="0" smtClean="0">
                <a:cs typeface="Times New Roman"/>
              </a:rPr>
              <a:t> more acidic than H</a:t>
            </a:r>
            <a:r>
              <a:rPr lang="en-US" sz="1600" baseline="-25000" dirty="0" smtClean="0">
                <a:cs typeface="Times New Roman"/>
              </a:rPr>
              <a:t>2</a:t>
            </a:r>
            <a:r>
              <a:rPr lang="en-US" sz="1600" dirty="0" smtClean="0">
                <a:cs typeface="Times New Roman"/>
              </a:rPr>
              <a:t>SO</a:t>
            </a:r>
            <a:r>
              <a:rPr lang="en-US" sz="1600" baseline="-25000" dirty="0" smtClean="0">
                <a:cs typeface="Times New Roman"/>
              </a:rPr>
              <a:t>4</a:t>
            </a:r>
            <a:r>
              <a:rPr lang="en-US" sz="1600" dirty="0" smtClean="0">
                <a:cs typeface="Times New Roman"/>
              </a:rPr>
              <a:t>!!  It truly is a superacid.</a:t>
            </a:r>
          </a:p>
          <a:p>
            <a:endParaRPr lang="en-US" sz="1600" baseline="30000" dirty="0">
              <a:cs typeface="Times New Roman"/>
            </a:endParaRPr>
          </a:p>
          <a:p>
            <a:r>
              <a:rPr lang="en-US" sz="1600" dirty="0" smtClean="0">
                <a:cs typeface="Times New Roman"/>
              </a:rPr>
              <a:t>What are such strong acids good for?  </a:t>
            </a:r>
            <a:r>
              <a:rPr lang="en-US" sz="1600" dirty="0" smtClean="0">
                <a:solidFill>
                  <a:srgbClr val="CC0000"/>
                </a:solidFill>
                <a:cs typeface="Times New Roman"/>
              </a:rPr>
              <a:t>Cracking of petroleum!  </a:t>
            </a:r>
            <a:r>
              <a:rPr lang="en-US" sz="1600" dirty="0" smtClean="0">
                <a:cs typeface="Times New Roman"/>
              </a:rPr>
              <a:t>Both magic acid and </a:t>
            </a:r>
            <a:r>
              <a:rPr lang="en-US" sz="1600" dirty="0" err="1" smtClean="0">
                <a:cs typeface="Times New Roman"/>
              </a:rPr>
              <a:t>fluoroantimonic</a:t>
            </a:r>
            <a:r>
              <a:rPr lang="en-US" sz="1600" dirty="0" smtClean="0">
                <a:cs typeface="Times New Roman"/>
              </a:rPr>
              <a:t> acid are strong enough to protonate alkanes:</a:t>
            </a:r>
          </a:p>
          <a:p>
            <a:endParaRPr lang="en-US" sz="1600" dirty="0">
              <a:cs typeface="Times New Roman"/>
            </a:endParaRPr>
          </a:p>
          <a:p>
            <a:endParaRPr lang="en-US" sz="1600" dirty="0" smtClean="0">
              <a:cs typeface="Times New Roman"/>
            </a:endParaRPr>
          </a:p>
          <a:p>
            <a:endParaRPr lang="en-US" sz="1600" dirty="0">
              <a:cs typeface="Times New Roman"/>
            </a:endParaRPr>
          </a:p>
          <a:p>
            <a:endParaRPr lang="en-US" sz="1600" dirty="0">
              <a:cs typeface="Times New Roman"/>
            </a:endParaRPr>
          </a:p>
        </p:txBody>
      </p:sp>
      <p:sp>
        <p:nvSpPr>
          <p:cNvPr id="4" name="AutoShape 4" descr="Image result for chlorosulfonic ac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hlorosulfonic ac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antimony pentafluo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9" y="2002432"/>
            <a:ext cx="636768" cy="7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bF6 an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7"/>
          <a:stretch/>
        </p:blipFill>
        <p:spPr bwMode="auto">
          <a:xfrm>
            <a:off x="3787524" y="1744813"/>
            <a:ext cx="702996" cy="9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bF6 an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5"/>
          <a:stretch/>
        </p:blipFill>
        <p:spPr bwMode="auto">
          <a:xfrm>
            <a:off x="5278170" y="1744813"/>
            <a:ext cx="924963" cy="9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9695" y="20732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3076" name="Picture 4" descr="Image result for propane stru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" y="4969099"/>
            <a:ext cx="22002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bF6 an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7"/>
          <a:stretch/>
        </p:blipFill>
        <p:spPr bwMode="auto">
          <a:xfrm>
            <a:off x="2662002" y="4969099"/>
            <a:ext cx="702996" cy="9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43751" y="52797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64998" y="5448628"/>
            <a:ext cx="55515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63075" y="5413157"/>
            <a:ext cx="55515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mage result for C2H5+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9" t="-5313" b="25170"/>
          <a:stretch/>
        </p:blipFill>
        <p:spPr bwMode="auto">
          <a:xfrm>
            <a:off x="6024784" y="4872692"/>
            <a:ext cx="1381963" cy="9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ethane stru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75" y="5082905"/>
            <a:ext cx="629333" cy="6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66692" y="5247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3016" y="5912789"/>
            <a:ext cx="287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ropane   +  </a:t>
            </a:r>
            <a:r>
              <a:rPr lang="en-US" sz="1600" dirty="0" err="1" smtClean="0">
                <a:solidFill>
                  <a:srgbClr val="0000FF"/>
                </a:solidFill>
              </a:rPr>
              <a:t>fluroantimonic</a:t>
            </a:r>
            <a:r>
              <a:rPr lang="en-US" sz="1600" dirty="0" smtClean="0">
                <a:solidFill>
                  <a:srgbClr val="0000FF"/>
                </a:solidFill>
              </a:rPr>
              <a:t> acid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295" y="5802957"/>
            <a:ext cx="187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     protonated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       propane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(analogous to CH</a:t>
            </a:r>
            <a:r>
              <a:rPr lang="en-US" sz="1600" baseline="-25000" dirty="0" smtClean="0">
                <a:solidFill>
                  <a:srgbClr val="0000FF"/>
                </a:solidFill>
              </a:rPr>
              <a:t>5</a:t>
            </a:r>
            <a:r>
              <a:rPr lang="en-US" sz="1600" baseline="30000" dirty="0" smtClean="0">
                <a:solidFill>
                  <a:srgbClr val="0000FF"/>
                </a:solidFill>
              </a:rPr>
              <a:t>+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133" y="5801251"/>
            <a:ext cx="112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protonated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 ethylene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6774" y="5801251"/>
            <a:ext cx="933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methane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91807" y="6048577"/>
            <a:ext cx="55515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29568" y="6097568"/>
            <a:ext cx="309454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07348" y="58029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7468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Thanks for listening!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825" y="2381250"/>
            <a:ext cx="77533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Anytime you’d like to ask me a question:</a:t>
            </a:r>
          </a:p>
          <a:p>
            <a:endParaRPr lang="en-US" sz="3600" dirty="0"/>
          </a:p>
          <a:p>
            <a:r>
              <a:rPr lang="en-US" sz="3600" dirty="0" smtClean="0"/>
              <a:t>          </a:t>
            </a:r>
            <a:r>
              <a:rPr lang="en-US" sz="3600" dirty="0" smtClean="0">
                <a:solidFill>
                  <a:srgbClr val="0000FF"/>
                </a:solidFill>
                <a:hlinkClick r:id="rId2"/>
              </a:rPr>
              <a:t>morse@chem.utah.edu</a:t>
            </a:r>
            <a:endParaRPr lang="en-US" sz="3600" dirty="0" smtClean="0">
              <a:solidFill>
                <a:srgbClr val="0000FF"/>
              </a:solidFill>
            </a:endParaRPr>
          </a:p>
          <a:p>
            <a:endParaRPr lang="en-US" sz="36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This and all previous presentations can be found at my website:</a:t>
            </a:r>
          </a:p>
          <a:p>
            <a:endParaRPr lang="en-US" sz="2400" dirty="0" smtClean="0"/>
          </a:p>
          <a:p>
            <a:r>
              <a:rPr lang="en-US" sz="1600" dirty="0">
                <a:solidFill>
                  <a:srgbClr val="0000FF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rgbClr val="0000FF"/>
                </a:solidFill>
                <a:hlinkClick r:id="rId3"/>
              </a:rPr>
              <a:t>chem.utah.edu/directory/morse/research-group/ap_chemistry_powerpoints.php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60" y="142875"/>
            <a:ext cx="8581061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ø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nsted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-Lowry Acids and Bases: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26402" y="2997132"/>
            <a:ext cx="122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Thomas Martin Lowry</a:t>
            </a:r>
          </a:p>
          <a:p>
            <a:r>
              <a:rPr lang="en-US" sz="1400" dirty="0" smtClean="0"/>
              <a:t>(1874-1936)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68337" y="1146039"/>
                <a:ext cx="489585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acid</a:t>
                </a:r>
                <a:r>
                  <a:rPr lang="en-US" dirty="0" smtClean="0"/>
                  <a:t> is a substance that donates a proton to another substance. (1923)</a:t>
                </a:r>
              </a:p>
              <a:p>
                <a:endParaRPr lang="en-US" dirty="0"/>
              </a:p>
              <a:p>
                <a:r>
                  <a:rPr lang="en-US" dirty="0" smtClean="0"/>
                  <a:t>A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base</a:t>
                </a:r>
                <a:r>
                  <a:rPr lang="en-US" dirty="0" smtClean="0"/>
                  <a:t> </a:t>
                </a:r>
                <a:r>
                  <a:rPr lang="en-US" dirty="0"/>
                  <a:t>is a substance that </a:t>
                </a:r>
                <a:r>
                  <a:rPr lang="en-US" dirty="0" smtClean="0"/>
                  <a:t>accepts a proton from another substance.</a:t>
                </a:r>
                <a:r>
                  <a:rPr lang="en-US" dirty="0"/>
                  <a:t> (1923)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This is very similar to the Arrhenius definition, but is not confined to aqueous systems.  For example, the reaction of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with liquid ammonia is an anhydrous reaction – no water anywhere in sight: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             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(g) + NH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 smtClean="0">
                    <a:latin typeface="Times New Roman"/>
                    <a:cs typeface="Times New Roman"/>
                  </a:rPr>
                  <a:t>→ </a:t>
                </a:r>
                <a:r>
                  <a:rPr lang="en-US" dirty="0" smtClean="0">
                    <a:latin typeface="Calibri" panose="020F0502020204030204" pitchFamily="34" charset="0"/>
                    <a:cs typeface="Times New Roman"/>
                  </a:rPr>
                  <a:t>NH</a:t>
                </a:r>
                <a:r>
                  <a:rPr lang="en-US" baseline="-25000" dirty="0" smtClean="0">
                    <a:latin typeface="Calibri" panose="020F0502020204030204" pitchFamily="34" charset="0"/>
                    <a:cs typeface="Times New Roman"/>
                  </a:rPr>
                  <a:t>4</a:t>
                </a:r>
                <a:r>
                  <a:rPr lang="en-US" baseline="30000" dirty="0" smtClean="0">
                    <a:latin typeface="Calibri" panose="020F0502020204030204" pitchFamily="34" charset="0"/>
                    <a:cs typeface="Times New Roman"/>
                  </a:rPr>
                  <a:t>+</a:t>
                </a:r>
                <a:r>
                  <a:rPr lang="en-US" dirty="0" smtClean="0">
                    <a:latin typeface="Calibri" panose="020F0502020204030204" pitchFamily="34" charset="0"/>
                    <a:cs typeface="Times New Roman"/>
                  </a:rPr>
                  <a:t>Cl</a:t>
                </a:r>
                <a:r>
                  <a:rPr lang="en-US" baseline="30000" dirty="0" smtClean="0">
                    <a:latin typeface="Times New Roman"/>
                    <a:cs typeface="Times New Roman"/>
                  </a:rPr>
                  <a:t>‒</a:t>
                </a:r>
                <a:r>
                  <a:rPr lang="en-US" dirty="0" smtClean="0">
                    <a:latin typeface="Times New Roman"/>
                    <a:cs typeface="Times New Roman"/>
                  </a:rPr>
                  <a:t> (</a:t>
                </a:r>
                <a:r>
                  <a:rPr lang="en-US" dirty="0" smtClean="0">
                    <a:cs typeface="Times New Roman"/>
                  </a:rPr>
                  <a:t>s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  <a:endParaRPr lang="en-US" baseline="30000" dirty="0"/>
              </a:p>
              <a:p>
                <a:endParaRPr lang="en-US" dirty="0" smtClean="0"/>
              </a:p>
              <a:p>
                <a:r>
                  <a:rPr lang="en-US" dirty="0" smtClean="0"/>
                  <a:t>With the </a:t>
                </a:r>
                <a:r>
                  <a:rPr lang="en-US" dirty="0" err="1" smtClean="0"/>
                  <a:t>Br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ø</a:t>
                </a:r>
                <a:r>
                  <a:rPr lang="en-US" dirty="0" err="1" smtClean="0"/>
                  <a:t>nsted</a:t>
                </a:r>
                <a:r>
                  <a:rPr lang="en-US" dirty="0" smtClean="0"/>
                  <a:t>-Lowry definition, it is clear that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is the acid and NH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is the base, even though there is no water anywhere.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37" y="1146039"/>
                <a:ext cx="4895850" cy="4801314"/>
              </a:xfrm>
              <a:prstGeom prst="rect">
                <a:avLst/>
              </a:prstGeom>
              <a:blipFill rotWithShape="1">
                <a:blip r:embed="rId2"/>
                <a:stretch>
                  <a:fillRect l="-1121" t="-635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johannes nicolaus brÃ¸ns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8" r="27973" b="18143"/>
          <a:stretch/>
        </p:blipFill>
        <p:spPr bwMode="auto">
          <a:xfrm>
            <a:off x="304143" y="1168332"/>
            <a:ext cx="14324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omas Martin Low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217" b="20855"/>
          <a:stretch/>
        </p:blipFill>
        <p:spPr bwMode="auto">
          <a:xfrm>
            <a:off x="1990725" y="1168332"/>
            <a:ext cx="12927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5071" y="2997132"/>
            <a:ext cx="1111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Johannes Nicolaus </a:t>
            </a:r>
            <a:r>
              <a:rPr lang="en-US" sz="1400" dirty="0" err="1" smtClean="0"/>
              <a:t>Br</a:t>
            </a:r>
            <a:r>
              <a:rPr lang="en-US" sz="1400" dirty="0" err="1" smtClean="0">
                <a:latin typeface="Times New Roman"/>
                <a:cs typeface="Times New Roman"/>
              </a:rPr>
              <a:t>ø</a:t>
            </a:r>
            <a:r>
              <a:rPr lang="en-US" sz="1400" dirty="0" err="1" smtClean="0">
                <a:latin typeface="Calibri" panose="020F0502020204030204" pitchFamily="34" charset="0"/>
                <a:cs typeface="Times New Roman"/>
              </a:rPr>
              <a:t>nsted</a:t>
            </a:r>
            <a:endParaRPr lang="en-US" sz="1400" dirty="0" smtClean="0"/>
          </a:p>
          <a:p>
            <a:r>
              <a:rPr lang="en-US" sz="1400" dirty="0" smtClean="0"/>
              <a:t>(1879-1947)</a:t>
            </a: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2876" y="5581650"/>
            <a:ext cx="87996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acids and bases that don’t involve proton transfer?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And that’s where things get interesting.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64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60" y="142875"/>
            <a:ext cx="858106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Acids and Bases: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409" y="4237018"/>
            <a:ext cx="2144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N. Lewis (1875-1946)</a:t>
            </a:r>
          </a:p>
          <a:p>
            <a:r>
              <a:rPr lang="en-US" sz="1400" dirty="0" smtClean="0"/>
              <a:t>The most important chemist of his era never to receive a Nobel prize.</a:t>
            </a:r>
            <a:endParaRPr lang="en-US" sz="1400" dirty="0"/>
          </a:p>
        </p:txBody>
      </p:sp>
      <p:pic>
        <p:nvPicPr>
          <p:cNvPr id="3074" name="Picture 2" descr="Image result for G N Lew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0" y="1098073"/>
            <a:ext cx="2144713" cy="30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5549" y="1098073"/>
            <a:ext cx="63436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all remember G. N. Lewis for his </a:t>
            </a:r>
            <a:r>
              <a:rPr lang="en-US" u="sng" dirty="0" smtClean="0">
                <a:solidFill>
                  <a:srgbClr val="C00000"/>
                </a:solidFill>
              </a:rPr>
              <a:t>Lewis dot structures</a:t>
            </a:r>
            <a:r>
              <a:rPr lang="en-US" dirty="0" smtClean="0"/>
              <a:t>, and the idea that main group elements seek to complete their octet.  This simple idea explains so much of chemistry – single, double, and triple bonds; ionic compounds like </a:t>
            </a:r>
            <a:r>
              <a:rPr lang="en-US" dirty="0" err="1" smtClean="0"/>
              <a:t>NaCl</a:t>
            </a:r>
            <a:r>
              <a:rPr lang="en-US" dirty="0" smtClean="0"/>
              <a:t>; and leads directly to VSEPR theory to predict molecular structures.</a:t>
            </a:r>
          </a:p>
          <a:p>
            <a:endParaRPr lang="en-US" dirty="0"/>
          </a:p>
          <a:p>
            <a:r>
              <a:rPr lang="en-US" dirty="0" smtClean="0"/>
              <a:t>It also leads to another concept of acids and bases that is a powerful extension of the other definitions, and doesn’t even require hydrogen atoms:</a:t>
            </a:r>
          </a:p>
          <a:p>
            <a:endParaRPr lang="en-US" dirty="0"/>
          </a:p>
          <a:p>
            <a:r>
              <a:rPr lang="en-US" dirty="0" smtClean="0"/>
              <a:t>To quote G. N. Lewis, a Lewis acid is a “substance which can employ an electron lone pair from another molecule in completing” its own octet.  In other words, </a:t>
            </a:r>
            <a:r>
              <a:rPr lang="en-US" u="sng" dirty="0" smtClean="0">
                <a:solidFill>
                  <a:srgbClr val="C00000"/>
                </a:solidFill>
              </a:rPr>
              <a:t>a Lewis acid is an electron pair acceptor; a Lewis base is an electron pair donor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simple definition encompasses the previous definitions of acids and bases, and greatly extends the ideas of acid-base reactions.  It also explains vast portions of organic chemistry.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60" y="142875"/>
            <a:ext cx="858106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Lewis acid: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85875"/>
            <a:ext cx="814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an example, a </a:t>
            </a:r>
            <a:r>
              <a:rPr lang="en-US" u="sng" dirty="0" smtClean="0">
                <a:solidFill>
                  <a:srgbClr val="CC0000"/>
                </a:solidFill>
              </a:rPr>
              <a:t>bare proton</a:t>
            </a:r>
            <a:r>
              <a:rPr lang="en-US" dirty="0" smtClean="0"/>
              <a:t> is an incredibly strong </a:t>
            </a:r>
            <a:r>
              <a:rPr lang="en-US" u="sng" dirty="0" smtClean="0">
                <a:solidFill>
                  <a:srgbClr val="C00000"/>
                </a:solidFill>
              </a:rPr>
              <a:t>Lewis acid</a:t>
            </a:r>
            <a:r>
              <a:rPr lang="en-US" dirty="0" smtClean="0"/>
              <a:t>.  It is such a strong acid that it really doesn’t exist in any realistic chemical environment.  It will </a:t>
            </a:r>
            <a:r>
              <a:rPr lang="en-US" u="sng" dirty="0" smtClean="0">
                <a:solidFill>
                  <a:srgbClr val="0000FF"/>
                </a:solidFill>
              </a:rPr>
              <a:t>immediately react</a:t>
            </a:r>
            <a:r>
              <a:rPr lang="en-US" dirty="0" smtClean="0"/>
              <a:t> with any lone pair it can find: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4583" r="15833" b="65416"/>
          <a:stretch/>
        </p:blipFill>
        <p:spPr>
          <a:xfrm>
            <a:off x="885824" y="2418967"/>
            <a:ext cx="3867152" cy="1237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3611" r="15104" b="65417"/>
          <a:stretch/>
        </p:blipFill>
        <p:spPr>
          <a:xfrm>
            <a:off x="719135" y="4114800"/>
            <a:ext cx="3962402" cy="1223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0" y="2418967"/>
            <a:ext cx="380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Lewis’ idea that an acid is a substance that reacts with lone pairs to complete its octet is consistent with the </a:t>
            </a:r>
            <a:r>
              <a:rPr lang="en-US" dirty="0" err="1" smtClean="0"/>
              <a:t>Br</a:t>
            </a:r>
            <a:r>
              <a:rPr lang="en-US" dirty="0" err="1" smtClean="0">
                <a:latin typeface="Times New Roman"/>
                <a:cs typeface="Times New Roman"/>
              </a:rPr>
              <a:t>ø</a:t>
            </a:r>
            <a:r>
              <a:rPr lang="en-US" dirty="0" err="1" smtClean="0"/>
              <a:t>nsted</a:t>
            </a:r>
            <a:r>
              <a:rPr lang="en-US" dirty="0" smtClean="0"/>
              <a:t>-Lowry idea that an acid is a proton donor and a base is a proton acceptor.   </a:t>
            </a:r>
          </a:p>
          <a:p>
            <a:endParaRPr lang="en-US" dirty="0"/>
          </a:p>
          <a:p>
            <a:r>
              <a:rPr lang="en-US" dirty="0" smtClean="0"/>
              <a:t>Here H</a:t>
            </a:r>
            <a:r>
              <a:rPr lang="en-US" baseline="30000" dirty="0" smtClean="0"/>
              <a:t>+</a:t>
            </a:r>
            <a:r>
              <a:rPr lang="en-US" dirty="0" smtClean="0"/>
              <a:t> is the Lewis acid (lone pair acceptor) and either H</a:t>
            </a:r>
            <a:r>
              <a:rPr lang="en-US" baseline="-25000" dirty="0" smtClean="0"/>
              <a:t>2</a:t>
            </a:r>
            <a:r>
              <a:rPr lang="en-US" dirty="0" smtClean="0"/>
              <a:t>O or NH</a:t>
            </a:r>
            <a:r>
              <a:rPr lang="en-US" baseline="-25000" dirty="0" smtClean="0"/>
              <a:t>3</a:t>
            </a:r>
            <a:r>
              <a:rPr lang="en-US" dirty="0" smtClean="0"/>
              <a:t> is the Lewis base (lone pair donor).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9135" y="5524500"/>
            <a:ext cx="803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Lewis base is a strong base if it donates its lone pair quite readily.</a:t>
            </a:r>
          </a:p>
          <a:p>
            <a:r>
              <a:rPr lang="en-US" dirty="0" smtClean="0"/>
              <a:t>A Lewis acid is a strong acid if it will attach to just about any lone pair.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5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prototypical Lewis acid: BF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09650"/>
            <a:ext cx="814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 is a prototypical Lewis acid, because it is so hard to satisfy the Lewis dot structure.  Although acceptable Lewis dot structures can be drawn, they give B a negative formal charge.  </a:t>
            </a:r>
            <a:r>
              <a:rPr lang="en-US" dirty="0" smtClean="0">
                <a:solidFill>
                  <a:srgbClr val="0000FF"/>
                </a:solidFill>
              </a:rPr>
              <a:t>Much worse, they give F a positive formal charge!  </a:t>
            </a:r>
            <a:r>
              <a:rPr lang="en-US" dirty="0" smtClean="0"/>
              <a:t>That doesn’t make sense, given the electronegativities of B and F.</a:t>
            </a:r>
          </a:p>
        </p:txBody>
      </p:sp>
      <p:pic>
        <p:nvPicPr>
          <p:cNvPr id="1026" name="Picture 2" descr="Image result for bf3 lewis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41" y="2391547"/>
            <a:ext cx="978329" cy="8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8403" y="2296713"/>
            <a:ext cx="292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structure, each F atom has an octet, but the B atom has only 6 electrons.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118" y="4592478"/>
            <a:ext cx="824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these resonance structures, one lone pair on a fluorine atom has been shifted to form a double bond to boron.  This gives all atoms their octet, but places a positive formal charge on the doubly-bonded F atom.   These resonance structures make small contributions to the BF</a:t>
            </a:r>
            <a:r>
              <a:rPr lang="en-US" baseline="-25000" dirty="0" smtClean="0"/>
              <a:t>3</a:t>
            </a:r>
            <a:r>
              <a:rPr lang="en-US" dirty="0" smtClean="0"/>
              <a:t> wavefunction.</a:t>
            </a:r>
          </a:p>
          <a:p>
            <a:endParaRPr lang="en-US" dirty="0"/>
          </a:p>
          <a:p>
            <a:r>
              <a:rPr lang="en-US" dirty="0" smtClean="0"/>
              <a:t>The net result: </a:t>
            </a:r>
            <a:r>
              <a:rPr lang="en-US" dirty="0" smtClean="0">
                <a:solidFill>
                  <a:srgbClr val="CC0000"/>
                </a:solidFill>
              </a:rPr>
              <a:t>The boron atom in BF</a:t>
            </a:r>
            <a:r>
              <a:rPr lang="en-US" baseline="-25000" dirty="0" smtClean="0">
                <a:solidFill>
                  <a:srgbClr val="CC0000"/>
                </a:solidFill>
              </a:rPr>
              <a:t>3</a:t>
            </a:r>
            <a:r>
              <a:rPr lang="en-US" dirty="0" smtClean="0">
                <a:solidFill>
                  <a:srgbClr val="CC0000"/>
                </a:solidFill>
              </a:rPr>
              <a:t> wants a lone pair in the worst way!  </a:t>
            </a:r>
          </a:p>
          <a:p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                          It is a strong Lewis acid.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6195" y="3521988"/>
            <a:ext cx="3944158" cy="1070490"/>
            <a:chOff x="912490" y="3953051"/>
            <a:chExt cx="3944158" cy="1070490"/>
          </a:xfrm>
        </p:grpSpPr>
        <p:grpSp>
          <p:nvGrpSpPr>
            <p:cNvPr id="10" name="Group 9"/>
            <p:cNvGrpSpPr/>
            <p:nvPr/>
          </p:nvGrpSpPr>
          <p:grpSpPr>
            <a:xfrm>
              <a:off x="912490" y="3962576"/>
              <a:ext cx="3854390" cy="1005065"/>
              <a:chOff x="807333" y="4029075"/>
              <a:chExt cx="3854390" cy="1005065"/>
            </a:xfrm>
          </p:grpSpPr>
          <p:pic>
            <p:nvPicPr>
              <p:cNvPr id="1028" name="Picture 4" descr="Image result for bf3 lewis structur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95" b="33333"/>
              <a:stretch/>
            </p:blipFill>
            <p:spPr bwMode="auto">
              <a:xfrm>
                <a:off x="885061" y="4029075"/>
                <a:ext cx="3653601" cy="876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807333" y="4815064"/>
                <a:ext cx="210314" cy="2190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451409" y="4815064"/>
                <a:ext cx="210314" cy="2190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16364" y="4654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793" y="39530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6566" y="44792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018" y="421605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9802" y="42552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2245" y="421605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32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prototypical Lewis acid-base reaction:</a:t>
            </a:r>
            <a:b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 +  :NH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 </a:t>
            </a:r>
            <a:r>
              <a:rPr lang="en-US" sz="3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→   BF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-NH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(s)</a:t>
            </a:r>
            <a:endParaRPr lang="en-US" sz="36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85875"/>
            <a:ext cx="8143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combination of BF</a:t>
            </a:r>
            <a:r>
              <a:rPr lang="en-US" baseline="-25000" dirty="0" smtClean="0"/>
              <a:t>3</a:t>
            </a:r>
            <a:r>
              <a:rPr lang="en-US" dirty="0" smtClean="0"/>
              <a:t> and :NH</a:t>
            </a:r>
            <a:r>
              <a:rPr lang="en-US" baseline="-25000" dirty="0" smtClean="0"/>
              <a:t>3</a:t>
            </a:r>
            <a:r>
              <a:rPr lang="en-US" dirty="0" smtClean="0"/>
              <a:t> is a marriage made in heaven!</a:t>
            </a:r>
          </a:p>
          <a:p>
            <a:endParaRPr lang="en-US" dirty="0" smtClean="0"/>
          </a:p>
          <a:p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 is desperately seeking a lone pair; :NH</a:t>
            </a:r>
            <a:r>
              <a:rPr lang="en-US" baseline="-25000" dirty="0" smtClean="0"/>
              <a:t>3</a:t>
            </a:r>
            <a:r>
              <a:rPr lang="en-US" dirty="0" smtClean="0"/>
              <a:t> has one readily available.  The two gases react immediately to form the adduct BF</a:t>
            </a:r>
            <a:r>
              <a:rPr lang="en-US" baseline="-25000" dirty="0" smtClean="0"/>
              <a:t>3</a:t>
            </a:r>
            <a:r>
              <a:rPr lang="en-US" dirty="0" smtClean="0"/>
              <a:t>-NH</a:t>
            </a:r>
            <a:r>
              <a:rPr lang="en-US" baseline="-25000" dirty="0" smtClean="0"/>
              <a:t>3</a:t>
            </a:r>
            <a:r>
              <a:rPr lang="en-US" dirty="0" smtClean="0"/>
              <a:t>, which has formal charges of -1 on B (as in BF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</a:t>
            </a:r>
            <a:r>
              <a:rPr lang="en-US" dirty="0" smtClean="0"/>
              <a:t>)and +1 on N (as in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3446" y="2984500"/>
            <a:ext cx="2667000" cy="2114550"/>
            <a:chOff x="2867025" y="3041650"/>
            <a:chExt cx="2667000" cy="2114550"/>
          </a:xfrm>
        </p:grpSpPr>
        <p:pic>
          <p:nvPicPr>
            <p:cNvPr id="2050" name="Picture 2" descr="Image result for bf3NH3 lewis structur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4"/>
            <a:stretch/>
          </p:blipFill>
          <p:spPr bwMode="auto">
            <a:xfrm>
              <a:off x="2867025" y="3041650"/>
              <a:ext cx="266700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81537" y="35141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5036" y="3391038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599" y="5267325"/>
            <a:ext cx="814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the large dipole moment of the molecule, there are strong intermolecular forces that cause the material to exist as a solid at room temperature.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1040" y="370322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pic>
        <p:nvPicPr>
          <p:cNvPr id="2054" name="Picture 6" descr="Image result for BF3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17" y="2717800"/>
            <a:ext cx="2381250" cy="238125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57091" y="3903275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2242" y="3333889"/>
            <a:ext cx="36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-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 b="6527"/>
          <a:stretch/>
        </p:blipFill>
        <p:spPr>
          <a:xfrm>
            <a:off x="397416" y="1271448"/>
            <a:ext cx="4017202" cy="2893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12860" r="26594" b="17762"/>
          <a:stretch/>
        </p:blipFill>
        <p:spPr>
          <a:xfrm>
            <a:off x="1889966" y="4164885"/>
            <a:ext cx="1108317" cy="109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3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this works from the molecular orbital point of view:</a:t>
            </a:r>
            <a:endParaRPr lang="en-US" sz="28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7091" y="3903275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416" y="4524375"/>
            <a:ext cx="1466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C0000"/>
                </a:solidFill>
              </a:rPr>
              <a:t>Lewis acid</a:t>
            </a:r>
            <a:r>
              <a:rPr lang="en-US" dirty="0" smtClean="0"/>
              <a:t>:</a:t>
            </a:r>
          </a:p>
          <a:p>
            <a:r>
              <a:rPr lang="en-US" dirty="0" smtClean="0"/>
              <a:t>Has an empty orbital that can receive electrons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90643" y="4524375"/>
            <a:ext cx="1466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C0000"/>
                </a:solidFill>
              </a:rPr>
              <a:t>Lewis base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Has an full orbital that can donate 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9033" y="4629150"/>
            <a:ext cx="4186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resulting complex, the orbital containing the electron pair is lowered in energy, because it now extends over a larger space in the molecule.  The new orbital is a combination of the orbitals of HOMO of the Lewis base and the LUMO of the Lewis acid.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9487" r="24000" b="7965"/>
          <a:stretch/>
        </p:blipFill>
        <p:spPr>
          <a:xfrm>
            <a:off x="167906" y="1358114"/>
            <a:ext cx="713564" cy="601956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9875" r="20847" b="6392"/>
          <a:stretch/>
        </p:blipFill>
        <p:spPr>
          <a:xfrm>
            <a:off x="3900140" y="2443846"/>
            <a:ext cx="732961" cy="54864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847627" y="3509962"/>
            <a:ext cx="2105025" cy="1019175"/>
          </a:xfrm>
          <a:custGeom>
            <a:avLst/>
            <a:gdLst>
              <a:gd name="connsiteX0" fmla="*/ 0 w 2105025"/>
              <a:gd name="connsiteY0" fmla="*/ 0 h 1019175"/>
              <a:gd name="connsiteX1" fmla="*/ 923925 w 2105025"/>
              <a:gd name="connsiteY1" fmla="*/ 171450 h 1019175"/>
              <a:gd name="connsiteX2" fmla="*/ 2105025 w 2105025"/>
              <a:gd name="connsiteY2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025" h="1019175">
                <a:moveTo>
                  <a:pt x="0" y="0"/>
                </a:moveTo>
                <a:cubicBezTo>
                  <a:pt x="286544" y="794"/>
                  <a:pt x="573088" y="1588"/>
                  <a:pt x="923925" y="171450"/>
                </a:cubicBezTo>
                <a:cubicBezTo>
                  <a:pt x="1274762" y="341312"/>
                  <a:pt x="1689893" y="680243"/>
                  <a:pt x="2105025" y="1019175"/>
                </a:cubicBezTo>
              </a:path>
            </a:pathLst>
          </a:custGeom>
          <a:noFill/>
          <a:ln>
            <a:solidFill>
              <a:srgbClr val="C0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052" y="1063304"/>
            <a:ext cx="3852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highest occupied molecular orbital.  The important orbital in the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base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It donates electron density.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052" y="2749155"/>
            <a:ext cx="3852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lowest unoccupied molecular orbital.  The important orbital in the </a:t>
            </a:r>
            <a:r>
              <a:rPr lang="en-US" sz="2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acid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It receives electron density.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BF4- an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23484"/>
          <a:stretch/>
        </p:blipFill>
        <p:spPr bwMode="auto">
          <a:xfrm>
            <a:off x="2150067" y="5590580"/>
            <a:ext cx="802683" cy="10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2875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en-US" sz="3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also reacts with other Lewis bases:</a:t>
            </a:r>
            <a:endParaRPr lang="en-US" sz="36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23826" y="1057275"/>
            <a:ext cx="862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Reaction with </a:t>
            </a:r>
            <a:r>
              <a:rPr lang="en-US" u="sng" dirty="0" err="1" smtClean="0">
                <a:solidFill>
                  <a:srgbClr val="0000FF"/>
                </a:solidFill>
              </a:rPr>
              <a:t>NaF</a:t>
            </a:r>
            <a:r>
              <a:rPr lang="en-US" u="sng" dirty="0" smtClean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 (g) +  </a:t>
            </a:r>
            <a:r>
              <a:rPr lang="en-US" dirty="0" err="1" smtClean="0"/>
              <a:t>Na</a:t>
            </a:r>
            <a:r>
              <a:rPr lang="en-US" baseline="30000" dirty="0" err="1" smtClean="0"/>
              <a:t>+</a:t>
            </a:r>
            <a:r>
              <a:rPr lang="en-US" dirty="0" err="1" smtClean="0"/>
              <a:t>F</a:t>
            </a:r>
            <a:r>
              <a:rPr lang="en-US" baseline="30000" dirty="0" smtClean="0"/>
              <a:t>-</a:t>
            </a:r>
            <a:r>
              <a:rPr lang="en-US" dirty="0" smtClean="0"/>
              <a:t> (s)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Na</a:t>
            </a:r>
            <a:r>
              <a:rPr lang="en-US" baseline="30000" dirty="0"/>
              <a:t>+</a:t>
            </a:r>
            <a:r>
              <a:rPr lang="en-US" dirty="0" smtClean="0">
                <a:cs typeface="Times New Roman"/>
              </a:rPr>
              <a:t> BF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baseline="30000" dirty="0"/>
              <a:t>-</a:t>
            </a:r>
            <a:r>
              <a:rPr lang="en-US" dirty="0" smtClean="0">
                <a:cs typeface="Times New Roman"/>
              </a:rPr>
              <a:t> (s) </a:t>
            </a:r>
          </a:p>
          <a:p>
            <a:pPr algn="ctr"/>
            <a:r>
              <a:rPr lang="en-US" dirty="0" smtClean="0">
                <a:cs typeface="Times New Roman"/>
              </a:rPr>
              <a:t>This forms the highly stable </a:t>
            </a:r>
            <a:r>
              <a:rPr lang="en-US" u="sng" dirty="0" err="1" smtClean="0">
                <a:solidFill>
                  <a:srgbClr val="C00000"/>
                </a:solidFill>
                <a:cs typeface="Times New Roman"/>
              </a:rPr>
              <a:t>tetrafluoroborate</a:t>
            </a:r>
            <a:r>
              <a:rPr lang="en-US" dirty="0" smtClean="0">
                <a:cs typeface="Times New Roman"/>
              </a:rPr>
              <a:t> anion (BF</a:t>
            </a:r>
            <a:r>
              <a:rPr lang="en-US" baseline="-25000" dirty="0" smtClean="0">
                <a:cs typeface="Times New Roman"/>
              </a:rPr>
              <a:t>4</a:t>
            </a:r>
            <a:r>
              <a:rPr lang="en-US" baseline="30000" dirty="0" smtClean="0">
                <a:latin typeface="Times New Roman"/>
                <a:cs typeface="Times New Roman"/>
              </a:rPr>
              <a:t>‒</a:t>
            </a:r>
            <a:r>
              <a:rPr lang="en-US" dirty="0" smtClean="0">
                <a:latin typeface="Times New Roman"/>
                <a:cs typeface="Times New Roman"/>
              </a:rPr>
              <a:t>):</a:t>
            </a:r>
            <a:endParaRPr lang="en-US" baseline="30000" dirty="0" smtClean="0"/>
          </a:p>
        </p:txBody>
      </p:sp>
      <p:pic>
        <p:nvPicPr>
          <p:cNvPr id="3074" name="Picture 2" descr="Image result for BF4- an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 bwMode="auto">
          <a:xfrm>
            <a:off x="3361033" y="1961555"/>
            <a:ext cx="124015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826" y="2872650"/>
                <a:ext cx="862965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Reaction with diethyl ether: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	</a:t>
                </a:r>
                <a:r>
                  <a:rPr lang="en-US" dirty="0" smtClean="0"/>
                  <a:t>Ordinarily, we think of diethyl ether as being relatively unreactive, but it is a Lewis base (lone pair donor) that can react with BF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       </a:t>
                </a: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BF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(g) +  CH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CH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OCH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CH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          </a:t>
                </a:r>
                <a:r>
                  <a:rPr lang="en-US" dirty="0" smtClean="0">
                    <a:latin typeface="Times New Roman"/>
                    <a:cs typeface="Times New Roman"/>
                  </a:rPr>
                  <a:t>→ </a:t>
                </a:r>
                <a:r>
                  <a:rPr lang="en-US" dirty="0" smtClean="0">
                    <a:cs typeface="Times New Roman"/>
                  </a:rPr>
                  <a:t> </a:t>
                </a:r>
              </a:p>
              <a:p>
                <a:pPr algn="ctr"/>
                <a:endParaRPr lang="en-US" dirty="0">
                  <a:cs typeface="Times New Roman"/>
                </a:endParaRPr>
              </a:p>
              <a:p>
                <a:pPr algn="ctr"/>
                <a:endParaRPr lang="en-US" dirty="0" smtClean="0">
                  <a:cs typeface="Times New Rom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6" y="2872650"/>
                <a:ext cx="862965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565" t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BF3ether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45" y="3536727"/>
            <a:ext cx="1731315" cy="11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70876" y="3763836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4879" y="37638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68509" y="3626772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Boron </a:t>
            </a:r>
          </a:p>
          <a:p>
            <a:r>
              <a:rPr lang="en-US" u="sng" dirty="0" err="1" smtClean="0">
                <a:solidFill>
                  <a:srgbClr val="C00000"/>
                </a:solidFill>
              </a:rPr>
              <a:t>trifluoride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u="sng" dirty="0" err="1" smtClean="0">
                <a:solidFill>
                  <a:srgbClr val="C00000"/>
                </a:solidFill>
              </a:rPr>
              <a:t>etherate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10" y="5000265"/>
            <a:ext cx="830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might be expected, BF</a:t>
            </a:r>
            <a:r>
              <a:rPr lang="en-US" baseline="-25000" dirty="0" smtClean="0"/>
              <a:t>3</a:t>
            </a:r>
            <a:r>
              <a:rPr lang="en-US" dirty="0" smtClean="0"/>
              <a:t> is very corrosive, particularly when in contact with water (or water vapor).  The BF</a:t>
            </a:r>
            <a:r>
              <a:rPr lang="en-US" baseline="-25000" dirty="0" smtClean="0"/>
              <a:t>3</a:t>
            </a:r>
            <a:r>
              <a:rPr lang="en-US" dirty="0" smtClean="0"/>
              <a:t>-H</a:t>
            </a:r>
            <a:r>
              <a:rPr lang="en-US" baseline="-25000" dirty="0" smtClean="0"/>
              <a:t>2</a:t>
            </a:r>
            <a:r>
              <a:rPr lang="en-US" dirty="0" smtClean="0"/>
              <a:t>O complex becomes a strong proton donor, similar to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   BF</a:t>
            </a:r>
            <a:r>
              <a:rPr lang="en-US" baseline="-25000" dirty="0" smtClean="0"/>
              <a:t>3</a:t>
            </a:r>
            <a:r>
              <a:rPr lang="en-US" dirty="0" smtClean="0"/>
              <a:t> +  H</a:t>
            </a:r>
            <a:r>
              <a:rPr lang="en-US" baseline="-25000" dirty="0" smtClean="0"/>
              <a:t>2</a:t>
            </a:r>
            <a:r>
              <a:rPr lang="en-US" dirty="0" smtClean="0"/>
              <a:t>O    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endParaRPr lang="en-US" dirty="0"/>
          </a:p>
        </p:txBody>
      </p:sp>
      <p:pic>
        <p:nvPicPr>
          <p:cNvPr id="3078" name="Picture 6" descr="Image result for hydronium 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/>
          <a:stretch/>
        </p:blipFill>
        <p:spPr bwMode="auto">
          <a:xfrm>
            <a:off x="2774748" y="5590580"/>
            <a:ext cx="654326" cy="9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5290" y="5650318"/>
            <a:ext cx="509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just the first of several steps, but it illustrates how contact with water leads to the formation of a strong acid that transfers protons readily (very similar in structure to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9017</TotalTime>
  <Words>3139</Words>
  <Application>Microsoft Office PowerPoint</Application>
  <PresentationFormat>On-screen Show (4:3)</PresentationFormat>
  <Paragraphs>310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presented by: Michael Morse, University of Utah                         morse@chem.utah.edu  PowerPoints of all of my presentations to this group are available at: https://chem.utah.edu/directory/morse/research-group/index.php Just click on A/P Chemistry Powerpoints and you can download and use them as you like.</vt:lpstr>
      <vt:lpstr>Arrhenius Acids and Bases:</vt:lpstr>
      <vt:lpstr>Brønsted-Lowry Acids and Bases:</vt:lpstr>
      <vt:lpstr>Lewis Acids and Bases:</vt:lpstr>
      <vt:lpstr>H+ is a Lewis acid:</vt:lpstr>
      <vt:lpstr>The prototypical Lewis acid: BF3</vt:lpstr>
      <vt:lpstr>The prototypical Lewis acid-base reaction: BF3(g)  +  :NH3(g)  →   BF3-NH3 (s)</vt:lpstr>
      <vt:lpstr>How this works from the molecular orbital point of view:</vt:lpstr>
      <vt:lpstr>BF3(g) also reacts with other Lewis bases:</vt:lpstr>
      <vt:lpstr>AlCl3 actually reacts with itself to form dimers:</vt:lpstr>
      <vt:lpstr>Lewis acids and bases are crucially important in Organic Chemistry</vt:lpstr>
      <vt:lpstr>Why does this reaction work?</vt:lpstr>
      <vt:lpstr>Why does this reaction work?</vt:lpstr>
      <vt:lpstr>Why does this reaction work?</vt:lpstr>
      <vt:lpstr>What happens when a Brønsted acid encounters a strong base?</vt:lpstr>
      <vt:lpstr>What happens when a Brønsted acid encounters a strong base?</vt:lpstr>
      <vt:lpstr>SN2 reactions do the same thing (substitution, nucleophilic, type 2 reactions)</vt:lpstr>
      <vt:lpstr>What makes a good leaving group in an SN2 reaction?  A weak base.</vt:lpstr>
      <vt:lpstr>Organic chemists use Lewis acid/base reactions to make the molecules they want: </vt:lpstr>
      <vt:lpstr>Lewis acids also attack bonds, if no lone pairs are available.</vt:lpstr>
      <vt:lpstr>Strong Lewis acids can also attack π-bonds</vt:lpstr>
      <vt:lpstr>Strong Lewis acids can attack aromatic molecules</vt:lpstr>
      <vt:lpstr>Nitronium is a strong Lewis acid that can attack aromatic molecules</vt:lpstr>
      <vt:lpstr>CO2 as a Lewis acid:</vt:lpstr>
      <vt:lpstr>Organic carbonyls are Lewis acids too:</vt:lpstr>
      <vt:lpstr>Superacids</vt:lpstr>
      <vt:lpstr>Magic Acid</vt:lpstr>
      <vt:lpstr>Fluoroantimonic Acid  (the strongest known superacid)</vt:lpstr>
      <vt:lpstr>Thanks for listening!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 Michael Morse, University of Utah morse@chem.utah.edu</dc:title>
  <dc:creator>Michael</dc:creator>
  <cp:lastModifiedBy>Jil</cp:lastModifiedBy>
  <cp:revision>366</cp:revision>
  <dcterms:created xsi:type="dcterms:W3CDTF">2014-09-13T19:41:22Z</dcterms:created>
  <dcterms:modified xsi:type="dcterms:W3CDTF">2018-04-06T22:42:31Z</dcterms:modified>
</cp:coreProperties>
</file>