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56" r:id="rId3"/>
    <p:sldId id="282" r:id="rId4"/>
    <p:sldId id="257" r:id="rId5"/>
    <p:sldId id="258" r:id="rId6"/>
    <p:sldId id="261" r:id="rId7"/>
    <p:sldId id="262" r:id="rId8"/>
    <p:sldId id="259" r:id="rId9"/>
    <p:sldId id="260" r:id="rId10"/>
    <p:sldId id="263" r:id="rId11"/>
    <p:sldId id="264" r:id="rId12"/>
    <p:sldId id="265" r:id="rId13"/>
    <p:sldId id="267" r:id="rId14"/>
    <p:sldId id="268" r:id="rId15"/>
    <p:sldId id="266" r:id="rId16"/>
    <p:sldId id="269" r:id="rId17"/>
    <p:sldId id="273" r:id="rId18"/>
    <p:sldId id="274" r:id="rId19"/>
    <p:sldId id="270" r:id="rId20"/>
    <p:sldId id="271" r:id="rId21"/>
    <p:sldId id="275" r:id="rId22"/>
    <p:sldId id="276" r:id="rId23"/>
    <p:sldId id="277" r:id="rId24"/>
    <p:sldId id="278" r:id="rId25"/>
    <p:sldId id="279" r:id="rId26"/>
    <p:sldId id="280"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6" r:id="rId40"/>
    <p:sldId id="300" r:id="rId41"/>
    <p:sldId id="302" r:id="rId42"/>
    <p:sldId id="303" r:id="rId43"/>
    <p:sldId id="304" r:id="rId44"/>
    <p:sldId id="311" r:id="rId45"/>
    <p:sldId id="305" r:id="rId46"/>
    <p:sldId id="295" r:id="rId47"/>
    <p:sldId id="297" r:id="rId48"/>
    <p:sldId id="298" r:id="rId49"/>
    <p:sldId id="306" r:id="rId50"/>
    <p:sldId id="307" r:id="rId51"/>
    <p:sldId id="309" r:id="rId52"/>
    <p:sldId id="310" r:id="rId53"/>
    <p:sldId id="312" r:id="rId54"/>
    <p:sldId id="313" r:id="rId55"/>
    <p:sldId id="314" r:id="rId56"/>
    <p:sldId id="315"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97" autoAdjust="0"/>
    <p:restoredTop sz="94660"/>
  </p:normalViewPr>
  <p:slideViewPr>
    <p:cSldViewPr>
      <p:cViewPr varScale="1">
        <p:scale>
          <a:sx n="101" d="100"/>
          <a:sy n="101" d="100"/>
        </p:scale>
        <p:origin x="-30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7B47F7-66A1-4B6F-91B0-57207A6B1059}" type="datetimeFigureOut">
              <a:rPr lang="en-US" smtClean="0"/>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BF6E06-B9A3-46EC-8746-376692F59CCA}" type="slidenum">
              <a:rPr lang="en-US" smtClean="0"/>
              <a:t>‹#›</a:t>
            </a:fld>
            <a:endParaRPr lang="en-US"/>
          </a:p>
        </p:txBody>
      </p:sp>
    </p:spTree>
    <p:extLst>
      <p:ext uri="{BB962C8B-B14F-4D97-AF65-F5344CB8AC3E}">
        <p14:creationId xmlns:p14="http://schemas.microsoft.com/office/powerpoint/2010/main" val="100811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7B47F7-66A1-4B6F-91B0-57207A6B1059}" type="datetimeFigureOut">
              <a:rPr lang="en-US" smtClean="0"/>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BF6E06-B9A3-46EC-8746-376692F59CCA}" type="slidenum">
              <a:rPr lang="en-US" smtClean="0"/>
              <a:t>‹#›</a:t>
            </a:fld>
            <a:endParaRPr lang="en-US"/>
          </a:p>
        </p:txBody>
      </p:sp>
    </p:spTree>
    <p:extLst>
      <p:ext uri="{BB962C8B-B14F-4D97-AF65-F5344CB8AC3E}">
        <p14:creationId xmlns:p14="http://schemas.microsoft.com/office/powerpoint/2010/main" val="56564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7B47F7-66A1-4B6F-91B0-57207A6B1059}" type="datetimeFigureOut">
              <a:rPr lang="en-US" smtClean="0"/>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BF6E06-B9A3-46EC-8746-376692F59CCA}" type="slidenum">
              <a:rPr lang="en-US" smtClean="0"/>
              <a:t>‹#›</a:t>
            </a:fld>
            <a:endParaRPr lang="en-US"/>
          </a:p>
        </p:txBody>
      </p:sp>
    </p:spTree>
    <p:extLst>
      <p:ext uri="{BB962C8B-B14F-4D97-AF65-F5344CB8AC3E}">
        <p14:creationId xmlns:p14="http://schemas.microsoft.com/office/powerpoint/2010/main" val="1579644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7B47F7-66A1-4B6F-91B0-57207A6B1059}" type="datetimeFigureOut">
              <a:rPr lang="en-US" smtClean="0"/>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BF6E06-B9A3-46EC-8746-376692F59CCA}" type="slidenum">
              <a:rPr lang="en-US" smtClean="0"/>
              <a:t>‹#›</a:t>
            </a:fld>
            <a:endParaRPr lang="en-US"/>
          </a:p>
        </p:txBody>
      </p:sp>
    </p:spTree>
    <p:extLst>
      <p:ext uri="{BB962C8B-B14F-4D97-AF65-F5344CB8AC3E}">
        <p14:creationId xmlns:p14="http://schemas.microsoft.com/office/powerpoint/2010/main" val="831347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7B47F7-66A1-4B6F-91B0-57207A6B1059}" type="datetimeFigureOut">
              <a:rPr lang="en-US" smtClean="0"/>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BF6E06-B9A3-46EC-8746-376692F59CCA}" type="slidenum">
              <a:rPr lang="en-US" smtClean="0"/>
              <a:t>‹#›</a:t>
            </a:fld>
            <a:endParaRPr lang="en-US"/>
          </a:p>
        </p:txBody>
      </p:sp>
    </p:spTree>
    <p:extLst>
      <p:ext uri="{BB962C8B-B14F-4D97-AF65-F5344CB8AC3E}">
        <p14:creationId xmlns:p14="http://schemas.microsoft.com/office/powerpoint/2010/main" val="2842483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7B47F7-66A1-4B6F-91B0-57207A6B1059}" type="datetimeFigureOut">
              <a:rPr lang="en-US" smtClean="0"/>
              <a:t>9/19/2014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BF6E06-B9A3-46EC-8746-376692F59CCA}" type="slidenum">
              <a:rPr lang="en-US" smtClean="0"/>
              <a:t>‹#›</a:t>
            </a:fld>
            <a:endParaRPr lang="en-US"/>
          </a:p>
        </p:txBody>
      </p:sp>
    </p:spTree>
    <p:extLst>
      <p:ext uri="{BB962C8B-B14F-4D97-AF65-F5344CB8AC3E}">
        <p14:creationId xmlns:p14="http://schemas.microsoft.com/office/powerpoint/2010/main" val="105836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7B47F7-66A1-4B6F-91B0-57207A6B1059}" type="datetimeFigureOut">
              <a:rPr lang="en-US" smtClean="0"/>
              <a:t>9/19/2014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BF6E06-B9A3-46EC-8746-376692F59CCA}" type="slidenum">
              <a:rPr lang="en-US" smtClean="0"/>
              <a:t>‹#›</a:t>
            </a:fld>
            <a:endParaRPr lang="en-US"/>
          </a:p>
        </p:txBody>
      </p:sp>
    </p:spTree>
    <p:extLst>
      <p:ext uri="{BB962C8B-B14F-4D97-AF65-F5344CB8AC3E}">
        <p14:creationId xmlns:p14="http://schemas.microsoft.com/office/powerpoint/2010/main" val="2454425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7B47F7-66A1-4B6F-91B0-57207A6B1059}" type="datetimeFigureOut">
              <a:rPr lang="en-US" smtClean="0"/>
              <a:t>9/19/2014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BF6E06-B9A3-46EC-8746-376692F59CCA}" type="slidenum">
              <a:rPr lang="en-US" smtClean="0"/>
              <a:t>‹#›</a:t>
            </a:fld>
            <a:endParaRPr lang="en-US"/>
          </a:p>
        </p:txBody>
      </p:sp>
    </p:spTree>
    <p:extLst>
      <p:ext uri="{BB962C8B-B14F-4D97-AF65-F5344CB8AC3E}">
        <p14:creationId xmlns:p14="http://schemas.microsoft.com/office/powerpoint/2010/main" val="1430851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7B47F7-66A1-4B6F-91B0-57207A6B1059}" type="datetimeFigureOut">
              <a:rPr lang="en-US" smtClean="0"/>
              <a:t>9/19/2014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BF6E06-B9A3-46EC-8746-376692F59CCA}" type="slidenum">
              <a:rPr lang="en-US" smtClean="0"/>
              <a:t>‹#›</a:t>
            </a:fld>
            <a:endParaRPr lang="en-US"/>
          </a:p>
        </p:txBody>
      </p:sp>
    </p:spTree>
    <p:extLst>
      <p:ext uri="{BB962C8B-B14F-4D97-AF65-F5344CB8AC3E}">
        <p14:creationId xmlns:p14="http://schemas.microsoft.com/office/powerpoint/2010/main" val="2528628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7B47F7-66A1-4B6F-91B0-57207A6B1059}" type="datetimeFigureOut">
              <a:rPr lang="en-US" smtClean="0"/>
              <a:t>9/19/2014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BF6E06-B9A3-46EC-8746-376692F59CCA}" type="slidenum">
              <a:rPr lang="en-US" smtClean="0"/>
              <a:t>‹#›</a:t>
            </a:fld>
            <a:endParaRPr lang="en-US"/>
          </a:p>
        </p:txBody>
      </p:sp>
    </p:spTree>
    <p:extLst>
      <p:ext uri="{BB962C8B-B14F-4D97-AF65-F5344CB8AC3E}">
        <p14:creationId xmlns:p14="http://schemas.microsoft.com/office/powerpoint/2010/main" val="2693307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7B47F7-66A1-4B6F-91B0-57207A6B1059}" type="datetimeFigureOut">
              <a:rPr lang="en-US" smtClean="0"/>
              <a:t>9/19/2014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BF6E06-B9A3-46EC-8746-376692F59CCA}" type="slidenum">
              <a:rPr lang="en-US" smtClean="0"/>
              <a:t>‹#›</a:t>
            </a:fld>
            <a:endParaRPr lang="en-US"/>
          </a:p>
        </p:txBody>
      </p:sp>
    </p:spTree>
    <p:extLst>
      <p:ext uri="{BB962C8B-B14F-4D97-AF65-F5344CB8AC3E}">
        <p14:creationId xmlns:p14="http://schemas.microsoft.com/office/powerpoint/2010/main" val="3443527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7B47F7-66A1-4B6F-91B0-57207A6B1059}" type="datetimeFigureOut">
              <a:rPr lang="en-US" smtClean="0"/>
              <a:t>9/19/2014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BF6E06-B9A3-46EC-8746-376692F59CCA}" type="slidenum">
              <a:rPr lang="en-US" smtClean="0"/>
              <a:t>‹#›</a:t>
            </a:fld>
            <a:endParaRPr lang="en-US"/>
          </a:p>
        </p:txBody>
      </p:sp>
    </p:spTree>
    <p:extLst>
      <p:ext uri="{BB962C8B-B14F-4D97-AF65-F5344CB8AC3E}">
        <p14:creationId xmlns:p14="http://schemas.microsoft.com/office/powerpoint/2010/main" val="4206151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tiff"/><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image" Target="../media/image26.tiff"/><Relationship Id="rId1" Type="http://schemas.openxmlformats.org/officeDocument/2006/relationships/slideLayout" Target="../slideLayouts/slideLayout6.xml"/><Relationship Id="rId4" Type="http://schemas.openxmlformats.org/officeDocument/2006/relationships/image" Target="../media/image28.tiff"/></Relationships>
</file>

<file path=ppt/slides/_rels/slide28.xml.rels><?xml version="1.0" encoding="UTF-8" standalone="yes"?>
<Relationships xmlns="http://schemas.openxmlformats.org/package/2006/relationships"><Relationship Id="rId2" Type="http://schemas.openxmlformats.org/officeDocument/2006/relationships/image" Target="../media/image29.tif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image" Target="../media/image31.tiff"/><Relationship Id="rId1" Type="http://schemas.openxmlformats.org/officeDocument/2006/relationships/slideLayout" Target="../slideLayouts/slideLayout6.xml"/><Relationship Id="rId6" Type="http://schemas.openxmlformats.org/officeDocument/2006/relationships/image" Target="../media/image35.tiff"/><Relationship Id="rId5" Type="http://schemas.openxmlformats.org/officeDocument/2006/relationships/image" Target="../media/image34.tiff"/><Relationship Id="rId4" Type="http://schemas.openxmlformats.org/officeDocument/2006/relationships/image" Target="../media/image33.tiff"/></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2" Type="http://schemas.openxmlformats.org/officeDocument/2006/relationships/image" Target="../media/image37.tif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gif"/><Relationship Id="rId1" Type="http://schemas.openxmlformats.org/officeDocument/2006/relationships/slideLayout" Target="../slideLayouts/slideLayout6.xml"/><Relationship Id="rId4" Type="http://schemas.openxmlformats.org/officeDocument/2006/relationships/image" Target="../media/image41.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5.tiff"/><Relationship Id="rId2" Type="http://schemas.openxmlformats.org/officeDocument/2006/relationships/image" Target="../media/image44.tiff"/><Relationship Id="rId1" Type="http://schemas.openxmlformats.org/officeDocument/2006/relationships/slideLayout" Target="../slideLayouts/slideLayout6.xml"/><Relationship Id="rId4" Type="http://schemas.openxmlformats.org/officeDocument/2006/relationships/image" Target="../media/image46.tiff"/></Relationships>
</file>

<file path=ppt/slides/_rels/slide41.xml.rels><?xml version="1.0" encoding="UTF-8" standalone="yes"?>
<Relationships xmlns="http://schemas.openxmlformats.org/package/2006/relationships"><Relationship Id="rId8" Type="http://schemas.openxmlformats.org/officeDocument/2006/relationships/image" Target="../media/image53.tiff"/><Relationship Id="rId3" Type="http://schemas.openxmlformats.org/officeDocument/2006/relationships/image" Target="../media/image48.tiff"/><Relationship Id="rId7" Type="http://schemas.openxmlformats.org/officeDocument/2006/relationships/image" Target="../media/image52.tiff"/><Relationship Id="rId2" Type="http://schemas.openxmlformats.org/officeDocument/2006/relationships/image" Target="../media/image47.tiff"/><Relationship Id="rId1" Type="http://schemas.openxmlformats.org/officeDocument/2006/relationships/slideLayout" Target="../slideLayouts/slideLayout6.xml"/><Relationship Id="rId6" Type="http://schemas.openxmlformats.org/officeDocument/2006/relationships/image" Target="../media/image51.tiff"/><Relationship Id="rId5" Type="http://schemas.openxmlformats.org/officeDocument/2006/relationships/image" Target="../media/image50.tiff"/><Relationship Id="rId4" Type="http://schemas.openxmlformats.org/officeDocument/2006/relationships/image" Target="../media/image49.tiff"/></Relationships>
</file>

<file path=ppt/slides/_rels/slide42.xml.rels><?xml version="1.0" encoding="UTF-8" standalone="yes"?>
<Relationships xmlns="http://schemas.openxmlformats.org/package/2006/relationships"><Relationship Id="rId8" Type="http://schemas.openxmlformats.org/officeDocument/2006/relationships/image" Target="../media/image53.tiff"/><Relationship Id="rId3" Type="http://schemas.openxmlformats.org/officeDocument/2006/relationships/image" Target="../media/image48.tiff"/><Relationship Id="rId7" Type="http://schemas.openxmlformats.org/officeDocument/2006/relationships/image" Target="../media/image52.tiff"/><Relationship Id="rId2" Type="http://schemas.openxmlformats.org/officeDocument/2006/relationships/image" Target="../media/image47.tiff"/><Relationship Id="rId1" Type="http://schemas.openxmlformats.org/officeDocument/2006/relationships/slideLayout" Target="../slideLayouts/slideLayout6.xml"/><Relationship Id="rId6" Type="http://schemas.openxmlformats.org/officeDocument/2006/relationships/image" Target="../media/image51.tiff"/><Relationship Id="rId5" Type="http://schemas.openxmlformats.org/officeDocument/2006/relationships/image" Target="../media/image50.tiff"/><Relationship Id="rId4" Type="http://schemas.openxmlformats.org/officeDocument/2006/relationships/image" Target="../media/image49.tiff"/></Relationships>
</file>

<file path=ppt/slides/_rels/slide43.xml.rels><?xml version="1.0" encoding="UTF-8" standalone="yes"?>
<Relationships xmlns="http://schemas.openxmlformats.org/package/2006/relationships"><Relationship Id="rId3" Type="http://schemas.openxmlformats.org/officeDocument/2006/relationships/image" Target="../media/image55.tiff"/><Relationship Id="rId7" Type="http://schemas.openxmlformats.org/officeDocument/2006/relationships/image" Target="../media/image59.tiff"/><Relationship Id="rId2" Type="http://schemas.openxmlformats.org/officeDocument/2006/relationships/image" Target="../media/image54.tiff"/><Relationship Id="rId1" Type="http://schemas.openxmlformats.org/officeDocument/2006/relationships/slideLayout" Target="../slideLayouts/slideLayout6.xml"/><Relationship Id="rId6" Type="http://schemas.openxmlformats.org/officeDocument/2006/relationships/image" Target="../media/image58.tiff"/><Relationship Id="rId5" Type="http://schemas.openxmlformats.org/officeDocument/2006/relationships/image" Target="../media/image57.tiff"/><Relationship Id="rId4" Type="http://schemas.openxmlformats.org/officeDocument/2006/relationships/image" Target="../media/image56.tiff"/></Relationships>
</file>

<file path=ppt/slides/_rels/slide44.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image" Target="../media/image60.png"/><Relationship Id="rId1" Type="http://schemas.openxmlformats.org/officeDocument/2006/relationships/slideLayout" Target="../slideLayouts/slideLayout6.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45.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image" Target="../media/image60.png"/><Relationship Id="rId1" Type="http://schemas.openxmlformats.org/officeDocument/2006/relationships/slideLayout" Target="../slideLayouts/slideLayout6.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4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72.gif"/><Relationship Id="rId2" Type="http://schemas.openxmlformats.org/officeDocument/2006/relationships/image" Target="../media/image71.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762000"/>
            <a:ext cx="7772400" cy="1470025"/>
          </a:xfrm>
        </p:spPr>
        <p:txBody>
          <a:bodyPr>
            <a:normAutofit fontScale="90000"/>
          </a:bodyPr>
          <a:lstStyle/>
          <a:p>
            <a:r>
              <a:rPr lang="en-US" sz="7200" dirty="0" smtClean="0">
                <a:solidFill>
                  <a:srgbClr val="C00000"/>
                </a:solidFill>
                <a:latin typeface="Times New Roman" panose="02020603050405020304" pitchFamily="18" charset="0"/>
                <a:cs typeface="Times New Roman" panose="02020603050405020304" pitchFamily="18" charset="0"/>
              </a:rPr>
              <a:t>Chemical Bonding</a:t>
            </a:r>
            <a:br>
              <a:rPr lang="en-US" sz="7200" dirty="0" smtClean="0">
                <a:solidFill>
                  <a:srgbClr val="C00000"/>
                </a:solidFill>
                <a:latin typeface="Times New Roman" panose="02020603050405020304" pitchFamily="18" charset="0"/>
                <a:cs typeface="Times New Roman" panose="02020603050405020304" pitchFamily="18" charset="0"/>
              </a:rPr>
            </a:br>
            <a:r>
              <a:rPr lang="en-US" sz="3600" dirty="0" smtClean="0">
                <a:solidFill>
                  <a:srgbClr val="C00000"/>
                </a:solidFill>
                <a:latin typeface="Times New Roman" panose="02020603050405020304" pitchFamily="18" charset="0"/>
                <a:cs typeface="Times New Roman" panose="02020603050405020304" pitchFamily="18" charset="0"/>
              </a:rPr>
              <a:t>Michael Morse, University of Utah</a:t>
            </a:r>
            <a:br>
              <a:rPr lang="en-US" sz="3600" dirty="0" smtClean="0">
                <a:solidFill>
                  <a:srgbClr val="C00000"/>
                </a:solidFill>
                <a:latin typeface="Times New Roman" panose="02020603050405020304" pitchFamily="18" charset="0"/>
                <a:cs typeface="Times New Roman" panose="02020603050405020304" pitchFamily="18" charset="0"/>
              </a:rPr>
            </a:br>
            <a:r>
              <a:rPr lang="en-US" sz="3600" dirty="0" smtClean="0">
                <a:solidFill>
                  <a:schemeClr val="tx2">
                    <a:lumMod val="60000"/>
                    <a:lumOff val="40000"/>
                  </a:schemeClr>
                </a:solidFill>
                <a:latin typeface="Times New Roman" panose="02020603050405020304" pitchFamily="18" charset="0"/>
                <a:cs typeface="Times New Roman" panose="02020603050405020304" pitchFamily="18" charset="0"/>
              </a:rPr>
              <a:t>morse@chem.utah.edu</a:t>
            </a:r>
            <a:endParaRPr lang="en-US" sz="7200"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6369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latin typeface="Times New Roman" panose="02020603050405020304" pitchFamily="18" charset="0"/>
                <a:cs typeface="Times New Roman" panose="02020603050405020304" pitchFamily="18" charset="0"/>
              </a:rPr>
              <a:t>Hydrogen Bonding</a:t>
            </a:r>
            <a:endParaRPr lang="en-US" dirty="0"/>
          </a:p>
        </p:txBody>
      </p:sp>
      <p:sp>
        <p:nvSpPr>
          <p:cNvPr id="3" name="TextBox 2"/>
          <p:cNvSpPr txBox="1"/>
          <p:nvPr/>
        </p:nvSpPr>
        <p:spPr>
          <a:xfrm>
            <a:off x="228600" y="1447800"/>
            <a:ext cx="8610600" cy="4832092"/>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When H is bonded to an electronegative atom (F, O, or N), the single electron of the hydrogen atom is strongly pulled toward the electronegative atom, leaving the positive charge of the proton exposed.  Naturally, atoms with negative partial charges are attracted, leading to a hydrogen bond. </a:t>
            </a:r>
          </a:p>
          <a:p>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Like a dipole-dipole interaction, but </a:t>
            </a:r>
            <a:r>
              <a:rPr lang="en-US" sz="2800" u="sng" dirty="0" smtClean="0">
                <a:latin typeface="Times New Roman" panose="02020603050405020304" pitchFamily="18" charset="0"/>
                <a:cs typeface="Times New Roman" panose="02020603050405020304" pitchFamily="18" charset="0"/>
              </a:rPr>
              <a:t>stronger</a:t>
            </a:r>
            <a:r>
              <a:rPr lang="en-US" sz="2800" dirty="0" smtClean="0">
                <a:latin typeface="Times New Roman" panose="02020603050405020304" pitchFamily="18" charset="0"/>
                <a:cs typeface="Times New Roman" panose="02020603050405020304" pitchFamily="18" charset="0"/>
              </a:rPr>
              <a:t> because the proton has almost no electron density to hide behind. </a:t>
            </a: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5997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latin typeface="Times New Roman" panose="02020603050405020304" pitchFamily="18" charset="0"/>
                <a:cs typeface="Times New Roman" panose="02020603050405020304" pitchFamily="18" charset="0"/>
              </a:rPr>
              <a:t>Hydrogen Bonding (continued)</a:t>
            </a:r>
            <a:endParaRPr lang="en-US" dirty="0"/>
          </a:p>
        </p:txBody>
      </p:sp>
      <p:sp>
        <p:nvSpPr>
          <p:cNvPr id="3" name="TextBox 2"/>
          <p:cNvSpPr txBox="1"/>
          <p:nvPr/>
        </p:nvSpPr>
        <p:spPr>
          <a:xfrm>
            <a:off x="304800" y="1371600"/>
            <a:ext cx="8494633" cy="3539430"/>
          </a:xfrm>
          <a:prstGeom prst="rect">
            <a:avLst/>
          </a:prstGeom>
          <a:noFill/>
        </p:spPr>
        <p:txBody>
          <a:bodyPr wrap="none" rtlCol="0">
            <a:spAutoFit/>
          </a:bodyPr>
          <a:lstStyle/>
          <a:p>
            <a:r>
              <a:rPr lang="en-US" sz="2800" dirty="0" smtClean="0">
                <a:latin typeface="Times New Roman" panose="02020603050405020304" pitchFamily="18" charset="0"/>
                <a:cs typeface="Times New Roman" panose="02020603050405020304" pitchFamily="18" charset="0"/>
              </a:rPr>
              <a:t>Strengths of hydrogen bonds</a:t>
            </a:r>
          </a:p>
          <a:p>
            <a:endParaRPr lang="en-US" sz="2800" dirty="0">
              <a:latin typeface="Times New Roman" panose="02020603050405020304" pitchFamily="18" charset="0"/>
              <a:cs typeface="Times New Roman" panose="02020603050405020304" pitchFamily="18" charset="0"/>
            </a:endParaRPr>
          </a:p>
          <a:p>
            <a:r>
              <a:rPr lang="en-US" sz="2800" u="sng" dirty="0" smtClean="0">
                <a:latin typeface="Times New Roman" panose="02020603050405020304" pitchFamily="18" charset="0"/>
                <a:cs typeface="Times New Roman" panose="02020603050405020304" pitchFamily="18" charset="0"/>
              </a:rPr>
              <a:t>System</a:t>
            </a:r>
            <a:r>
              <a:rPr lang="en-US" sz="2800" dirty="0" smtClean="0">
                <a:latin typeface="Times New Roman" panose="02020603050405020304" pitchFamily="18" charset="0"/>
                <a:cs typeface="Times New Roman" panose="02020603050405020304" pitchFamily="18" charset="0"/>
              </a:rPr>
              <a:t>		</a:t>
            </a:r>
            <a:r>
              <a:rPr lang="en-US" sz="2800" u="sng" dirty="0" smtClean="0">
                <a:latin typeface="Times New Roman" panose="02020603050405020304" pitchFamily="18" charset="0"/>
                <a:cs typeface="Times New Roman" panose="02020603050405020304" pitchFamily="18" charset="0"/>
              </a:rPr>
              <a:t>Typical Bond Energy</a:t>
            </a:r>
            <a:r>
              <a:rPr lang="en-US" sz="2800" dirty="0" smtClean="0">
                <a:latin typeface="Times New Roman" panose="02020603050405020304" pitchFamily="18" charset="0"/>
                <a:cs typeface="Times New Roman" panose="02020603050405020304" pitchFamily="18" charset="0"/>
              </a:rPr>
              <a:t>	</a:t>
            </a:r>
            <a:endParaRPr lang="en-US" sz="2800" u="sng"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F-H-F</a:t>
            </a:r>
            <a:r>
              <a:rPr lang="en-US" sz="2800" baseline="30000"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161 kJ/</a:t>
            </a:r>
            <a:r>
              <a:rPr lang="en-US" sz="2800" dirty="0" err="1" smtClean="0">
                <a:latin typeface="Times New Roman" panose="02020603050405020304" pitchFamily="18" charset="0"/>
                <a:cs typeface="Times New Roman" panose="02020603050405020304" pitchFamily="18" charset="0"/>
              </a:rPr>
              <a:t>mol</a:t>
            </a:r>
            <a:r>
              <a:rPr lang="en-US" sz="2800" dirty="0" smtClean="0">
                <a:latin typeface="Times New Roman" panose="02020603050405020304" pitchFamily="18" charset="0"/>
                <a:cs typeface="Times New Roman" panose="02020603050405020304" pitchFamily="18" charset="0"/>
              </a:rPr>
              <a:t> (the </a:t>
            </a:r>
            <a:r>
              <a:rPr lang="en-US" sz="2800" dirty="0" err="1" smtClean="0">
                <a:latin typeface="Times New Roman" panose="02020603050405020304" pitchFamily="18" charset="0"/>
                <a:cs typeface="Times New Roman" panose="02020603050405020304" pitchFamily="18" charset="0"/>
              </a:rPr>
              <a:t>bifluoride</a:t>
            </a:r>
            <a:r>
              <a:rPr lang="en-US" sz="2800" dirty="0" smtClean="0">
                <a:latin typeface="Times New Roman" panose="02020603050405020304" pitchFamily="18" charset="0"/>
                <a:cs typeface="Times New Roman" panose="02020603050405020304" pitchFamily="18" charset="0"/>
              </a:rPr>
              <a:t> ion)		</a:t>
            </a:r>
          </a:p>
          <a:p>
            <a:r>
              <a:rPr lang="en-US" sz="2800" dirty="0">
                <a:latin typeface="Times New Roman" panose="02020603050405020304" pitchFamily="18" charset="0"/>
                <a:cs typeface="Times New Roman" panose="02020603050405020304" pitchFamily="18" charset="0"/>
              </a:rPr>
              <a:t>H</a:t>
            </a:r>
            <a:r>
              <a:rPr lang="en-US" sz="2800" dirty="0" smtClean="0">
                <a:latin typeface="Times New Roman" panose="02020603050405020304" pitchFamily="18" charset="0"/>
                <a:cs typeface="Times New Roman" panose="02020603050405020304" pitchFamily="18" charset="0"/>
              </a:rPr>
              <a:t>OH•</a:t>
            </a:r>
            <a:r>
              <a:rPr lang="en-US" sz="2800" dirty="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•NH</a:t>
            </a:r>
            <a:r>
              <a:rPr lang="en-US" sz="2800" baseline="-25000" dirty="0" smtClean="0">
                <a:latin typeface="Times New Roman" panose="02020603050405020304" pitchFamily="18" charset="0"/>
                <a:cs typeface="Times New Roman" panose="02020603050405020304" pitchFamily="18" charset="0"/>
              </a:rPr>
              <a:t>3</a:t>
            </a:r>
            <a:r>
              <a:rPr lang="en-US" sz="2800" dirty="0" smtClean="0">
                <a:latin typeface="Times New Roman" panose="02020603050405020304" pitchFamily="18" charset="0"/>
                <a:cs typeface="Times New Roman" panose="02020603050405020304" pitchFamily="18" charset="0"/>
              </a:rPr>
              <a:t>		  29 kJ/</a:t>
            </a:r>
            <a:r>
              <a:rPr lang="en-US" sz="2800" dirty="0" err="1" smtClean="0">
                <a:latin typeface="Times New Roman" panose="02020603050405020304" pitchFamily="18" charset="0"/>
                <a:cs typeface="Times New Roman" panose="02020603050405020304" pitchFamily="18" charset="0"/>
              </a:rPr>
              <a:t>mol</a:t>
            </a:r>
            <a:r>
              <a:rPr lang="en-US" sz="2800" dirty="0" smtClean="0">
                <a:latin typeface="Times New Roman" panose="02020603050405020304" pitchFamily="18" charset="0"/>
                <a:cs typeface="Times New Roman" panose="02020603050405020304" pitchFamily="18" charset="0"/>
              </a:rPr>
              <a:t>		</a:t>
            </a:r>
          </a:p>
          <a:p>
            <a:r>
              <a:rPr lang="en-US" sz="2800" dirty="0" smtClean="0">
                <a:latin typeface="Times New Roman" panose="02020603050405020304" pitchFamily="18" charset="0"/>
                <a:cs typeface="Times New Roman" panose="02020603050405020304" pitchFamily="18" charset="0"/>
              </a:rPr>
              <a:t>HOH•••OH</a:t>
            </a:r>
            <a:r>
              <a:rPr lang="en-US" sz="2800" baseline="-25000" dirty="0" smtClean="0">
                <a:latin typeface="Times New Roman" panose="02020603050405020304" pitchFamily="18" charset="0"/>
                <a:cs typeface="Times New Roman" panose="02020603050405020304" pitchFamily="18" charset="0"/>
              </a:rPr>
              <a:t>2</a:t>
            </a:r>
            <a:r>
              <a:rPr lang="en-US" sz="2800" dirty="0" smtClean="0">
                <a:latin typeface="Times New Roman" panose="02020603050405020304" pitchFamily="18" charset="0"/>
                <a:cs typeface="Times New Roman" panose="02020603050405020304" pitchFamily="18" charset="0"/>
              </a:rPr>
              <a:t>		  21 kJ/</a:t>
            </a:r>
            <a:r>
              <a:rPr lang="en-US" sz="2800" dirty="0" err="1" smtClean="0">
                <a:latin typeface="Times New Roman" panose="02020603050405020304" pitchFamily="18" charset="0"/>
                <a:cs typeface="Times New Roman" panose="02020603050405020304" pitchFamily="18" charset="0"/>
              </a:rPr>
              <a:t>mol</a:t>
            </a:r>
            <a:r>
              <a:rPr lang="en-US" sz="2800" dirty="0" smtClean="0">
                <a:latin typeface="Times New Roman" panose="02020603050405020304" pitchFamily="18" charset="0"/>
                <a:cs typeface="Times New Roman" panose="02020603050405020304" pitchFamily="18" charset="0"/>
              </a:rPr>
              <a:t>		</a:t>
            </a:r>
          </a:p>
          <a:p>
            <a:r>
              <a:rPr lang="en-US" sz="2800" dirty="0" smtClean="0">
                <a:latin typeface="Times New Roman" panose="02020603050405020304" pitchFamily="18" charset="0"/>
                <a:cs typeface="Times New Roman" panose="02020603050405020304" pitchFamily="18" charset="0"/>
              </a:rPr>
              <a:t>H</a:t>
            </a:r>
            <a:r>
              <a:rPr lang="en-US" sz="2800" baseline="-25000" dirty="0" smtClean="0">
                <a:latin typeface="Times New Roman" panose="02020603050405020304" pitchFamily="18" charset="0"/>
                <a:cs typeface="Times New Roman" panose="02020603050405020304" pitchFamily="18" charset="0"/>
              </a:rPr>
              <a:t>2</a:t>
            </a:r>
            <a:r>
              <a:rPr lang="en-US" sz="2800" dirty="0" smtClean="0">
                <a:latin typeface="Times New Roman" panose="02020603050405020304" pitchFamily="18" charset="0"/>
                <a:cs typeface="Times New Roman" panose="02020603050405020304" pitchFamily="18" charset="0"/>
              </a:rPr>
              <a:t>NH•••</a:t>
            </a:r>
            <a:r>
              <a:rPr lang="en-US" sz="2800" dirty="0">
                <a:latin typeface="Times New Roman" panose="02020603050405020304" pitchFamily="18" charset="0"/>
                <a:cs typeface="Times New Roman" panose="02020603050405020304" pitchFamily="18" charset="0"/>
              </a:rPr>
              <a:t>NH</a:t>
            </a:r>
            <a:r>
              <a:rPr lang="en-US" sz="2800" baseline="-25000" dirty="0">
                <a:latin typeface="Times New Roman" panose="02020603050405020304" pitchFamily="18" charset="0"/>
                <a:cs typeface="Times New Roman" panose="02020603050405020304" pitchFamily="18" charset="0"/>
              </a:rPr>
              <a:t>3 </a:t>
            </a:r>
            <a:r>
              <a:rPr lang="en-US" sz="2800" dirty="0" smtClean="0">
                <a:latin typeface="Times New Roman" panose="02020603050405020304" pitchFamily="18" charset="0"/>
                <a:cs typeface="Times New Roman" panose="02020603050405020304" pitchFamily="18" charset="0"/>
              </a:rPr>
              <a:t>	  13 kJ/</a:t>
            </a:r>
            <a:r>
              <a:rPr lang="en-US" sz="2800" dirty="0" err="1" smtClean="0">
                <a:latin typeface="Times New Roman" panose="02020603050405020304" pitchFamily="18" charset="0"/>
                <a:cs typeface="Times New Roman" panose="02020603050405020304" pitchFamily="18" charset="0"/>
              </a:rPr>
              <a:t>mol</a:t>
            </a:r>
            <a:r>
              <a:rPr lang="en-US" sz="2800" dirty="0" smtClean="0">
                <a:latin typeface="Times New Roman" panose="02020603050405020304" pitchFamily="18" charset="0"/>
                <a:cs typeface="Times New Roman" panose="02020603050405020304" pitchFamily="18" charset="0"/>
              </a:rPr>
              <a:t>		</a:t>
            </a:r>
          </a:p>
          <a:p>
            <a:r>
              <a:rPr lang="en-US" sz="2800" dirty="0" smtClean="0">
                <a:latin typeface="Times New Roman" panose="02020603050405020304" pitchFamily="18" charset="0"/>
                <a:cs typeface="Times New Roman" panose="02020603050405020304" pitchFamily="18" charset="0"/>
              </a:rPr>
              <a:t>N-H•••O 		    8 kJ/</a:t>
            </a:r>
            <a:r>
              <a:rPr lang="en-US" sz="2800" dirty="0" err="1" smtClean="0">
                <a:latin typeface="Times New Roman" panose="02020603050405020304" pitchFamily="18" charset="0"/>
                <a:cs typeface="Times New Roman" panose="02020603050405020304" pitchFamily="18" charset="0"/>
              </a:rPr>
              <a:t>mol</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5997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933"/>
            <a:ext cx="8229600" cy="1143000"/>
          </a:xfrm>
        </p:spPr>
        <p:txBody>
          <a:bodyPr/>
          <a:lstStyle/>
          <a:p>
            <a:r>
              <a:rPr lang="en-US" dirty="0" smtClean="0">
                <a:solidFill>
                  <a:srgbClr val="C00000"/>
                </a:solidFill>
                <a:latin typeface="Times New Roman" panose="02020603050405020304" pitchFamily="18" charset="0"/>
                <a:cs typeface="Times New Roman" panose="02020603050405020304" pitchFamily="18" charset="0"/>
              </a:rPr>
              <a:t>Hydrogen Bonding (continued)</a:t>
            </a:r>
            <a:endParaRPr lang="en-US" dirty="0"/>
          </a:p>
        </p:txBody>
      </p:sp>
      <p:sp>
        <p:nvSpPr>
          <p:cNvPr id="3" name="TextBox 2"/>
          <p:cNvSpPr txBox="1"/>
          <p:nvPr/>
        </p:nvSpPr>
        <p:spPr>
          <a:xfrm>
            <a:off x="338667" y="990600"/>
            <a:ext cx="8686800" cy="2677656"/>
          </a:xfrm>
          <a:prstGeom prst="rect">
            <a:avLst/>
          </a:prstGeom>
          <a:noFill/>
        </p:spPr>
        <p:txBody>
          <a:bodyPr wrap="square" rtlCol="0">
            <a:spAutoFit/>
          </a:bodyPr>
          <a:lstStyle/>
          <a:p>
            <a:r>
              <a:rPr lang="en-US" sz="2800" u="sng" dirty="0" smtClean="0">
                <a:latin typeface="Times New Roman" panose="02020603050405020304" pitchFamily="18" charset="0"/>
                <a:cs typeface="Times New Roman" panose="02020603050405020304" pitchFamily="18" charset="0"/>
              </a:rPr>
              <a:t>Interesting hydrogen bonded facts and structures:</a:t>
            </a:r>
            <a:endParaRPr lang="en-US" sz="28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In the vapor phase over liquid HF, (HF)</a:t>
            </a:r>
            <a:r>
              <a:rPr lang="en-US" sz="2800" baseline="-25000" dirty="0" smtClean="0">
                <a:latin typeface="Times New Roman" panose="02020603050405020304" pitchFamily="18" charset="0"/>
                <a:cs typeface="Times New Roman" panose="02020603050405020304" pitchFamily="18" charset="0"/>
              </a:rPr>
              <a:t>2</a:t>
            </a:r>
            <a:r>
              <a:rPr lang="en-US" sz="2800" dirty="0" smtClean="0">
                <a:latin typeface="Times New Roman" panose="02020603050405020304" pitchFamily="18" charset="0"/>
                <a:cs typeface="Times New Roman" panose="02020603050405020304" pitchFamily="18" charset="0"/>
              </a:rPr>
              <a:t> and (HF)</a:t>
            </a:r>
            <a:r>
              <a:rPr lang="en-US" sz="2800" baseline="-25000" dirty="0" smtClean="0">
                <a:latin typeface="Times New Roman" panose="02020603050405020304" pitchFamily="18" charset="0"/>
                <a:cs typeface="Times New Roman" panose="02020603050405020304" pitchFamily="18" charset="0"/>
              </a:rPr>
              <a:t>3</a:t>
            </a:r>
            <a:r>
              <a:rPr lang="en-US" sz="2800" dirty="0" smtClean="0">
                <a:latin typeface="Times New Roman" panose="02020603050405020304" pitchFamily="18" charset="0"/>
                <a:cs typeface="Times New Roman" panose="02020603050405020304" pitchFamily="18" charset="0"/>
              </a:rPr>
              <a:t> are abundant.</a:t>
            </a:r>
          </a:p>
          <a:p>
            <a:pPr marL="457200"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In the vapor phase over liquid carboxylic acids, double hydrogen bonded structures, are stable – also in nonpolar solvents:</a:t>
            </a:r>
          </a:p>
        </p:txBody>
      </p:sp>
      <p:pic>
        <p:nvPicPr>
          <p:cNvPr id="1028" name="Picture 4" descr="http://upload.wikimedia.org/wikipedia/commons/thumb/b/be/Acetic_Acid_Hydrogenbridge_V.1.svg/220px-Acetic_Acid_Hydrogenbridge_V.1.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378384"/>
            <a:ext cx="2696762" cy="9070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38667" y="4285477"/>
            <a:ext cx="8305800"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Finally, the most important </a:t>
            </a: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hydrogen bonded structure:</a:t>
            </a: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DNA – held together by hydrogen</a:t>
            </a: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bonds.</a:t>
            </a:r>
            <a:endParaRPr lang="en-US" sz="2800" dirty="0">
              <a:latin typeface="Times New Roman" panose="02020603050405020304" pitchFamily="18" charset="0"/>
              <a:cs typeface="Times New Roman" panose="02020603050405020304" pitchFamily="18" charset="0"/>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4651" y="3378384"/>
            <a:ext cx="2862349" cy="3271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1710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latin typeface="Times New Roman" panose="02020603050405020304" pitchFamily="18" charset="0"/>
                <a:cs typeface="Times New Roman" panose="02020603050405020304" pitchFamily="18" charset="0"/>
              </a:rPr>
              <a:t>Which will have the strongest intermolecular attraction?</a:t>
            </a:r>
            <a:endParaRPr lang="en-US" dirty="0"/>
          </a:p>
        </p:txBody>
      </p:sp>
      <p:sp>
        <p:nvSpPr>
          <p:cNvPr id="3" name="TextBox 2"/>
          <p:cNvSpPr txBox="1"/>
          <p:nvPr/>
        </p:nvSpPr>
        <p:spPr>
          <a:xfrm>
            <a:off x="152400" y="1600200"/>
            <a:ext cx="5943600" cy="4832092"/>
          </a:xfrm>
          <a:prstGeom prst="rect">
            <a:avLst/>
          </a:prstGeom>
          <a:noFill/>
        </p:spPr>
        <p:txBody>
          <a:bodyPr wrap="square" rtlCol="0">
            <a:spAutoFit/>
          </a:bodyPr>
          <a:lstStyle/>
          <a:p>
            <a:pPr marL="514350" indent="-514350">
              <a:buAutoNum type="arabicPeriod"/>
            </a:pPr>
            <a:r>
              <a:rPr lang="en-US" sz="2800" dirty="0" smtClean="0">
                <a:latin typeface="Times New Roman" panose="02020603050405020304" pitchFamily="18" charset="0"/>
                <a:cs typeface="Times New Roman" panose="02020603050405020304" pitchFamily="18" charset="0"/>
              </a:rPr>
              <a:t>C</a:t>
            </a:r>
            <a:r>
              <a:rPr lang="en-US" sz="2800" baseline="-25000" dirty="0" smtClean="0">
                <a:latin typeface="Times New Roman" panose="02020603050405020304" pitchFamily="18" charset="0"/>
                <a:cs typeface="Times New Roman" panose="02020603050405020304" pitchFamily="18" charset="0"/>
              </a:rPr>
              <a:t>4</a:t>
            </a:r>
            <a:r>
              <a:rPr lang="en-US" sz="2800" dirty="0" smtClean="0">
                <a:latin typeface="Times New Roman" panose="02020603050405020304" pitchFamily="18" charset="0"/>
                <a:cs typeface="Times New Roman" panose="02020603050405020304" pitchFamily="18" charset="0"/>
              </a:rPr>
              <a:t>H</a:t>
            </a:r>
            <a:r>
              <a:rPr lang="en-US" sz="2800" baseline="-25000" dirty="0" smtClean="0">
                <a:latin typeface="Times New Roman" panose="02020603050405020304" pitchFamily="18" charset="0"/>
                <a:cs typeface="Times New Roman" panose="02020603050405020304" pitchFamily="18" charset="0"/>
              </a:rPr>
              <a:t>10</a:t>
            </a:r>
            <a:r>
              <a:rPr lang="en-US" sz="2800" dirty="0" smtClean="0">
                <a:latin typeface="Times New Roman" panose="02020603050405020304" pitchFamily="18" charset="0"/>
                <a:cs typeface="Times New Roman" panose="02020603050405020304" pitchFamily="18" charset="0"/>
              </a:rPr>
              <a:t>, butane, 0.00 Debye</a:t>
            </a:r>
          </a:p>
          <a:p>
            <a:pPr marL="514350" indent="-514350">
              <a:buAutoNum type="arabicPeriod"/>
            </a:pPr>
            <a:endParaRPr lang="en-US" sz="2800" dirty="0" smtClean="0">
              <a:latin typeface="Times New Roman" panose="02020603050405020304" pitchFamily="18" charset="0"/>
              <a:cs typeface="Times New Roman" panose="02020603050405020304" pitchFamily="18" charset="0"/>
            </a:endParaRPr>
          </a:p>
          <a:p>
            <a:pPr marL="514350" indent="-514350">
              <a:buAutoNum type="arabicPeriod"/>
            </a:pPr>
            <a:endParaRPr lang="en-US" sz="2800" dirty="0" smtClean="0">
              <a:latin typeface="Times New Roman" panose="02020603050405020304" pitchFamily="18" charset="0"/>
              <a:cs typeface="Times New Roman" panose="02020603050405020304" pitchFamily="18" charset="0"/>
            </a:endParaRPr>
          </a:p>
          <a:p>
            <a:pPr marL="514350" indent="-514350">
              <a:buAutoNum type="arabicPeriod"/>
            </a:pPr>
            <a:r>
              <a:rPr lang="en-US" sz="2800" dirty="0" smtClean="0">
                <a:latin typeface="Times New Roman" panose="02020603050405020304" pitchFamily="18" charset="0"/>
                <a:cs typeface="Times New Roman" panose="02020603050405020304" pitchFamily="18" charset="0"/>
              </a:rPr>
              <a:t>C</a:t>
            </a:r>
            <a:r>
              <a:rPr lang="en-US" sz="2800" baseline="-25000" dirty="0" smtClean="0">
                <a:latin typeface="Times New Roman" panose="02020603050405020304" pitchFamily="18" charset="0"/>
                <a:cs typeface="Times New Roman" panose="02020603050405020304" pitchFamily="18" charset="0"/>
              </a:rPr>
              <a:t>4</a:t>
            </a:r>
            <a:r>
              <a:rPr lang="en-US" sz="2800" dirty="0" smtClean="0">
                <a:latin typeface="Times New Roman" panose="02020603050405020304" pitchFamily="18" charset="0"/>
                <a:cs typeface="Times New Roman" panose="02020603050405020304" pitchFamily="18" charset="0"/>
              </a:rPr>
              <a:t>H</a:t>
            </a:r>
            <a:r>
              <a:rPr lang="en-US" sz="2800" baseline="-25000" dirty="0" smtClean="0">
                <a:latin typeface="Times New Roman" panose="02020603050405020304" pitchFamily="18" charset="0"/>
                <a:cs typeface="Times New Roman" panose="02020603050405020304" pitchFamily="18" charset="0"/>
              </a:rPr>
              <a:t>9</a:t>
            </a:r>
            <a:r>
              <a:rPr lang="en-US" sz="2800" dirty="0" smtClean="0">
                <a:latin typeface="Times New Roman" panose="02020603050405020304" pitchFamily="18" charset="0"/>
                <a:cs typeface="Times New Roman" panose="02020603050405020304" pitchFamily="18" charset="0"/>
              </a:rPr>
              <a:t>OH, butanol, 1.66 Debye</a:t>
            </a:r>
          </a:p>
          <a:p>
            <a:pPr marL="514350" indent="-514350">
              <a:buAutoNum type="arabicPeriod"/>
            </a:pPr>
            <a:endParaRPr lang="en-US" sz="2800" dirty="0" smtClean="0">
              <a:latin typeface="Times New Roman" panose="02020603050405020304" pitchFamily="18" charset="0"/>
              <a:cs typeface="Times New Roman" panose="02020603050405020304" pitchFamily="18" charset="0"/>
            </a:endParaRPr>
          </a:p>
          <a:p>
            <a:endParaRPr lang="en-US" sz="2800" dirty="0" smtClean="0">
              <a:latin typeface="Times New Roman" panose="02020603050405020304" pitchFamily="18" charset="0"/>
              <a:cs typeface="Times New Roman" panose="02020603050405020304" pitchFamily="18" charset="0"/>
            </a:endParaRPr>
          </a:p>
          <a:p>
            <a:pPr marL="514350" indent="-514350">
              <a:buAutoNum type="arabicPeriod" startAt="3"/>
            </a:pPr>
            <a:r>
              <a:rPr lang="en-US" sz="2800" dirty="0" smtClean="0">
                <a:latin typeface="Times New Roman" panose="02020603050405020304" pitchFamily="18" charset="0"/>
                <a:cs typeface="Times New Roman" panose="02020603050405020304" pitchFamily="18" charset="0"/>
              </a:rPr>
              <a:t>C</a:t>
            </a:r>
            <a:r>
              <a:rPr lang="en-US" sz="2800" baseline="-25000" dirty="0" smtClean="0">
                <a:latin typeface="Times New Roman" panose="02020603050405020304" pitchFamily="18" charset="0"/>
                <a:cs typeface="Times New Roman" panose="02020603050405020304" pitchFamily="18" charset="0"/>
              </a:rPr>
              <a:t>4</a:t>
            </a:r>
            <a:r>
              <a:rPr lang="en-US" sz="2800" dirty="0" smtClean="0">
                <a:latin typeface="Times New Roman" panose="02020603050405020304" pitchFamily="18" charset="0"/>
                <a:cs typeface="Times New Roman" panose="02020603050405020304" pitchFamily="18" charset="0"/>
              </a:rPr>
              <a:t>H</a:t>
            </a:r>
            <a:r>
              <a:rPr lang="en-US" sz="2800" baseline="-25000" dirty="0" smtClean="0">
                <a:latin typeface="Times New Roman" panose="02020603050405020304" pitchFamily="18" charset="0"/>
                <a:cs typeface="Times New Roman" panose="02020603050405020304" pitchFamily="18" charset="0"/>
              </a:rPr>
              <a:t>9</a:t>
            </a:r>
            <a:r>
              <a:rPr lang="en-US" sz="2800" dirty="0" smtClean="0">
                <a:latin typeface="Times New Roman" panose="02020603050405020304" pitchFamily="18" charset="0"/>
                <a:cs typeface="Times New Roman" panose="02020603050405020304" pitchFamily="18" charset="0"/>
              </a:rPr>
              <a:t>Cl, butyl chloride, 2.05 Debye</a:t>
            </a:r>
          </a:p>
          <a:p>
            <a:pPr marL="514350" indent="-514350">
              <a:buAutoNum type="arabicPeriod" startAt="3"/>
            </a:pPr>
            <a:endParaRPr lang="en-US" sz="2800" dirty="0" smtClean="0">
              <a:latin typeface="Times New Roman" panose="02020603050405020304" pitchFamily="18" charset="0"/>
              <a:cs typeface="Times New Roman" panose="02020603050405020304" pitchFamily="18" charset="0"/>
            </a:endParaRPr>
          </a:p>
          <a:p>
            <a:pPr marL="514350" indent="-514350">
              <a:buAutoNum type="arabicPeriod"/>
            </a:pP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4.  C</a:t>
            </a:r>
            <a:r>
              <a:rPr lang="en-US" sz="2800" baseline="-25000" dirty="0" smtClean="0">
                <a:latin typeface="Times New Roman" panose="02020603050405020304" pitchFamily="18" charset="0"/>
                <a:cs typeface="Times New Roman" panose="02020603050405020304" pitchFamily="18" charset="0"/>
              </a:rPr>
              <a:t>4</a:t>
            </a:r>
            <a:r>
              <a:rPr lang="en-US" sz="2800" dirty="0" smtClean="0">
                <a:latin typeface="Times New Roman" panose="02020603050405020304" pitchFamily="18" charset="0"/>
                <a:cs typeface="Times New Roman" panose="02020603050405020304" pitchFamily="18" charset="0"/>
              </a:rPr>
              <a:t>H</a:t>
            </a:r>
            <a:r>
              <a:rPr lang="en-US" sz="2800" baseline="-25000" dirty="0" smtClean="0">
                <a:latin typeface="Times New Roman" panose="02020603050405020304" pitchFamily="18" charset="0"/>
                <a:cs typeface="Times New Roman" panose="02020603050405020304" pitchFamily="18" charset="0"/>
              </a:rPr>
              <a:t>7</a:t>
            </a:r>
            <a:r>
              <a:rPr lang="en-US" sz="2800" dirty="0" smtClean="0">
                <a:latin typeface="Times New Roman" panose="02020603050405020304" pitchFamily="18" charset="0"/>
                <a:cs typeface="Times New Roman" panose="02020603050405020304" pitchFamily="18" charset="0"/>
              </a:rPr>
              <a:t>O</a:t>
            </a:r>
            <a:r>
              <a:rPr lang="en-US" sz="2800" baseline="-25000" dirty="0" smtClean="0">
                <a:latin typeface="Times New Roman" panose="02020603050405020304" pitchFamily="18" charset="0"/>
                <a:cs typeface="Times New Roman" panose="02020603050405020304" pitchFamily="18" charset="0"/>
              </a:rPr>
              <a:t>2</a:t>
            </a:r>
            <a:r>
              <a:rPr lang="en-US" sz="2800" dirty="0" smtClean="0">
                <a:latin typeface="Times New Roman" panose="02020603050405020304" pitchFamily="18" charset="0"/>
                <a:cs typeface="Times New Roman" panose="02020603050405020304" pitchFamily="18" charset="0"/>
              </a:rPr>
              <a:t>H, </a:t>
            </a:r>
            <a:r>
              <a:rPr lang="en-US" sz="2800" dirty="0" err="1" smtClean="0">
                <a:latin typeface="Times New Roman" panose="02020603050405020304" pitchFamily="18" charset="0"/>
                <a:cs typeface="Times New Roman" panose="02020603050405020304" pitchFamily="18" charset="0"/>
              </a:rPr>
              <a:t>butanoic</a:t>
            </a:r>
            <a:r>
              <a:rPr lang="en-US" sz="2800" dirty="0" smtClean="0">
                <a:latin typeface="Times New Roman" panose="02020603050405020304" pitchFamily="18" charset="0"/>
                <a:cs typeface="Times New Roman" panose="02020603050405020304" pitchFamily="18" charset="0"/>
              </a:rPr>
              <a:t> acid, 1.65 Debye</a:t>
            </a:r>
          </a:p>
          <a:p>
            <a:pPr marL="514350" indent="-514350">
              <a:buAutoNum type="arabicPeriod"/>
            </a:pPr>
            <a:endParaRPr lang="en-US" sz="2800"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600200"/>
            <a:ext cx="1676400" cy="984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https://encrypted-tbn1.gstatic.com/images?q=tbn:ANd9GcQ2Nf-jETUlvK5oXgjT0VDm8Oph66vT80m2GfYUvYx0_RieZb_yST1otXxK"/>
          <p:cNvPicPr>
            <a:picLocks noChangeAspect="1" noChangeArrowheads="1"/>
          </p:cNvPicPr>
          <p:nvPr/>
        </p:nvPicPr>
        <p:blipFill rotWithShape="1">
          <a:blip r:embed="rId3">
            <a:extLst>
              <a:ext uri="{28A0092B-C50C-407E-A947-70E740481C1C}">
                <a14:useLocalDpi xmlns:a14="http://schemas.microsoft.com/office/drawing/2010/main" val="0"/>
              </a:ext>
            </a:extLst>
          </a:blip>
          <a:srcRect t="26864" b="28889"/>
          <a:stretch/>
        </p:blipFill>
        <p:spPr bwMode="auto">
          <a:xfrm>
            <a:off x="6400800" y="4024713"/>
            <a:ext cx="2143125" cy="94826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encrypted-tbn0.gstatic.com/images?q=tbn:ANd9GcSakaOfRgveYOJhfRNabwzAyM6_BRbNR6ErARYvj0TrKEyQiNMk"/>
          <p:cNvPicPr>
            <a:picLocks noChangeAspect="1" noChangeArrowheads="1"/>
          </p:cNvPicPr>
          <p:nvPr/>
        </p:nvPicPr>
        <p:blipFill rotWithShape="1">
          <a:blip r:embed="rId4">
            <a:extLst>
              <a:ext uri="{28A0092B-C50C-407E-A947-70E740481C1C}">
                <a14:useLocalDpi xmlns:a14="http://schemas.microsoft.com/office/drawing/2010/main" val="0"/>
              </a:ext>
            </a:extLst>
          </a:blip>
          <a:srcRect b="29916"/>
          <a:stretch/>
        </p:blipFill>
        <p:spPr bwMode="auto">
          <a:xfrm>
            <a:off x="6019800" y="2794654"/>
            <a:ext cx="2438400" cy="1230059"/>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3626" y="5140730"/>
            <a:ext cx="2314574" cy="1209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8775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latin typeface="Times New Roman" panose="02020603050405020304" pitchFamily="18" charset="0"/>
                <a:cs typeface="Times New Roman" panose="02020603050405020304" pitchFamily="18" charset="0"/>
              </a:rPr>
              <a:t>Which will have the strongest intermolecular attraction?</a:t>
            </a:r>
            <a:endParaRPr lang="en-US" dirty="0"/>
          </a:p>
        </p:txBody>
      </p:sp>
      <p:sp>
        <p:nvSpPr>
          <p:cNvPr id="3" name="TextBox 2"/>
          <p:cNvSpPr txBox="1"/>
          <p:nvPr/>
        </p:nvSpPr>
        <p:spPr>
          <a:xfrm>
            <a:off x="152400" y="1600200"/>
            <a:ext cx="5943600" cy="5262979"/>
          </a:xfrm>
          <a:prstGeom prst="rect">
            <a:avLst/>
          </a:prstGeom>
          <a:noFill/>
        </p:spPr>
        <p:txBody>
          <a:bodyPr wrap="square" rtlCol="0">
            <a:spAutoFit/>
          </a:bodyPr>
          <a:lstStyle/>
          <a:p>
            <a:pPr marL="514350" indent="-514350">
              <a:buAutoNum type="arabicPeriod"/>
            </a:pPr>
            <a:r>
              <a:rPr lang="en-US" sz="2800" dirty="0" smtClean="0">
                <a:latin typeface="Times New Roman" panose="02020603050405020304" pitchFamily="18" charset="0"/>
                <a:cs typeface="Times New Roman" panose="02020603050405020304" pitchFamily="18" charset="0"/>
              </a:rPr>
              <a:t>C</a:t>
            </a:r>
            <a:r>
              <a:rPr lang="en-US" sz="2800" baseline="-25000" dirty="0" smtClean="0">
                <a:latin typeface="Times New Roman" panose="02020603050405020304" pitchFamily="18" charset="0"/>
                <a:cs typeface="Times New Roman" panose="02020603050405020304" pitchFamily="18" charset="0"/>
              </a:rPr>
              <a:t>4</a:t>
            </a:r>
            <a:r>
              <a:rPr lang="en-US" sz="2800" dirty="0" smtClean="0">
                <a:latin typeface="Times New Roman" panose="02020603050405020304" pitchFamily="18" charset="0"/>
                <a:cs typeface="Times New Roman" panose="02020603050405020304" pitchFamily="18" charset="0"/>
              </a:rPr>
              <a:t>H</a:t>
            </a:r>
            <a:r>
              <a:rPr lang="en-US" sz="2800" baseline="-25000" dirty="0" smtClean="0">
                <a:latin typeface="Times New Roman" panose="02020603050405020304" pitchFamily="18" charset="0"/>
                <a:cs typeface="Times New Roman" panose="02020603050405020304" pitchFamily="18" charset="0"/>
              </a:rPr>
              <a:t>10</a:t>
            </a:r>
            <a:r>
              <a:rPr lang="en-US" sz="2800" dirty="0" smtClean="0">
                <a:latin typeface="Times New Roman" panose="02020603050405020304" pitchFamily="18" charset="0"/>
                <a:cs typeface="Times New Roman" panose="02020603050405020304" pitchFamily="18" charset="0"/>
              </a:rPr>
              <a:t>, butane, 0.00 Debye</a:t>
            </a:r>
          </a:p>
          <a:p>
            <a:r>
              <a:rPr lang="en-US" sz="2800" dirty="0" smtClean="0">
                <a:latin typeface="Times New Roman" panose="02020603050405020304" pitchFamily="18" charset="0"/>
                <a:cs typeface="Times New Roman" panose="02020603050405020304" pitchFamily="18" charset="0"/>
              </a:rPr>
              <a:t>	B.P. 272 K (-1 </a:t>
            </a:r>
            <a:r>
              <a:rPr lang="en-US" sz="2800" dirty="0" smtClean="0">
                <a:latin typeface="Times New Roman"/>
                <a:cs typeface="Times New Roman"/>
              </a:rPr>
              <a:t>°</a:t>
            </a:r>
            <a:r>
              <a:rPr lang="en-US" sz="2800" dirty="0" smtClean="0">
                <a:latin typeface="Times New Roman" panose="02020603050405020304" pitchFamily="18" charset="0"/>
                <a:cs typeface="Times New Roman" panose="02020603050405020304" pitchFamily="18" charset="0"/>
              </a:rPr>
              <a:t>C)</a:t>
            </a:r>
          </a:p>
          <a:p>
            <a:pPr marL="514350" indent="-514350">
              <a:buAutoNum type="arabicPeriod"/>
            </a:pPr>
            <a:endParaRPr lang="en-US" sz="2800" dirty="0" smtClean="0">
              <a:latin typeface="Times New Roman" panose="02020603050405020304" pitchFamily="18" charset="0"/>
              <a:cs typeface="Times New Roman" panose="02020603050405020304" pitchFamily="18" charset="0"/>
            </a:endParaRPr>
          </a:p>
          <a:p>
            <a:pPr marL="514350" indent="-514350">
              <a:buAutoNum type="arabicPeriod"/>
            </a:pPr>
            <a:r>
              <a:rPr lang="en-US" sz="2800" dirty="0" smtClean="0">
                <a:latin typeface="Times New Roman" panose="02020603050405020304" pitchFamily="18" charset="0"/>
                <a:cs typeface="Times New Roman" panose="02020603050405020304" pitchFamily="18" charset="0"/>
              </a:rPr>
              <a:t>C</a:t>
            </a:r>
            <a:r>
              <a:rPr lang="en-US" sz="2800" baseline="-25000" dirty="0" smtClean="0">
                <a:latin typeface="Times New Roman" panose="02020603050405020304" pitchFamily="18" charset="0"/>
                <a:cs typeface="Times New Roman" panose="02020603050405020304" pitchFamily="18" charset="0"/>
              </a:rPr>
              <a:t>4</a:t>
            </a:r>
            <a:r>
              <a:rPr lang="en-US" sz="2800" dirty="0" smtClean="0">
                <a:latin typeface="Times New Roman" panose="02020603050405020304" pitchFamily="18" charset="0"/>
                <a:cs typeface="Times New Roman" panose="02020603050405020304" pitchFamily="18" charset="0"/>
              </a:rPr>
              <a:t>H</a:t>
            </a:r>
            <a:r>
              <a:rPr lang="en-US" sz="2800" baseline="-25000" dirty="0" smtClean="0">
                <a:latin typeface="Times New Roman" panose="02020603050405020304" pitchFamily="18" charset="0"/>
                <a:cs typeface="Times New Roman" panose="02020603050405020304" pitchFamily="18" charset="0"/>
              </a:rPr>
              <a:t>9</a:t>
            </a:r>
            <a:r>
              <a:rPr lang="en-US" sz="2800" dirty="0" smtClean="0">
                <a:latin typeface="Times New Roman" panose="02020603050405020304" pitchFamily="18" charset="0"/>
                <a:cs typeface="Times New Roman" panose="02020603050405020304" pitchFamily="18" charset="0"/>
              </a:rPr>
              <a:t>OH, butanol, 1.66 Debye</a:t>
            </a:r>
          </a:p>
          <a:p>
            <a:r>
              <a:rPr lang="en-US" sz="2800" dirty="0">
                <a:latin typeface="Times New Roman" panose="02020603050405020304" pitchFamily="18" charset="0"/>
                <a:cs typeface="Times New Roman" panose="02020603050405020304" pitchFamily="18" charset="0"/>
              </a:rPr>
              <a:t>	B.P. </a:t>
            </a:r>
            <a:r>
              <a:rPr lang="en-US" sz="2800" dirty="0" smtClean="0">
                <a:latin typeface="Times New Roman" panose="02020603050405020304" pitchFamily="18" charset="0"/>
                <a:cs typeface="Times New Roman" panose="02020603050405020304" pitchFamily="18" charset="0"/>
              </a:rPr>
              <a:t>391 K</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(117 </a:t>
            </a:r>
            <a:r>
              <a:rPr lang="en-US" sz="2800" dirty="0">
                <a:latin typeface="Times New Roman"/>
                <a:cs typeface="Times New Roman"/>
              </a:rPr>
              <a:t>°</a:t>
            </a:r>
            <a:r>
              <a:rPr lang="en-US" sz="2800" dirty="0">
                <a:latin typeface="Times New Roman" panose="02020603050405020304" pitchFamily="18" charset="0"/>
                <a:cs typeface="Times New Roman" panose="02020603050405020304" pitchFamily="18" charset="0"/>
              </a:rPr>
              <a:t>C)</a:t>
            </a:r>
          </a:p>
          <a:p>
            <a:endParaRPr lang="en-US" sz="2800" dirty="0" smtClean="0">
              <a:latin typeface="Times New Roman" panose="02020603050405020304" pitchFamily="18" charset="0"/>
              <a:cs typeface="Times New Roman" panose="02020603050405020304" pitchFamily="18" charset="0"/>
            </a:endParaRPr>
          </a:p>
          <a:p>
            <a:pPr marL="514350" indent="-514350">
              <a:buAutoNum type="arabicPeriod" startAt="3"/>
            </a:pPr>
            <a:r>
              <a:rPr lang="en-US" sz="2800" dirty="0" smtClean="0">
                <a:latin typeface="Times New Roman" panose="02020603050405020304" pitchFamily="18" charset="0"/>
                <a:cs typeface="Times New Roman" panose="02020603050405020304" pitchFamily="18" charset="0"/>
              </a:rPr>
              <a:t>C</a:t>
            </a:r>
            <a:r>
              <a:rPr lang="en-US" sz="2800" baseline="-25000" dirty="0" smtClean="0">
                <a:latin typeface="Times New Roman" panose="02020603050405020304" pitchFamily="18" charset="0"/>
                <a:cs typeface="Times New Roman" panose="02020603050405020304" pitchFamily="18" charset="0"/>
              </a:rPr>
              <a:t>4</a:t>
            </a:r>
            <a:r>
              <a:rPr lang="en-US" sz="2800" dirty="0" smtClean="0">
                <a:latin typeface="Times New Roman" panose="02020603050405020304" pitchFamily="18" charset="0"/>
                <a:cs typeface="Times New Roman" panose="02020603050405020304" pitchFamily="18" charset="0"/>
              </a:rPr>
              <a:t>H</a:t>
            </a:r>
            <a:r>
              <a:rPr lang="en-US" sz="2800" baseline="-25000" dirty="0" smtClean="0">
                <a:latin typeface="Times New Roman" panose="02020603050405020304" pitchFamily="18" charset="0"/>
                <a:cs typeface="Times New Roman" panose="02020603050405020304" pitchFamily="18" charset="0"/>
              </a:rPr>
              <a:t>9</a:t>
            </a:r>
            <a:r>
              <a:rPr lang="en-US" sz="2800" dirty="0" smtClean="0">
                <a:latin typeface="Times New Roman" panose="02020603050405020304" pitchFamily="18" charset="0"/>
                <a:cs typeface="Times New Roman" panose="02020603050405020304" pitchFamily="18" charset="0"/>
              </a:rPr>
              <a:t>Cl, butyl chloride, 2.05 Debye</a:t>
            </a:r>
          </a:p>
          <a:p>
            <a:r>
              <a:rPr lang="en-US" sz="2800" dirty="0" smtClean="0">
                <a:latin typeface="Times New Roman" panose="02020603050405020304" pitchFamily="18" charset="0"/>
                <a:cs typeface="Times New Roman" panose="02020603050405020304" pitchFamily="18" charset="0"/>
              </a:rPr>
              <a:t>	B.P</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352 K</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(78 </a:t>
            </a:r>
            <a:r>
              <a:rPr lang="en-US" sz="2800" dirty="0">
                <a:latin typeface="Times New Roman"/>
                <a:cs typeface="Times New Roman"/>
              </a:rPr>
              <a:t>°</a:t>
            </a:r>
            <a:r>
              <a:rPr lang="en-US" sz="2800" dirty="0">
                <a:latin typeface="Times New Roman" panose="02020603050405020304" pitchFamily="18" charset="0"/>
                <a:cs typeface="Times New Roman" panose="02020603050405020304" pitchFamily="18" charset="0"/>
              </a:rPr>
              <a:t>C)</a:t>
            </a:r>
          </a:p>
          <a:p>
            <a:pPr marL="514350" indent="-514350">
              <a:buAutoNum type="arabicPeriod"/>
            </a:pPr>
            <a:endParaRPr lang="en-US" sz="2800" dirty="0" smtClean="0">
              <a:latin typeface="Times New Roman" panose="02020603050405020304" pitchFamily="18" charset="0"/>
              <a:cs typeface="Times New Roman" panose="02020603050405020304" pitchFamily="18" charset="0"/>
            </a:endParaRPr>
          </a:p>
          <a:p>
            <a:r>
              <a:rPr lang="en-US" sz="2800" dirty="0" smtClean="0">
                <a:solidFill>
                  <a:srgbClr val="C00000"/>
                </a:solidFill>
                <a:latin typeface="Times New Roman" panose="02020603050405020304" pitchFamily="18" charset="0"/>
                <a:cs typeface="Times New Roman" panose="02020603050405020304" pitchFamily="18" charset="0"/>
              </a:rPr>
              <a:t>4.  C</a:t>
            </a:r>
            <a:r>
              <a:rPr lang="en-US" sz="2800" baseline="-25000" dirty="0" smtClean="0">
                <a:solidFill>
                  <a:srgbClr val="C00000"/>
                </a:solidFill>
                <a:latin typeface="Times New Roman" panose="02020603050405020304" pitchFamily="18" charset="0"/>
                <a:cs typeface="Times New Roman" panose="02020603050405020304" pitchFamily="18" charset="0"/>
              </a:rPr>
              <a:t>4</a:t>
            </a:r>
            <a:r>
              <a:rPr lang="en-US" sz="2800" dirty="0" smtClean="0">
                <a:solidFill>
                  <a:srgbClr val="C00000"/>
                </a:solidFill>
                <a:latin typeface="Times New Roman" panose="02020603050405020304" pitchFamily="18" charset="0"/>
                <a:cs typeface="Times New Roman" panose="02020603050405020304" pitchFamily="18" charset="0"/>
              </a:rPr>
              <a:t>H</a:t>
            </a:r>
            <a:r>
              <a:rPr lang="en-US" sz="2800" baseline="-25000" dirty="0" smtClean="0">
                <a:solidFill>
                  <a:srgbClr val="C00000"/>
                </a:solidFill>
                <a:latin typeface="Times New Roman" panose="02020603050405020304" pitchFamily="18" charset="0"/>
                <a:cs typeface="Times New Roman" panose="02020603050405020304" pitchFamily="18" charset="0"/>
              </a:rPr>
              <a:t>7</a:t>
            </a:r>
            <a:r>
              <a:rPr lang="en-US" sz="2800" dirty="0" smtClean="0">
                <a:solidFill>
                  <a:srgbClr val="C00000"/>
                </a:solidFill>
                <a:latin typeface="Times New Roman" panose="02020603050405020304" pitchFamily="18" charset="0"/>
                <a:cs typeface="Times New Roman" panose="02020603050405020304" pitchFamily="18" charset="0"/>
              </a:rPr>
              <a:t>O</a:t>
            </a:r>
            <a:r>
              <a:rPr lang="en-US" sz="2800" baseline="-25000" dirty="0" smtClean="0">
                <a:solidFill>
                  <a:srgbClr val="C00000"/>
                </a:solidFill>
                <a:latin typeface="Times New Roman" panose="02020603050405020304" pitchFamily="18" charset="0"/>
                <a:cs typeface="Times New Roman" panose="02020603050405020304" pitchFamily="18" charset="0"/>
              </a:rPr>
              <a:t>2</a:t>
            </a:r>
            <a:r>
              <a:rPr lang="en-US" sz="2800" dirty="0" smtClean="0">
                <a:solidFill>
                  <a:srgbClr val="C00000"/>
                </a:solidFill>
                <a:latin typeface="Times New Roman" panose="02020603050405020304" pitchFamily="18" charset="0"/>
                <a:cs typeface="Times New Roman" panose="02020603050405020304" pitchFamily="18" charset="0"/>
              </a:rPr>
              <a:t>H, </a:t>
            </a:r>
            <a:r>
              <a:rPr lang="en-US" sz="2800" dirty="0" err="1" smtClean="0">
                <a:solidFill>
                  <a:srgbClr val="C00000"/>
                </a:solidFill>
                <a:latin typeface="Times New Roman" panose="02020603050405020304" pitchFamily="18" charset="0"/>
                <a:cs typeface="Times New Roman" panose="02020603050405020304" pitchFamily="18" charset="0"/>
              </a:rPr>
              <a:t>butanoic</a:t>
            </a:r>
            <a:r>
              <a:rPr lang="en-US" sz="2800" dirty="0" smtClean="0">
                <a:solidFill>
                  <a:srgbClr val="C00000"/>
                </a:solidFill>
                <a:latin typeface="Times New Roman" panose="02020603050405020304" pitchFamily="18" charset="0"/>
                <a:cs typeface="Times New Roman" panose="02020603050405020304" pitchFamily="18" charset="0"/>
              </a:rPr>
              <a:t> acid, 1.65 Debye</a:t>
            </a:r>
          </a:p>
          <a:p>
            <a:r>
              <a:rPr lang="en-US" sz="2800" dirty="0">
                <a:solidFill>
                  <a:srgbClr val="C00000"/>
                </a:solidFill>
                <a:latin typeface="Times New Roman" panose="02020603050405020304" pitchFamily="18" charset="0"/>
                <a:cs typeface="Times New Roman" panose="02020603050405020304" pitchFamily="18" charset="0"/>
              </a:rPr>
              <a:t>	B.P. </a:t>
            </a:r>
            <a:r>
              <a:rPr lang="en-US" sz="2800" dirty="0" smtClean="0">
                <a:solidFill>
                  <a:srgbClr val="C00000"/>
                </a:solidFill>
                <a:latin typeface="Times New Roman" panose="02020603050405020304" pitchFamily="18" charset="0"/>
                <a:cs typeface="Times New Roman" panose="02020603050405020304" pitchFamily="18" charset="0"/>
              </a:rPr>
              <a:t>437 K</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smtClean="0">
                <a:solidFill>
                  <a:srgbClr val="C00000"/>
                </a:solidFill>
                <a:latin typeface="Times New Roman" panose="02020603050405020304" pitchFamily="18" charset="0"/>
                <a:cs typeface="Times New Roman" panose="02020603050405020304" pitchFamily="18" charset="0"/>
              </a:rPr>
              <a:t>(164 </a:t>
            </a:r>
            <a:r>
              <a:rPr lang="en-US" sz="2800" dirty="0">
                <a:solidFill>
                  <a:srgbClr val="C00000"/>
                </a:solidFill>
                <a:latin typeface="Times New Roman"/>
                <a:cs typeface="Times New Roman"/>
              </a:rPr>
              <a:t>°</a:t>
            </a:r>
            <a:r>
              <a:rPr lang="en-US" sz="2800" dirty="0">
                <a:solidFill>
                  <a:srgbClr val="C00000"/>
                </a:solidFill>
                <a:latin typeface="Times New Roman" panose="02020603050405020304" pitchFamily="18" charset="0"/>
                <a:cs typeface="Times New Roman" panose="02020603050405020304" pitchFamily="18" charset="0"/>
              </a:rPr>
              <a:t>C)</a:t>
            </a:r>
          </a:p>
          <a:p>
            <a:endParaRPr lang="en-US" sz="2800"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600200"/>
            <a:ext cx="1676400" cy="984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https://encrypted-tbn1.gstatic.com/images?q=tbn:ANd9GcQ2Nf-jETUlvK5oXgjT0VDm8Oph66vT80m2GfYUvYx0_RieZb_yST1otXxK"/>
          <p:cNvPicPr>
            <a:picLocks noChangeAspect="1" noChangeArrowheads="1"/>
          </p:cNvPicPr>
          <p:nvPr/>
        </p:nvPicPr>
        <p:blipFill rotWithShape="1">
          <a:blip r:embed="rId3">
            <a:extLst>
              <a:ext uri="{28A0092B-C50C-407E-A947-70E740481C1C}">
                <a14:useLocalDpi xmlns:a14="http://schemas.microsoft.com/office/drawing/2010/main" val="0"/>
              </a:ext>
            </a:extLst>
          </a:blip>
          <a:srcRect t="26864" b="28889"/>
          <a:stretch/>
        </p:blipFill>
        <p:spPr bwMode="auto">
          <a:xfrm>
            <a:off x="6400800" y="4024713"/>
            <a:ext cx="2143125" cy="94826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encrypted-tbn0.gstatic.com/images?q=tbn:ANd9GcSakaOfRgveYOJhfRNabwzAyM6_BRbNR6ErARYvj0TrKEyQiNMk"/>
          <p:cNvPicPr>
            <a:picLocks noChangeAspect="1" noChangeArrowheads="1"/>
          </p:cNvPicPr>
          <p:nvPr/>
        </p:nvPicPr>
        <p:blipFill rotWithShape="1">
          <a:blip r:embed="rId4">
            <a:extLst>
              <a:ext uri="{28A0092B-C50C-407E-A947-70E740481C1C}">
                <a14:useLocalDpi xmlns:a14="http://schemas.microsoft.com/office/drawing/2010/main" val="0"/>
              </a:ext>
            </a:extLst>
          </a:blip>
          <a:srcRect b="29916"/>
          <a:stretch/>
        </p:blipFill>
        <p:spPr bwMode="auto">
          <a:xfrm>
            <a:off x="6019800" y="2794654"/>
            <a:ext cx="2438400" cy="1230059"/>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3626" y="5140730"/>
            <a:ext cx="2314574" cy="1209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4913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933"/>
            <a:ext cx="8229600" cy="1143000"/>
          </a:xfrm>
        </p:spPr>
        <p:txBody>
          <a:bodyPr/>
          <a:lstStyle/>
          <a:p>
            <a:r>
              <a:rPr lang="en-US" dirty="0" smtClean="0">
                <a:solidFill>
                  <a:srgbClr val="C00000"/>
                </a:solidFill>
                <a:latin typeface="Times New Roman" panose="02020603050405020304" pitchFamily="18" charset="0"/>
                <a:cs typeface="Times New Roman" panose="02020603050405020304" pitchFamily="18" charset="0"/>
              </a:rPr>
              <a:t>Now, for “real” chemical bonds</a:t>
            </a:r>
            <a:endParaRPr lang="en-US" dirty="0"/>
          </a:p>
        </p:txBody>
      </p:sp>
      <p:sp>
        <p:nvSpPr>
          <p:cNvPr id="5" name="TextBox 4"/>
          <p:cNvSpPr txBox="1"/>
          <p:nvPr/>
        </p:nvSpPr>
        <p:spPr>
          <a:xfrm>
            <a:off x="474133" y="1193800"/>
            <a:ext cx="8305800" cy="5262979"/>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Actually, even the best chemical researchers still debate what is, and what isn’t a chemical bond.  But we can still think of two limiting types of bonds:</a:t>
            </a:r>
          </a:p>
          <a:p>
            <a:endParaRPr lang="en-US" sz="2800" dirty="0" smtClean="0">
              <a:latin typeface="Times New Roman" panose="02020603050405020304" pitchFamily="18" charset="0"/>
              <a:cs typeface="Times New Roman" panose="02020603050405020304" pitchFamily="18" charset="0"/>
            </a:endParaRPr>
          </a:p>
          <a:p>
            <a:r>
              <a:rPr lang="en-US" sz="2800" dirty="0" smtClean="0">
                <a:solidFill>
                  <a:srgbClr val="C00000"/>
                </a:solidFill>
                <a:latin typeface="Times New Roman" panose="02020603050405020304" pitchFamily="18" charset="0"/>
                <a:cs typeface="Times New Roman" panose="02020603050405020304" pitchFamily="18" charset="0"/>
              </a:rPr>
              <a:t>Ionic Bonds – </a:t>
            </a:r>
            <a:r>
              <a:rPr lang="en-US" sz="2800" dirty="0" smtClean="0">
                <a:latin typeface="Times New Roman" panose="02020603050405020304" pitchFamily="18" charset="0"/>
                <a:cs typeface="Times New Roman" panose="02020603050405020304" pitchFamily="18" charset="0"/>
              </a:rPr>
              <a:t>These are easily understood as arising from the Coulomb attraction between ions with opposite charges</a:t>
            </a:r>
            <a:endParaRPr lang="en-US" sz="2800" dirty="0">
              <a:latin typeface="Times New Roman" panose="02020603050405020304" pitchFamily="18" charset="0"/>
              <a:cs typeface="Times New Roman" panose="02020603050405020304" pitchFamily="18" charset="0"/>
            </a:endParaRPr>
          </a:p>
          <a:p>
            <a:endParaRPr lang="en-US" sz="2800" dirty="0" smtClean="0">
              <a:latin typeface="Times New Roman" panose="02020603050405020304" pitchFamily="18" charset="0"/>
              <a:cs typeface="Times New Roman" panose="02020603050405020304" pitchFamily="18" charset="0"/>
            </a:endParaRPr>
          </a:p>
          <a:p>
            <a:r>
              <a:rPr lang="en-US" sz="2800" dirty="0" smtClean="0">
                <a:solidFill>
                  <a:srgbClr val="C00000"/>
                </a:solidFill>
                <a:latin typeface="Times New Roman" panose="02020603050405020304" pitchFamily="18" charset="0"/>
                <a:cs typeface="Times New Roman" panose="02020603050405020304" pitchFamily="18" charset="0"/>
              </a:rPr>
              <a:t>Covalent Bonds</a:t>
            </a:r>
            <a:r>
              <a:rPr lang="en-US" sz="2800" dirty="0" smtClean="0">
                <a:latin typeface="Times New Roman" panose="02020603050405020304" pitchFamily="18" charset="0"/>
                <a:cs typeface="Times New Roman" panose="02020603050405020304" pitchFamily="18" charset="0"/>
              </a:rPr>
              <a:t> – These are more difficult to understand, and really require quantum mechanics</a:t>
            </a:r>
            <a:endParaRPr lang="en-US" sz="2800" dirty="0">
              <a:latin typeface="Times New Roman" panose="02020603050405020304" pitchFamily="18" charset="0"/>
              <a:cs typeface="Times New Roman" panose="02020603050405020304" pitchFamily="18" charset="0"/>
            </a:endParaRPr>
          </a:p>
          <a:p>
            <a:endParaRPr lang="en-US" sz="2800" dirty="0" smtClean="0">
              <a:latin typeface="Times New Roman" panose="02020603050405020304" pitchFamily="18" charset="0"/>
              <a:cs typeface="Times New Roman" panose="02020603050405020304" pitchFamily="18" charset="0"/>
            </a:endParaRPr>
          </a:p>
          <a:p>
            <a:endParaRPr lang="en-US" sz="2800" dirty="0" smtClean="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2826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933"/>
            <a:ext cx="8229600" cy="1143000"/>
          </a:xfrm>
        </p:spPr>
        <p:txBody>
          <a:bodyPr/>
          <a:lstStyle/>
          <a:p>
            <a:r>
              <a:rPr lang="en-US" dirty="0" smtClean="0">
                <a:solidFill>
                  <a:srgbClr val="C00000"/>
                </a:solidFill>
                <a:latin typeface="Times New Roman" panose="02020603050405020304" pitchFamily="18" charset="0"/>
                <a:cs typeface="Times New Roman" panose="02020603050405020304" pitchFamily="18" charset="0"/>
              </a:rPr>
              <a:t>Ionic Bonds</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474133" y="1193800"/>
                <a:ext cx="8305800" cy="2267608"/>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Bonding force given by Coulomb’s Law directly:</a:t>
                </a:r>
              </a:p>
              <a:p>
                <a:pPr/>
                <a14:m>
                  <m:oMathPara xmlns:m="http://schemas.openxmlformats.org/officeDocument/2006/math">
                    <m:oMathParaPr>
                      <m:jc m:val="centerGroup"/>
                    </m:oMathParaPr>
                    <m:oMath xmlns:m="http://schemas.openxmlformats.org/officeDocument/2006/math">
                      <m:r>
                        <a:rPr lang="en-US" sz="2800" i="1">
                          <a:latin typeface="Cambria Math"/>
                          <a:cs typeface="Times New Roman" panose="02020603050405020304" pitchFamily="18" charset="0"/>
                        </a:rPr>
                        <m:t>𝐹</m:t>
                      </m:r>
                      <m:r>
                        <a:rPr lang="en-US" sz="2800" i="1">
                          <a:latin typeface="Cambria Math"/>
                          <a:cs typeface="Times New Roman" panose="02020603050405020304" pitchFamily="18" charset="0"/>
                        </a:rPr>
                        <m:t>= </m:t>
                      </m:r>
                      <m:f>
                        <m:fPr>
                          <m:ctrlPr>
                            <a:rPr lang="en-US" sz="2800" i="1">
                              <a:latin typeface="Cambria Math"/>
                              <a:cs typeface="Times New Roman" panose="02020603050405020304" pitchFamily="18" charset="0"/>
                            </a:rPr>
                          </m:ctrlPr>
                        </m:fPr>
                        <m:num>
                          <m:sSub>
                            <m:sSubPr>
                              <m:ctrlPr>
                                <a:rPr lang="en-US" sz="2800" i="1">
                                  <a:latin typeface="Cambria Math"/>
                                  <a:cs typeface="Times New Roman" panose="02020603050405020304" pitchFamily="18" charset="0"/>
                                </a:rPr>
                              </m:ctrlPr>
                            </m:sSubPr>
                            <m:e>
                              <m:r>
                                <a:rPr lang="en-US" sz="2800" i="1">
                                  <a:latin typeface="Cambria Math"/>
                                  <a:cs typeface="Times New Roman" panose="02020603050405020304" pitchFamily="18" charset="0"/>
                                </a:rPr>
                                <m:t>𝑄</m:t>
                              </m:r>
                            </m:e>
                            <m:sub>
                              <m:r>
                                <a:rPr lang="en-US" sz="2800" i="1">
                                  <a:latin typeface="Cambria Math"/>
                                  <a:cs typeface="Times New Roman" panose="02020603050405020304" pitchFamily="18" charset="0"/>
                                </a:rPr>
                                <m:t>1</m:t>
                              </m:r>
                            </m:sub>
                          </m:sSub>
                          <m:sSub>
                            <m:sSubPr>
                              <m:ctrlPr>
                                <a:rPr lang="en-US" sz="2800" i="1">
                                  <a:latin typeface="Cambria Math"/>
                                  <a:cs typeface="Times New Roman" panose="02020603050405020304" pitchFamily="18" charset="0"/>
                                </a:rPr>
                              </m:ctrlPr>
                            </m:sSubPr>
                            <m:e>
                              <m:r>
                                <a:rPr lang="en-US" sz="2800" i="1">
                                  <a:latin typeface="Cambria Math"/>
                                  <a:cs typeface="Times New Roman" panose="02020603050405020304" pitchFamily="18" charset="0"/>
                                </a:rPr>
                                <m:t>𝑄</m:t>
                              </m:r>
                            </m:e>
                            <m:sub>
                              <m:r>
                                <a:rPr lang="en-US" sz="2800" i="1">
                                  <a:latin typeface="Cambria Math"/>
                                  <a:cs typeface="Times New Roman" panose="02020603050405020304" pitchFamily="18" charset="0"/>
                                </a:rPr>
                                <m:t>2</m:t>
                              </m:r>
                            </m:sub>
                          </m:sSub>
                        </m:num>
                        <m:den>
                          <m:r>
                            <a:rPr lang="en-US" sz="2800" i="1">
                              <a:latin typeface="Cambria Math"/>
                              <a:cs typeface="Times New Roman" panose="02020603050405020304" pitchFamily="18" charset="0"/>
                            </a:rPr>
                            <m:t>4</m:t>
                          </m:r>
                          <m:r>
                            <m:rPr>
                              <m:sty m:val="p"/>
                            </m:rPr>
                            <a:rPr lang="el-GR" sz="2800" i="1">
                              <a:latin typeface="Cambria Math"/>
                              <a:cs typeface="Times New Roman" panose="02020603050405020304" pitchFamily="18" charset="0"/>
                            </a:rPr>
                            <m:t>π</m:t>
                          </m:r>
                          <m:sSub>
                            <m:sSubPr>
                              <m:ctrlPr>
                                <a:rPr lang="el-GR" sz="2800" i="1">
                                  <a:latin typeface="Cambria Math"/>
                                  <a:cs typeface="Times New Roman" panose="02020603050405020304" pitchFamily="18" charset="0"/>
                                </a:rPr>
                              </m:ctrlPr>
                            </m:sSubPr>
                            <m:e>
                              <m:r>
                                <m:rPr>
                                  <m:sty m:val="p"/>
                                </m:rPr>
                                <a:rPr lang="el-GR" sz="2800" i="1">
                                  <a:latin typeface="Cambria Math"/>
                                  <a:cs typeface="Times New Roman" panose="02020603050405020304" pitchFamily="18" charset="0"/>
                                </a:rPr>
                                <m:t>ε</m:t>
                              </m:r>
                            </m:e>
                            <m:sub>
                              <m:r>
                                <a:rPr lang="en-US" sz="2800" i="1">
                                  <a:latin typeface="Cambria Math"/>
                                  <a:cs typeface="Times New Roman" panose="02020603050405020304" pitchFamily="18" charset="0"/>
                                </a:rPr>
                                <m:t>0</m:t>
                              </m:r>
                            </m:sub>
                          </m:sSub>
                          <m:sSup>
                            <m:sSupPr>
                              <m:ctrlPr>
                                <a:rPr lang="el-GR" sz="2800" i="1">
                                  <a:latin typeface="Cambria Math"/>
                                  <a:cs typeface="Times New Roman" panose="02020603050405020304" pitchFamily="18" charset="0"/>
                                </a:rPr>
                              </m:ctrlPr>
                            </m:sSupPr>
                            <m:e>
                              <m:r>
                                <a:rPr lang="en-US" sz="2800" i="1">
                                  <a:latin typeface="Cambria Math"/>
                                  <a:cs typeface="Times New Roman" panose="02020603050405020304" pitchFamily="18" charset="0"/>
                                </a:rPr>
                                <m:t>𝑟</m:t>
                              </m:r>
                            </m:e>
                            <m:sup>
                              <m:r>
                                <a:rPr lang="en-US" sz="2800" i="1">
                                  <a:latin typeface="Cambria Math"/>
                                  <a:cs typeface="Times New Roman" panose="02020603050405020304" pitchFamily="18" charset="0"/>
                                </a:rPr>
                                <m:t>2</m:t>
                              </m:r>
                            </m:sup>
                          </m:sSup>
                        </m:den>
                      </m:f>
                    </m:oMath>
                  </m:oMathPara>
                </a14:m>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Binding energy is greatest for large charges, small separations.</a:t>
                </a:r>
                <a:endParaRPr lang="en-US" sz="2800" dirty="0" smtClean="0">
                  <a:solidFill>
                    <a:srgbClr val="C00000"/>
                  </a:solidFill>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74133" y="1193800"/>
                <a:ext cx="8305800" cy="2267608"/>
              </a:xfrm>
              <a:prstGeom prst="rect">
                <a:avLst/>
              </a:prstGeom>
              <a:blipFill rotWithShape="1">
                <a:blip r:embed="rId2"/>
                <a:stretch>
                  <a:fillRect l="-1542" t="-2688" b="-6720"/>
                </a:stretch>
              </a:blipFill>
            </p:spPr>
            <p:txBody>
              <a:bodyPr/>
              <a:lstStyle/>
              <a:p>
                <a:r>
                  <a:rPr lang="en-US">
                    <a:noFill/>
                  </a:rPr>
                  <a:t> </a:t>
                </a:r>
              </a:p>
            </p:txBody>
          </p:sp>
        </mc:Fallback>
      </mc:AlternateContent>
      <p:sp>
        <p:nvSpPr>
          <p:cNvPr id="3" name="TextBox 2"/>
          <p:cNvSpPr txBox="1"/>
          <p:nvPr/>
        </p:nvSpPr>
        <p:spPr>
          <a:xfrm>
            <a:off x="465667" y="3674533"/>
            <a:ext cx="4161366" cy="2246769"/>
          </a:xfrm>
          <a:prstGeom prst="rect">
            <a:avLst/>
          </a:prstGeom>
          <a:noFill/>
        </p:spPr>
        <p:txBody>
          <a:bodyPr wrap="square" rtlCol="0">
            <a:spAutoFit/>
          </a:bodyPr>
          <a:lstStyle/>
          <a:p>
            <a:r>
              <a:rPr lang="en-US" sz="2800" u="sng" dirty="0" smtClean="0">
                <a:latin typeface="Times New Roman" panose="02020603050405020304" pitchFamily="18" charset="0"/>
                <a:cs typeface="Times New Roman" panose="02020603050405020304" pitchFamily="18" charset="0"/>
              </a:rPr>
              <a:t>Crystal</a:t>
            </a:r>
            <a:r>
              <a:rPr lang="en-US" sz="2800" dirty="0" smtClean="0">
                <a:latin typeface="Times New Roman" panose="02020603050405020304" pitchFamily="18" charset="0"/>
                <a:cs typeface="Times New Roman" panose="02020603050405020304" pitchFamily="18" charset="0"/>
              </a:rPr>
              <a:t>	</a:t>
            </a:r>
            <a:r>
              <a:rPr lang="en-US" sz="2800" u="sng" dirty="0" smtClean="0">
                <a:latin typeface="Times New Roman" panose="02020603050405020304" pitchFamily="18" charset="0"/>
                <a:cs typeface="Times New Roman" panose="02020603050405020304" pitchFamily="18" charset="0"/>
              </a:rPr>
              <a:t>Melting Point</a:t>
            </a:r>
          </a:p>
          <a:p>
            <a:r>
              <a:rPr lang="en-US" sz="2800" dirty="0" err="1" smtClean="0">
                <a:latin typeface="Times New Roman" panose="02020603050405020304" pitchFamily="18" charset="0"/>
                <a:cs typeface="Times New Roman" panose="02020603050405020304" pitchFamily="18" charset="0"/>
              </a:rPr>
              <a:t>LiF</a:t>
            </a:r>
            <a:r>
              <a:rPr lang="en-US" sz="2800" dirty="0" smtClean="0">
                <a:latin typeface="Times New Roman" panose="02020603050405020304" pitchFamily="18" charset="0"/>
                <a:cs typeface="Times New Roman" panose="02020603050405020304" pitchFamily="18" charset="0"/>
              </a:rPr>
              <a:t>		1118 K</a:t>
            </a:r>
          </a:p>
          <a:p>
            <a:r>
              <a:rPr lang="en-US" sz="2800" dirty="0" err="1" smtClean="0">
                <a:latin typeface="Times New Roman" panose="02020603050405020304" pitchFamily="18" charset="0"/>
                <a:cs typeface="Times New Roman" panose="02020603050405020304" pitchFamily="18" charset="0"/>
              </a:rPr>
              <a:t>NaCl</a:t>
            </a:r>
            <a:r>
              <a:rPr lang="en-US" sz="2800" dirty="0" smtClean="0">
                <a:latin typeface="Times New Roman" panose="02020603050405020304" pitchFamily="18" charset="0"/>
                <a:cs typeface="Times New Roman" panose="02020603050405020304" pitchFamily="18" charset="0"/>
              </a:rPr>
              <a:t>		1074 K</a:t>
            </a:r>
          </a:p>
          <a:p>
            <a:r>
              <a:rPr lang="en-US" sz="2800" dirty="0" err="1" smtClean="0">
                <a:latin typeface="Times New Roman" panose="02020603050405020304" pitchFamily="18" charset="0"/>
                <a:cs typeface="Times New Roman" panose="02020603050405020304" pitchFamily="18" charset="0"/>
              </a:rPr>
              <a:t>KBr</a:t>
            </a:r>
            <a:r>
              <a:rPr lang="en-US" sz="2800" dirty="0" smtClean="0">
                <a:latin typeface="Times New Roman" panose="02020603050405020304" pitchFamily="18" charset="0"/>
                <a:cs typeface="Times New Roman" panose="02020603050405020304" pitchFamily="18" charset="0"/>
              </a:rPr>
              <a:t>		1007 K</a:t>
            </a:r>
          </a:p>
          <a:p>
            <a:r>
              <a:rPr lang="en-US" sz="2800" dirty="0" err="1" smtClean="0">
                <a:latin typeface="Times New Roman" panose="02020603050405020304" pitchFamily="18" charset="0"/>
                <a:cs typeface="Times New Roman" panose="02020603050405020304" pitchFamily="18" charset="0"/>
              </a:rPr>
              <a:t>CsI</a:t>
            </a:r>
            <a:r>
              <a:rPr lang="en-US" sz="2800" dirty="0" smtClean="0">
                <a:latin typeface="Times New Roman" panose="02020603050405020304" pitchFamily="18" charset="0"/>
                <a:cs typeface="Times New Roman" panose="02020603050405020304" pitchFamily="18" charset="0"/>
              </a:rPr>
              <a:t>		  894 K</a:t>
            </a:r>
            <a:endParaRPr lang="en-US" sz="28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770966" y="3674533"/>
            <a:ext cx="4161366" cy="2246769"/>
          </a:xfrm>
          <a:prstGeom prst="rect">
            <a:avLst/>
          </a:prstGeom>
          <a:noFill/>
        </p:spPr>
        <p:txBody>
          <a:bodyPr wrap="square" rtlCol="0">
            <a:spAutoFit/>
          </a:bodyPr>
          <a:lstStyle/>
          <a:p>
            <a:r>
              <a:rPr lang="en-US" sz="2800" u="sng" dirty="0" smtClean="0">
                <a:latin typeface="Times New Roman" panose="02020603050405020304" pitchFamily="18" charset="0"/>
                <a:cs typeface="Times New Roman" panose="02020603050405020304" pitchFamily="18" charset="0"/>
              </a:rPr>
              <a:t>Crystal</a:t>
            </a:r>
            <a:r>
              <a:rPr lang="en-US" sz="2800" dirty="0" smtClean="0">
                <a:latin typeface="Times New Roman" panose="02020603050405020304" pitchFamily="18" charset="0"/>
                <a:cs typeface="Times New Roman" panose="02020603050405020304" pitchFamily="18" charset="0"/>
              </a:rPr>
              <a:t>	</a:t>
            </a:r>
            <a:r>
              <a:rPr lang="en-US" sz="2800" u="sng" dirty="0" smtClean="0">
                <a:latin typeface="Times New Roman" panose="02020603050405020304" pitchFamily="18" charset="0"/>
                <a:cs typeface="Times New Roman" panose="02020603050405020304" pitchFamily="18" charset="0"/>
              </a:rPr>
              <a:t>Melting Point</a:t>
            </a:r>
          </a:p>
          <a:p>
            <a:r>
              <a:rPr lang="en-US" sz="2800" dirty="0" err="1" smtClean="0">
                <a:latin typeface="Times New Roman" panose="02020603050405020304" pitchFamily="18" charset="0"/>
                <a:cs typeface="Times New Roman" panose="02020603050405020304" pitchFamily="18" charset="0"/>
              </a:rPr>
              <a:t>NaF</a:t>
            </a:r>
            <a:r>
              <a:rPr lang="en-US" sz="2800" dirty="0" smtClean="0">
                <a:latin typeface="Times New Roman" panose="02020603050405020304" pitchFamily="18" charset="0"/>
                <a:cs typeface="Times New Roman" panose="02020603050405020304" pitchFamily="18" charset="0"/>
              </a:rPr>
              <a:t>		1266 K</a:t>
            </a:r>
          </a:p>
          <a:p>
            <a:r>
              <a:rPr lang="en-US" sz="2800" dirty="0">
                <a:latin typeface="Times New Roman" panose="02020603050405020304" pitchFamily="18" charset="0"/>
                <a:cs typeface="Times New Roman" panose="02020603050405020304" pitchFamily="18" charset="0"/>
              </a:rPr>
              <a:t>N</a:t>
            </a:r>
            <a:r>
              <a:rPr lang="en-US" sz="2800" dirty="0" smtClean="0">
                <a:latin typeface="Times New Roman" panose="02020603050405020304" pitchFamily="18" charset="0"/>
                <a:cs typeface="Times New Roman" panose="02020603050405020304" pitchFamily="18" charset="0"/>
              </a:rPr>
              <a:t>a</a:t>
            </a:r>
            <a:r>
              <a:rPr lang="en-US" sz="2800" baseline="-25000" dirty="0" smtClean="0">
                <a:latin typeface="Times New Roman" panose="02020603050405020304" pitchFamily="18" charset="0"/>
                <a:cs typeface="Times New Roman" panose="02020603050405020304" pitchFamily="18" charset="0"/>
              </a:rPr>
              <a:t>2</a:t>
            </a:r>
            <a:r>
              <a:rPr lang="en-US" sz="2800" dirty="0" smtClean="0">
                <a:latin typeface="Times New Roman" panose="02020603050405020304" pitchFamily="18" charset="0"/>
                <a:cs typeface="Times New Roman" panose="02020603050405020304" pitchFamily="18" charset="0"/>
              </a:rPr>
              <a:t>O		1405 K</a:t>
            </a:r>
          </a:p>
          <a:p>
            <a:r>
              <a:rPr lang="en-US" sz="2800" dirty="0" smtClean="0">
                <a:latin typeface="Times New Roman" panose="02020603050405020304" pitchFamily="18" charset="0"/>
                <a:cs typeface="Times New Roman" panose="02020603050405020304" pitchFamily="18" charset="0"/>
              </a:rPr>
              <a:t>MgF</a:t>
            </a:r>
            <a:r>
              <a:rPr lang="en-US" sz="2800" baseline="-25000" dirty="0" smtClean="0">
                <a:latin typeface="Times New Roman" panose="02020603050405020304" pitchFamily="18" charset="0"/>
                <a:cs typeface="Times New Roman" panose="02020603050405020304" pitchFamily="18" charset="0"/>
              </a:rPr>
              <a:t>2</a:t>
            </a:r>
            <a:r>
              <a:rPr lang="en-US" sz="2800" dirty="0" smtClean="0">
                <a:latin typeface="Times New Roman" panose="02020603050405020304" pitchFamily="18" charset="0"/>
                <a:cs typeface="Times New Roman" panose="02020603050405020304" pitchFamily="18" charset="0"/>
              </a:rPr>
              <a:t>		1536 K</a:t>
            </a:r>
          </a:p>
          <a:p>
            <a:r>
              <a:rPr lang="en-US" sz="2800" dirty="0" err="1">
                <a:latin typeface="Times New Roman" panose="02020603050405020304" pitchFamily="18" charset="0"/>
                <a:cs typeface="Times New Roman" panose="02020603050405020304" pitchFamily="18" charset="0"/>
              </a:rPr>
              <a:t>MgO</a:t>
            </a:r>
            <a:r>
              <a:rPr lang="en-US" sz="2800" dirty="0">
                <a:latin typeface="Times New Roman" panose="02020603050405020304" pitchFamily="18" charset="0"/>
                <a:cs typeface="Times New Roman" panose="02020603050405020304" pitchFamily="18" charset="0"/>
              </a:rPr>
              <a:t>		3125 K</a:t>
            </a:r>
          </a:p>
        </p:txBody>
      </p:sp>
    </p:spTree>
    <p:extLst>
      <p:ext uri="{BB962C8B-B14F-4D97-AF65-F5344CB8AC3E}">
        <p14:creationId xmlns:p14="http://schemas.microsoft.com/office/powerpoint/2010/main" val="845458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933"/>
            <a:ext cx="8229600" cy="1143000"/>
          </a:xfrm>
        </p:spPr>
        <p:txBody>
          <a:bodyPr/>
          <a:lstStyle/>
          <a:p>
            <a:r>
              <a:rPr lang="en-US" dirty="0" smtClean="0">
                <a:solidFill>
                  <a:srgbClr val="C00000"/>
                </a:solidFill>
                <a:latin typeface="Times New Roman" panose="02020603050405020304" pitchFamily="18" charset="0"/>
                <a:cs typeface="Times New Roman" panose="02020603050405020304" pitchFamily="18" charset="0"/>
              </a:rPr>
              <a:t>Ionic Bonds</a:t>
            </a:r>
            <a:endParaRPr lang="en-US" dirty="0"/>
          </a:p>
        </p:txBody>
      </p:sp>
      <p:sp>
        <p:nvSpPr>
          <p:cNvPr id="5" name="TextBox 4"/>
          <p:cNvSpPr txBox="1"/>
          <p:nvPr/>
        </p:nvSpPr>
        <p:spPr>
          <a:xfrm>
            <a:off x="474133" y="1193800"/>
            <a:ext cx="8305800" cy="954107"/>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Which crystal will have the highest melting point?</a:t>
            </a:r>
          </a:p>
          <a:p>
            <a:r>
              <a:rPr lang="en-US" sz="2800" dirty="0" smtClean="0">
                <a:latin typeface="Times New Roman" panose="02020603050405020304" pitchFamily="18" charset="0"/>
                <a:cs typeface="Times New Roman" panose="02020603050405020304" pitchFamily="18" charset="0"/>
              </a:rPr>
              <a:t>Which will have the lowest melting point?</a:t>
            </a:r>
          </a:p>
        </p:txBody>
      </p:sp>
      <p:sp>
        <p:nvSpPr>
          <p:cNvPr id="3" name="TextBox 2"/>
          <p:cNvSpPr txBox="1"/>
          <p:nvPr/>
        </p:nvSpPr>
        <p:spPr>
          <a:xfrm>
            <a:off x="614313" y="2286000"/>
            <a:ext cx="4161366" cy="2677656"/>
          </a:xfrm>
          <a:prstGeom prst="rect">
            <a:avLst/>
          </a:prstGeom>
          <a:noFill/>
        </p:spPr>
        <p:txBody>
          <a:bodyPr wrap="square" rtlCol="0">
            <a:spAutoFit/>
          </a:bodyPr>
          <a:lstStyle/>
          <a:p>
            <a:r>
              <a:rPr lang="en-US" sz="2800" u="sng" dirty="0" smtClean="0">
                <a:latin typeface="Times New Roman" panose="02020603050405020304" pitchFamily="18" charset="0"/>
                <a:cs typeface="Times New Roman" panose="02020603050405020304" pitchFamily="18" charset="0"/>
              </a:rPr>
              <a:t>Crystal</a:t>
            </a:r>
            <a:r>
              <a:rPr lang="en-US" sz="2800" dirty="0" smtClean="0">
                <a:latin typeface="Times New Roman" panose="02020603050405020304" pitchFamily="18" charset="0"/>
                <a:cs typeface="Times New Roman" panose="02020603050405020304" pitchFamily="18" charset="0"/>
              </a:rPr>
              <a:t>	</a:t>
            </a:r>
            <a:endParaRPr lang="en-US" sz="2800" u="sng" dirty="0" smtClean="0">
              <a:latin typeface="Times New Roman" panose="02020603050405020304" pitchFamily="18" charset="0"/>
              <a:cs typeface="Times New Roman" panose="02020603050405020304" pitchFamily="18" charset="0"/>
            </a:endParaRPr>
          </a:p>
          <a:p>
            <a:r>
              <a:rPr lang="en-US" sz="2800" dirty="0" err="1" smtClean="0">
                <a:latin typeface="Times New Roman" panose="02020603050405020304" pitchFamily="18" charset="0"/>
                <a:cs typeface="Times New Roman" panose="02020603050405020304" pitchFamily="18" charset="0"/>
              </a:rPr>
              <a:t>BaS</a:t>
            </a:r>
            <a:r>
              <a:rPr lang="en-US" sz="2800" dirty="0" smtClean="0">
                <a:latin typeface="Times New Roman" panose="02020603050405020304" pitchFamily="18" charset="0"/>
                <a:cs typeface="Times New Roman" panose="02020603050405020304" pitchFamily="18" charset="0"/>
              </a:rPr>
              <a:t>		</a:t>
            </a:r>
          </a:p>
          <a:p>
            <a:r>
              <a:rPr lang="en-US" sz="2800" dirty="0" err="1" smtClean="0">
                <a:latin typeface="Times New Roman" panose="02020603050405020304" pitchFamily="18" charset="0"/>
                <a:cs typeface="Times New Roman" panose="02020603050405020304" pitchFamily="18" charset="0"/>
              </a:rPr>
              <a:t>CsCl</a:t>
            </a:r>
            <a:r>
              <a:rPr lang="en-US" sz="2800" dirty="0" smtClean="0">
                <a:latin typeface="Times New Roman" panose="02020603050405020304" pitchFamily="18" charset="0"/>
                <a:cs typeface="Times New Roman" panose="02020603050405020304" pitchFamily="18" charset="0"/>
              </a:rPr>
              <a:t>		</a:t>
            </a:r>
          </a:p>
          <a:p>
            <a:r>
              <a:rPr lang="en-US" sz="2800" dirty="0" err="1" smtClean="0">
                <a:latin typeface="Times New Roman" panose="02020603050405020304" pitchFamily="18" charset="0"/>
                <a:cs typeface="Times New Roman" panose="02020603050405020304" pitchFamily="18" charset="0"/>
              </a:rPr>
              <a:t>BaO</a:t>
            </a:r>
            <a:r>
              <a:rPr lang="en-US" sz="2800" dirty="0" smtClean="0">
                <a:latin typeface="Times New Roman" panose="02020603050405020304" pitchFamily="18" charset="0"/>
                <a:cs typeface="Times New Roman" panose="02020603050405020304" pitchFamily="18" charset="0"/>
              </a:rPr>
              <a:t>		</a:t>
            </a:r>
          </a:p>
          <a:p>
            <a:r>
              <a:rPr lang="en-US" sz="2800" dirty="0" err="1" smtClean="0">
                <a:latin typeface="Times New Roman" panose="02020603050405020304" pitchFamily="18" charset="0"/>
                <a:cs typeface="Times New Roman" panose="02020603050405020304" pitchFamily="18" charset="0"/>
              </a:rPr>
              <a:t>SrS</a:t>
            </a:r>
            <a:endParaRPr lang="en-US" sz="2800" dirty="0" smtClean="0">
              <a:latin typeface="Times New Roman" panose="02020603050405020304" pitchFamily="18" charset="0"/>
              <a:cs typeface="Times New Roman" panose="02020603050405020304" pitchFamily="18" charset="0"/>
            </a:endParaRPr>
          </a:p>
          <a:p>
            <a:r>
              <a:rPr lang="en-US" sz="2800" dirty="0" err="1" smtClean="0">
                <a:latin typeface="Times New Roman" panose="02020603050405020304" pitchFamily="18" charset="0"/>
                <a:cs typeface="Times New Roman" panose="02020603050405020304" pitchFamily="18" charset="0"/>
              </a:rPr>
              <a:t>SrO</a:t>
            </a:r>
            <a:r>
              <a:rPr lang="en-US" sz="2800"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346903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933"/>
            <a:ext cx="8229600" cy="1143000"/>
          </a:xfrm>
        </p:spPr>
        <p:txBody>
          <a:bodyPr/>
          <a:lstStyle/>
          <a:p>
            <a:r>
              <a:rPr lang="en-US" dirty="0" smtClean="0">
                <a:solidFill>
                  <a:srgbClr val="C00000"/>
                </a:solidFill>
                <a:latin typeface="Times New Roman" panose="02020603050405020304" pitchFamily="18" charset="0"/>
                <a:cs typeface="Times New Roman" panose="02020603050405020304" pitchFamily="18" charset="0"/>
              </a:rPr>
              <a:t>Ionic Bonds</a:t>
            </a:r>
            <a:endParaRPr lang="en-US" dirty="0"/>
          </a:p>
        </p:txBody>
      </p:sp>
      <p:sp>
        <p:nvSpPr>
          <p:cNvPr id="5" name="TextBox 4"/>
          <p:cNvSpPr txBox="1"/>
          <p:nvPr/>
        </p:nvSpPr>
        <p:spPr>
          <a:xfrm>
            <a:off x="474133" y="1193800"/>
            <a:ext cx="8305800" cy="954107"/>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Which crystal will have the highest melting point?</a:t>
            </a:r>
          </a:p>
          <a:p>
            <a:r>
              <a:rPr lang="en-US" sz="2800" dirty="0" smtClean="0">
                <a:latin typeface="Times New Roman" panose="02020603050405020304" pitchFamily="18" charset="0"/>
                <a:cs typeface="Times New Roman" panose="02020603050405020304" pitchFamily="18" charset="0"/>
              </a:rPr>
              <a:t>Which will have the lowest melting point?</a:t>
            </a:r>
          </a:p>
        </p:txBody>
      </p:sp>
      <p:sp>
        <p:nvSpPr>
          <p:cNvPr id="3" name="TextBox 2"/>
          <p:cNvSpPr txBox="1"/>
          <p:nvPr/>
        </p:nvSpPr>
        <p:spPr>
          <a:xfrm>
            <a:off x="614313" y="2286000"/>
            <a:ext cx="4161366" cy="2677656"/>
          </a:xfrm>
          <a:prstGeom prst="rect">
            <a:avLst/>
          </a:prstGeom>
          <a:noFill/>
        </p:spPr>
        <p:txBody>
          <a:bodyPr wrap="square" rtlCol="0">
            <a:spAutoFit/>
          </a:bodyPr>
          <a:lstStyle/>
          <a:p>
            <a:r>
              <a:rPr lang="en-US" sz="2800" u="sng" dirty="0" smtClean="0">
                <a:latin typeface="Times New Roman" panose="02020603050405020304" pitchFamily="18" charset="0"/>
                <a:cs typeface="Times New Roman" panose="02020603050405020304" pitchFamily="18" charset="0"/>
              </a:rPr>
              <a:t>Crystal</a:t>
            </a:r>
            <a:r>
              <a:rPr lang="en-US" sz="2800" dirty="0" smtClean="0">
                <a:latin typeface="Times New Roman" panose="02020603050405020304" pitchFamily="18" charset="0"/>
                <a:cs typeface="Times New Roman" panose="02020603050405020304" pitchFamily="18" charset="0"/>
              </a:rPr>
              <a:t>	</a:t>
            </a:r>
            <a:r>
              <a:rPr lang="en-US" sz="2800" u="sng" dirty="0" smtClean="0">
                <a:latin typeface="Times New Roman" panose="02020603050405020304" pitchFamily="18" charset="0"/>
                <a:cs typeface="Times New Roman" panose="02020603050405020304" pitchFamily="18" charset="0"/>
              </a:rPr>
              <a:t>Melting Point</a:t>
            </a:r>
          </a:p>
          <a:p>
            <a:r>
              <a:rPr lang="en-US" sz="2800" dirty="0" err="1" smtClean="0">
                <a:latin typeface="Times New Roman" panose="02020603050405020304" pitchFamily="18" charset="0"/>
                <a:cs typeface="Times New Roman" panose="02020603050405020304" pitchFamily="18" charset="0"/>
              </a:rPr>
              <a:t>BaS</a:t>
            </a:r>
            <a:r>
              <a:rPr lang="en-US" sz="2800" dirty="0" smtClean="0">
                <a:latin typeface="Times New Roman" panose="02020603050405020304" pitchFamily="18" charset="0"/>
                <a:cs typeface="Times New Roman" panose="02020603050405020304" pitchFamily="18" charset="0"/>
              </a:rPr>
              <a:t>		1200 ºC</a:t>
            </a:r>
          </a:p>
          <a:p>
            <a:r>
              <a:rPr lang="en-US" sz="2800" dirty="0" err="1" smtClean="0">
                <a:solidFill>
                  <a:srgbClr val="0000FF"/>
                </a:solidFill>
                <a:latin typeface="Times New Roman" panose="02020603050405020304" pitchFamily="18" charset="0"/>
                <a:cs typeface="Times New Roman" panose="02020603050405020304" pitchFamily="18" charset="0"/>
              </a:rPr>
              <a:t>CsCl</a:t>
            </a:r>
            <a:r>
              <a:rPr lang="en-US" sz="2800" dirty="0" smtClean="0">
                <a:solidFill>
                  <a:srgbClr val="0000FF"/>
                </a:solidFill>
                <a:latin typeface="Times New Roman" panose="02020603050405020304" pitchFamily="18" charset="0"/>
                <a:cs typeface="Times New Roman" panose="02020603050405020304" pitchFamily="18" charset="0"/>
              </a:rPr>
              <a:t>		  645 ºC</a:t>
            </a:r>
          </a:p>
          <a:p>
            <a:r>
              <a:rPr lang="en-US" sz="2800" dirty="0" err="1" smtClean="0">
                <a:latin typeface="Times New Roman" panose="02020603050405020304" pitchFamily="18" charset="0"/>
                <a:cs typeface="Times New Roman" panose="02020603050405020304" pitchFamily="18" charset="0"/>
              </a:rPr>
              <a:t>BaO</a:t>
            </a:r>
            <a:r>
              <a:rPr lang="en-US" sz="2800" dirty="0" smtClean="0">
                <a:latin typeface="Times New Roman" panose="02020603050405020304" pitchFamily="18" charset="0"/>
                <a:cs typeface="Times New Roman" panose="02020603050405020304" pitchFamily="18" charset="0"/>
              </a:rPr>
              <a:t>		1973 </a:t>
            </a:r>
            <a:r>
              <a:rPr lang="en-US" sz="2800" dirty="0">
                <a:latin typeface="Times New Roman" panose="02020603050405020304" pitchFamily="18" charset="0"/>
                <a:cs typeface="Times New Roman" panose="02020603050405020304" pitchFamily="18" charset="0"/>
              </a:rPr>
              <a:t>ºC</a:t>
            </a:r>
            <a:endParaRPr lang="en-US" sz="2800" dirty="0" smtClean="0">
              <a:latin typeface="Times New Roman" panose="02020603050405020304" pitchFamily="18" charset="0"/>
              <a:cs typeface="Times New Roman" panose="02020603050405020304" pitchFamily="18" charset="0"/>
            </a:endParaRPr>
          </a:p>
          <a:p>
            <a:r>
              <a:rPr lang="en-US" sz="2800" dirty="0" err="1" smtClean="0">
                <a:latin typeface="Times New Roman" panose="02020603050405020304" pitchFamily="18" charset="0"/>
                <a:cs typeface="Times New Roman" panose="02020603050405020304" pitchFamily="18" charset="0"/>
              </a:rPr>
              <a:t>SrS</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2002 </a:t>
            </a:r>
            <a:r>
              <a:rPr lang="en-US" sz="2800" dirty="0">
                <a:latin typeface="Times New Roman" panose="02020603050405020304" pitchFamily="18" charset="0"/>
                <a:cs typeface="Times New Roman" panose="02020603050405020304" pitchFamily="18" charset="0"/>
              </a:rPr>
              <a:t>ºC</a:t>
            </a:r>
            <a:endParaRPr lang="en-US" sz="2800" dirty="0" smtClean="0">
              <a:latin typeface="Times New Roman" panose="02020603050405020304" pitchFamily="18" charset="0"/>
              <a:cs typeface="Times New Roman" panose="02020603050405020304" pitchFamily="18" charset="0"/>
            </a:endParaRPr>
          </a:p>
          <a:p>
            <a:r>
              <a:rPr lang="en-US" sz="2800" dirty="0" err="1" smtClean="0">
                <a:solidFill>
                  <a:srgbClr val="C00000"/>
                </a:solidFill>
                <a:latin typeface="Times New Roman" panose="02020603050405020304" pitchFamily="18" charset="0"/>
                <a:cs typeface="Times New Roman" panose="02020603050405020304" pitchFamily="18" charset="0"/>
              </a:rPr>
              <a:t>SrO</a:t>
            </a:r>
            <a:r>
              <a:rPr lang="en-US" sz="2800" dirty="0" smtClean="0">
                <a:solidFill>
                  <a:srgbClr val="C00000"/>
                </a:solidFill>
                <a:latin typeface="Times New Roman" panose="02020603050405020304" pitchFamily="18" charset="0"/>
                <a:cs typeface="Times New Roman" panose="02020603050405020304" pitchFamily="18" charset="0"/>
              </a:rPr>
              <a:t>		2531 </a:t>
            </a:r>
            <a:r>
              <a:rPr lang="en-US" sz="2800" dirty="0">
                <a:solidFill>
                  <a:srgbClr val="C00000"/>
                </a:solidFill>
                <a:latin typeface="Times New Roman" panose="02020603050405020304" pitchFamily="18" charset="0"/>
                <a:cs typeface="Times New Roman" panose="02020603050405020304" pitchFamily="18" charset="0"/>
              </a:rPr>
              <a:t>ºC</a:t>
            </a:r>
            <a:endParaRPr lang="en-US" sz="2800" dirty="0" smtClean="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2941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933"/>
            <a:ext cx="8229600" cy="1143000"/>
          </a:xfrm>
        </p:spPr>
        <p:txBody>
          <a:bodyPr>
            <a:normAutofit fontScale="90000"/>
          </a:bodyPr>
          <a:lstStyle/>
          <a:p>
            <a:r>
              <a:rPr lang="en-US" dirty="0" smtClean="0">
                <a:solidFill>
                  <a:srgbClr val="C00000"/>
                </a:solidFill>
                <a:latin typeface="Times New Roman" panose="02020603050405020304" pitchFamily="18" charset="0"/>
                <a:cs typeface="Times New Roman" panose="02020603050405020304" pitchFamily="18" charset="0"/>
              </a:rPr>
              <a:t>Covalent Bonds</a:t>
            </a:r>
            <a:br>
              <a:rPr lang="en-US" dirty="0" smtClean="0">
                <a:solidFill>
                  <a:srgbClr val="C00000"/>
                </a:solidFill>
                <a:latin typeface="Times New Roman" panose="02020603050405020304" pitchFamily="18" charset="0"/>
                <a:cs typeface="Times New Roman" panose="02020603050405020304" pitchFamily="18" charset="0"/>
              </a:rPr>
            </a:br>
            <a:r>
              <a:rPr lang="en-US" dirty="0" smtClean="0">
                <a:solidFill>
                  <a:srgbClr val="C00000"/>
                </a:solidFill>
                <a:latin typeface="Times New Roman" panose="02020603050405020304" pitchFamily="18" charset="0"/>
                <a:cs typeface="Times New Roman" panose="02020603050405020304" pitchFamily="18" charset="0"/>
              </a:rPr>
              <a:t>start with atomic orbitals</a:t>
            </a:r>
            <a:endParaRPr lang="en-US" dirty="0"/>
          </a:p>
        </p:txBody>
      </p:sp>
      <p:sp>
        <p:nvSpPr>
          <p:cNvPr id="5" name="TextBox 4"/>
          <p:cNvSpPr txBox="1"/>
          <p:nvPr/>
        </p:nvSpPr>
        <p:spPr>
          <a:xfrm>
            <a:off x="474133" y="1193800"/>
            <a:ext cx="8305800" cy="1384995"/>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In atomic H, one electron moving in the field of one proton, gives us wavefunctions that are the atomic orbitals:</a:t>
            </a:r>
            <a:endParaRPr lang="en-US" sz="28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374" t="11252" r="5190" b="6681"/>
          <a:stretch/>
        </p:blipFill>
        <p:spPr>
          <a:xfrm>
            <a:off x="181939" y="2578795"/>
            <a:ext cx="4823694" cy="3708884"/>
          </a:xfrm>
          <a:prstGeom prst="rect">
            <a:avLst/>
          </a:prstGeom>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438" t="8804"/>
          <a:stretch/>
        </p:blipFill>
        <p:spPr bwMode="auto">
          <a:xfrm>
            <a:off x="4721938" y="5715000"/>
            <a:ext cx="776337" cy="773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7225" y="3295650"/>
            <a:ext cx="78105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9933" y="3311925"/>
            <a:ext cx="781050"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0983" y="3267075"/>
            <a:ext cx="800100"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2012" y="2496702"/>
            <a:ext cx="809625"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10212" y="2521350"/>
            <a:ext cx="790575"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00787" y="2515851"/>
            <a:ext cx="74295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43737" y="2521350"/>
            <a:ext cx="790575"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33501" y="2487177"/>
            <a:ext cx="790575"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70947" y="2484795"/>
            <a:ext cx="771525"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5877688" y="4555389"/>
            <a:ext cx="3122672" cy="1938992"/>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Here I’m showing the probability density of the electron in the various orbitals. The wavefunctions have phases; some regions are positive, some negative.</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8079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762000"/>
            <a:ext cx="7772400" cy="1470025"/>
          </a:xfrm>
        </p:spPr>
        <p:txBody>
          <a:bodyPr>
            <a:normAutofit fontScale="90000"/>
          </a:bodyPr>
          <a:lstStyle/>
          <a:p>
            <a:r>
              <a:rPr lang="en-US" sz="7200" dirty="0" smtClean="0">
                <a:solidFill>
                  <a:srgbClr val="C00000"/>
                </a:solidFill>
                <a:latin typeface="Times New Roman" panose="02020603050405020304" pitchFamily="18" charset="0"/>
                <a:cs typeface="Times New Roman" panose="02020603050405020304" pitchFamily="18" charset="0"/>
              </a:rPr>
              <a:t>Chemical Bonding</a:t>
            </a:r>
            <a:br>
              <a:rPr lang="en-US" sz="7200" dirty="0" smtClean="0">
                <a:solidFill>
                  <a:srgbClr val="C00000"/>
                </a:solidFill>
                <a:latin typeface="Times New Roman" panose="02020603050405020304" pitchFamily="18" charset="0"/>
                <a:cs typeface="Times New Roman" panose="02020603050405020304" pitchFamily="18" charset="0"/>
              </a:rPr>
            </a:br>
            <a:r>
              <a:rPr lang="en-US" sz="3600" dirty="0" smtClean="0">
                <a:solidFill>
                  <a:srgbClr val="C00000"/>
                </a:solidFill>
                <a:latin typeface="Times New Roman" panose="02020603050405020304" pitchFamily="18" charset="0"/>
                <a:cs typeface="Times New Roman" panose="02020603050405020304" pitchFamily="18" charset="0"/>
              </a:rPr>
              <a:t>Michael Morse, University of Utah</a:t>
            </a:r>
            <a:br>
              <a:rPr lang="en-US" sz="3600" dirty="0" smtClean="0">
                <a:solidFill>
                  <a:srgbClr val="C00000"/>
                </a:solidFill>
                <a:latin typeface="Times New Roman" panose="02020603050405020304" pitchFamily="18" charset="0"/>
                <a:cs typeface="Times New Roman" panose="02020603050405020304" pitchFamily="18" charset="0"/>
              </a:rPr>
            </a:br>
            <a:r>
              <a:rPr lang="en-US" sz="3600" dirty="0" smtClean="0">
                <a:solidFill>
                  <a:schemeClr val="tx2">
                    <a:lumMod val="60000"/>
                    <a:lumOff val="40000"/>
                  </a:schemeClr>
                </a:solidFill>
                <a:latin typeface="Times New Roman" panose="02020603050405020304" pitchFamily="18" charset="0"/>
                <a:cs typeface="Times New Roman" panose="02020603050405020304" pitchFamily="18" charset="0"/>
              </a:rPr>
              <a:t>morse@chem.utah.edu</a:t>
            </a:r>
            <a:endParaRPr lang="en-US" sz="7200"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pic>
        <p:nvPicPr>
          <p:cNvPr id="1026" name="Picture 2" descr="http://www.chem.ucla.edu/~ana/img/ICCB/2014/ICCB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917256"/>
            <a:ext cx="9144000" cy="2855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865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933"/>
            <a:ext cx="8229600" cy="1143000"/>
          </a:xfrm>
        </p:spPr>
        <p:txBody>
          <a:bodyPr/>
          <a:lstStyle/>
          <a:p>
            <a:r>
              <a:rPr lang="en-US" dirty="0" smtClean="0">
                <a:solidFill>
                  <a:srgbClr val="C00000"/>
                </a:solidFill>
                <a:latin typeface="Times New Roman" panose="02020603050405020304" pitchFamily="18" charset="0"/>
                <a:cs typeface="Times New Roman" panose="02020603050405020304" pitchFamily="18" charset="0"/>
              </a:rPr>
              <a:t>Covalent Bonds (continued)</a:t>
            </a:r>
            <a:endParaRPr lang="en-US" dirty="0"/>
          </a:p>
        </p:txBody>
      </p:sp>
      <p:sp>
        <p:nvSpPr>
          <p:cNvPr id="5" name="TextBox 4"/>
          <p:cNvSpPr txBox="1"/>
          <p:nvPr/>
        </p:nvSpPr>
        <p:spPr>
          <a:xfrm>
            <a:off x="474133" y="1193800"/>
            <a:ext cx="8305800" cy="4832092"/>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Now move to the simplest molecule, H</a:t>
            </a:r>
            <a:r>
              <a:rPr lang="en-US" sz="2800" baseline="-25000" dirty="0" smtClean="0">
                <a:latin typeface="Times New Roman" panose="02020603050405020304" pitchFamily="18" charset="0"/>
                <a:cs typeface="Times New Roman" panose="02020603050405020304" pitchFamily="18" charset="0"/>
              </a:rPr>
              <a:t>2</a:t>
            </a:r>
            <a:r>
              <a:rPr lang="en-US" sz="2800" baseline="30000"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Again, the single electron moves in the field of the nuclei, but now there are two of them.  If we imagine fixing the two nuclei at a certain separation (R), we can solve for the orbitals of this molecule (</a:t>
            </a:r>
            <a:r>
              <a:rPr lang="en-US" sz="2800" u="sng" dirty="0" smtClean="0">
                <a:latin typeface="Times New Roman" panose="02020603050405020304" pitchFamily="18" charset="0"/>
                <a:cs typeface="Times New Roman" panose="02020603050405020304" pitchFamily="18" charset="0"/>
              </a:rPr>
              <a:t>molecular orbitals</a:t>
            </a:r>
            <a:r>
              <a:rPr lang="en-US" sz="2800" dirty="0" smtClean="0">
                <a:latin typeface="Times New Roman" panose="02020603050405020304" pitchFamily="18" charset="0"/>
                <a:cs typeface="Times New Roman" panose="02020603050405020304" pitchFamily="18" charset="0"/>
              </a:rPr>
              <a:t>).  As for atoms, there are many different solutions, with different energies.</a:t>
            </a:r>
          </a:p>
          <a:p>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Usually, it is convenient to approximate the molecular orbitals as sums of atomic orbitals (the linear combination of atomic orbitals, or </a:t>
            </a:r>
            <a:r>
              <a:rPr lang="en-US" sz="2800" u="sng" dirty="0" smtClean="0">
                <a:latin typeface="Times New Roman" panose="02020603050405020304" pitchFamily="18" charset="0"/>
                <a:cs typeface="Times New Roman" panose="02020603050405020304" pitchFamily="18" charset="0"/>
              </a:rPr>
              <a:t>LCAO method</a:t>
            </a:r>
            <a:r>
              <a:rPr lang="en-US" sz="28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58079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933"/>
            <a:ext cx="8229600" cy="1143000"/>
          </a:xfrm>
        </p:spPr>
        <p:txBody>
          <a:bodyPr/>
          <a:lstStyle/>
          <a:p>
            <a:r>
              <a:rPr lang="en-US" dirty="0" smtClean="0">
                <a:solidFill>
                  <a:srgbClr val="C00000"/>
                </a:solidFill>
                <a:latin typeface="Times New Roman" panose="02020603050405020304" pitchFamily="18" charset="0"/>
                <a:cs typeface="Times New Roman" panose="02020603050405020304" pitchFamily="18" charset="0"/>
              </a:rPr>
              <a:t>Molecular Orbitals of H</a:t>
            </a:r>
            <a:r>
              <a:rPr lang="en-US" baseline="-25000" dirty="0" smtClean="0">
                <a:solidFill>
                  <a:srgbClr val="C00000"/>
                </a:solidFill>
                <a:latin typeface="Times New Roman" panose="02020603050405020304" pitchFamily="18" charset="0"/>
                <a:cs typeface="Times New Roman" panose="02020603050405020304" pitchFamily="18" charset="0"/>
              </a:rPr>
              <a:t>2</a:t>
            </a:r>
            <a:r>
              <a:rPr lang="en-US" baseline="30000" dirty="0" smtClean="0">
                <a:solidFill>
                  <a:srgbClr val="C00000"/>
                </a:solidFill>
                <a:latin typeface="Times New Roman" panose="02020603050405020304" pitchFamily="18" charset="0"/>
                <a:cs typeface="Times New Roman" panose="02020603050405020304" pitchFamily="18" charset="0"/>
              </a:rPr>
              <a:t>+</a:t>
            </a:r>
            <a:endParaRPr lang="en-US" baseline="30000" dirty="0">
              <a:solidFill>
                <a:srgbClr val="C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685800" y="1371600"/>
            <a:ext cx="7848600" cy="4832092"/>
          </a:xfrm>
          <a:prstGeom prst="rect">
            <a:avLst/>
          </a:prstGeom>
          <a:noFill/>
        </p:spPr>
        <p:txBody>
          <a:bodyPr wrap="square" rtlCol="0">
            <a:spAutoFit/>
          </a:bodyPr>
          <a:lstStyle/>
          <a:p>
            <a:r>
              <a:rPr lang="en-US" sz="2800" dirty="0" smtClean="0">
                <a:latin typeface="Times New Roman" panose="02020603050405020304" pitchFamily="18" charset="0"/>
                <a:ea typeface="Tahoma" panose="020B0604030504040204" pitchFamily="34" charset="0"/>
                <a:cs typeface="Times New Roman" panose="02020603050405020304" pitchFamily="18" charset="0"/>
              </a:rPr>
              <a:t>In the LCAO method, atomic orbitals of similar energies and of the same symmetry on the two atoms combine to give the molecular orbitals.  For H</a:t>
            </a:r>
            <a:r>
              <a:rPr lang="en-US" sz="2800" baseline="-25000" dirty="0" smtClean="0">
                <a:latin typeface="Times New Roman" panose="02020603050405020304" pitchFamily="18" charset="0"/>
                <a:ea typeface="Tahoma" panose="020B0604030504040204" pitchFamily="34" charset="0"/>
                <a:cs typeface="Times New Roman" panose="02020603050405020304" pitchFamily="18" charset="0"/>
              </a:rPr>
              <a:t>2</a:t>
            </a:r>
            <a:r>
              <a:rPr lang="en-US" sz="2800" baseline="30000" dirty="0" smtClean="0">
                <a:latin typeface="Times New Roman" panose="02020603050405020304" pitchFamily="18" charset="0"/>
                <a:ea typeface="Tahoma" panose="020B0604030504040204" pitchFamily="34" charset="0"/>
                <a:cs typeface="Times New Roman" panose="02020603050405020304" pitchFamily="18" charset="0"/>
              </a:rPr>
              <a:t>+</a:t>
            </a:r>
            <a:r>
              <a:rPr lang="en-US" sz="2800" dirty="0" smtClean="0">
                <a:latin typeface="Times New Roman" panose="02020603050405020304" pitchFamily="18" charset="0"/>
                <a:ea typeface="Tahoma" panose="020B0604030504040204" pitchFamily="34" charset="0"/>
                <a:cs typeface="Times New Roman" panose="02020603050405020304" pitchFamily="18" charset="0"/>
              </a:rPr>
              <a:t>, this means that the 1s orbitals combine.</a:t>
            </a:r>
          </a:p>
          <a:p>
            <a:endParaRPr lang="en-US" sz="2800" dirty="0">
              <a:latin typeface="Times New Roman" panose="02020603050405020304" pitchFamily="18" charset="0"/>
              <a:ea typeface="Tahoma" panose="020B0604030504040204" pitchFamily="34" charset="0"/>
              <a:cs typeface="Times New Roman" panose="02020603050405020304" pitchFamily="18" charset="0"/>
            </a:endParaRPr>
          </a:p>
          <a:p>
            <a:r>
              <a:rPr lang="en-US" sz="2800" dirty="0" smtClean="0">
                <a:latin typeface="Times New Roman" panose="02020603050405020304" pitchFamily="18" charset="0"/>
                <a:ea typeface="Tahoma" panose="020B0604030504040204" pitchFamily="34" charset="0"/>
                <a:cs typeface="Times New Roman" panose="02020603050405020304" pitchFamily="18" charset="0"/>
              </a:rPr>
              <a:t>A key point: You get as many molecular orbitals as you have atomic orbitals in the system.  Since you have 2 hydrogen atoms, you get 2 molecular orbitals formed from the 1s orbitals on the two centers.  For symmetric molecules like H</a:t>
            </a:r>
            <a:r>
              <a:rPr lang="en-US" sz="2800" baseline="-25000" dirty="0" smtClean="0">
                <a:latin typeface="Times New Roman" panose="02020603050405020304" pitchFamily="18" charset="0"/>
                <a:ea typeface="Tahoma" panose="020B0604030504040204" pitchFamily="34" charset="0"/>
                <a:cs typeface="Times New Roman" panose="02020603050405020304" pitchFamily="18" charset="0"/>
              </a:rPr>
              <a:t>2</a:t>
            </a:r>
            <a:r>
              <a:rPr lang="en-US" sz="2800" baseline="30000" dirty="0" smtClean="0">
                <a:latin typeface="Times New Roman" panose="02020603050405020304" pitchFamily="18" charset="0"/>
                <a:ea typeface="Tahoma" panose="020B0604030504040204" pitchFamily="34" charset="0"/>
                <a:cs typeface="Times New Roman" panose="02020603050405020304" pitchFamily="18" charset="0"/>
              </a:rPr>
              <a:t>+</a:t>
            </a:r>
            <a:r>
              <a:rPr lang="en-US" sz="2800" dirty="0" smtClean="0">
                <a:latin typeface="Times New Roman" panose="02020603050405020304" pitchFamily="18" charset="0"/>
                <a:ea typeface="Tahoma" panose="020B0604030504040204" pitchFamily="34" charset="0"/>
                <a:cs typeface="Times New Roman" panose="02020603050405020304" pitchFamily="18" charset="0"/>
              </a:rPr>
              <a:t>, these are just the sum and difference of the atomic orbitals.</a:t>
            </a:r>
            <a:endParaRPr lang="en-US" sz="2800"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700144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933"/>
            <a:ext cx="8229600" cy="1143000"/>
          </a:xfrm>
        </p:spPr>
        <p:txBody>
          <a:bodyPr/>
          <a:lstStyle/>
          <a:p>
            <a:r>
              <a:rPr lang="en-US" dirty="0" smtClean="0">
                <a:solidFill>
                  <a:srgbClr val="C00000"/>
                </a:solidFill>
                <a:latin typeface="Times New Roman" panose="02020603050405020304" pitchFamily="18" charset="0"/>
                <a:cs typeface="Times New Roman" panose="02020603050405020304" pitchFamily="18" charset="0"/>
              </a:rPr>
              <a:t>Molecular Orbitals of H</a:t>
            </a:r>
            <a:r>
              <a:rPr lang="en-US" baseline="-25000" dirty="0" smtClean="0">
                <a:solidFill>
                  <a:srgbClr val="C00000"/>
                </a:solidFill>
                <a:latin typeface="Times New Roman" panose="02020603050405020304" pitchFamily="18" charset="0"/>
                <a:cs typeface="Times New Roman" panose="02020603050405020304" pitchFamily="18" charset="0"/>
              </a:rPr>
              <a:t>2</a:t>
            </a:r>
            <a:r>
              <a:rPr lang="en-US" baseline="30000" dirty="0" smtClean="0">
                <a:solidFill>
                  <a:srgbClr val="C00000"/>
                </a:solidFill>
                <a:latin typeface="Times New Roman" panose="02020603050405020304" pitchFamily="18" charset="0"/>
                <a:cs typeface="Times New Roman" panose="02020603050405020304" pitchFamily="18" charset="0"/>
              </a:rPr>
              <a:t>+</a:t>
            </a:r>
            <a:endParaRPr lang="en-US" baseline="30000" dirty="0">
              <a:solidFill>
                <a:srgbClr val="C00000"/>
              </a:solidFill>
              <a:latin typeface="Times New Roman" panose="02020603050405020304" pitchFamily="18" charset="0"/>
              <a:cs typeface="Times New Roman" panose="02020603050405020304" pitchFamily="18" charset="0"/>
            </a:endParaRPr>
          </a:p>
        </p:txBody>
      </p:sp>
      <p:pic>
        <p:nvPicPr>
          <p:cNvPr id="1030" name="Picture 6" descr="http://2012books.lardbucket.org/books/principles-of-general-chemistry-v1.0m/section_13/4aeb3f23f811474fd3aeddaa8db5a56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143000"/>
            <a:ext cx="8216131" cy="5375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741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933"/>
            <a:ext cx="8229600" cy="1143000"/>
          </a:xfrm>
        </p:spPr>
        <p:txBody>
          <a:bodyPr/>
          <a:lstStyle/>
          <a:p>
            <a:r>
              <a:rPr lang="en-US" dirty="0" smtClean="0">
                <a:solidFill>
                  <a:srgbClr val="C00000"/>
                </a:solidFill>
                <a:latin typeface="Times New Roman" panose="02020603050405020304" pitchFamily="18" charset="0"/>
                <a:cs typeface="Times New Roman" panose="02020603050405020304" pitchFamily="18" charset="0"/>
              </a:rPr>
              <a:t>Molecular Orbitals of H</a:t>
            </a:r>
            <a:r>
              <a:rPr lang="en-US" baseline="-25000" dirty="0" smtClean="0">
                <a:solidFill>
                  <a:srgbClr val="C00000"/>
                </a:solidFill>
                <a:latin typeface="Times New Roman" panose="02020603050405020304" pitchFamily="18" charset="0"/>
                <a:cs typeface="Times New Roman" panose="02020603050405020304" pitchFamily="18" charset="0"/>
              </a:rPr>
              <a:t>2</a:t>
            </a:r>
            <a:r>
              <a:rPr lang="en-US" baseline="30000" dirty="0" smtClean="0">
                <a:solidFill>
                  <a:srgbClr val="C00000"/>
                </a:solidFill>
                <a:latin typeface="Times New Roman" panose="02020603050405020304" pitchFamily="18" charset="0"/>
                <a:cs typeface="Times New Roman" panose="02020603050405020304" pitchFamily="18" charset="0"/>
              </a:rPr>
              <a:t>+</a:t>
            </a:r>
            <a:endParaRPr lang="en-US" baseline="30000" dirty="0">
              <a:solidFill>
                <a:srgbClr val="C00000"/>
              </a:solidFill>
              <a:latin typeface="Times New Roman" panose="02020603050405020304" pitchFamily="18" charset="0"/>
              <a:cs typeface="Times New Roman" panose="02020603050405020304" pitchFamily="18" charset="0"/>
            </a:endParaRPr>
          </a:p>
        </p:txBody>
      </p:sp>
      <p:pic>
        <p:nvPicPr>
          <p:cNvPr id="2050" name="Picture 2" descr="http://www.pci.tu-bs.de/aggericke/PC4e/Kap_II/H2_Ion_Energie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579" y="1905000"/>
            <a:ext cx="5607545" cy="38766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419573" y="3500487"/>
            <a:ext cx="762000" cy="523220"/>
          </a:xfrm>
          <a:prstGeom prst="rect">
            <a:avLst/>
          </a:prstGeom>
          <a:solidFill>
            <a:schemeClr val="bg1"/>
          </a:solidFill>
        </p:spPr>
        <p:txBody>
          <a:bodyPr wrap="square" rtlCol="0">
            <a:spAutoFit/>
          </a:bodyPr>
          <a:lstStyle/>
          <a:p>
            <a:r>
              <a:rPr lang="en-US" sz="2800" dirty="0" smtClean="0">
                <a:latin typeface="Symbol" panose="05050102010706020507" pitchFamily="18" charset="2"/>
                <a:cs typeface="Times New Roman" panose="02020603050405020304" pitchFamily="18" charset="0"/>
              </a:rPr>
              <a:t>s</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981200" y="3785696"/>
            <a:ext cx="342900" cy="523220"/>
          </a:xfrm>
          <a:prstGeom prst="rect">
            <a:avLst/>
          </a:prstGeom>
          <a:solidFill>
            <a:schemeClr val="bg1"/>
          </a:solidFill>
        </p:spPr>
        <p:txBody>
          <a:bodyPr wrap="square" rtlCol="0">
            <a:spAutoFit/>
          </a:bodyPr>
          <a:lstStyle/>
          <a:p>
            <a:r>
              <a:rPr lang="en-US" sz="2800" dirty="0" smtClean="0">
                <a:latin typeface="Symbol" panose="05050102010706020507" pitchFamily="18" charset="2"/>
                <a:cs typeface="Times New Roman" panose="02020603050405020304" pitchFamily="18" charset="0"/>
              </a:rPr>
              <a:t>s</a:t>
            </a:r>
            <a:endParaRPr lang="en-US" sz="28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762000" y="3416364"/>
            <a:ext cx="2506455" cy="369332"/>
          </a:xfrm>
          <a:prstGeom prst="rect">
            <a:avLst/>
          </a:prstGeom>
          <a:solidFill>
            <a:schemeClr val="bg1"/>
          </a:solidFill>
          <a:scene3d>
            <a:camera prst="orthographicFront">
              <a:rot lat="0" lon="0" rev="5400000"/>
            </a:camera>
            <a:lightRig rig="threePt" dir="t"/>
          </a:scene3d>
        </p:spPr>
        <p:txBody>
          <a:bodyPr wrap="none" rtlCol="0">
            <a:spAutoFit/>
          </a:bodyPr>
          <a:lstStyle/>
          <a:p>
            <a:r>
              <a:rPr lang="en-US" dirty="0" smtClean="0"/>
              <a:t>Orbital energy (</a:t>
            </a:r>
            <a:r>
              <a:rPr lang="en-US" dirty="0" err="1" smtClean="0"/>
              <a:t>hartrees</a:t>
            </a:r>
            <a:r>
              <a:rPr lang="en-US" dirty="0" smtClean="0"/>
              <a:t>)</a:t>
            </a:r>
            <a:endParaRPr lang="en-US" dirty="0"/>
          </a:p>
        </p:txBody>
      </p:sp>
      <p:sp>
        <p:nvSpPr>
          <p:cNvPr id="5" name="TextBox 4"/>
          <p:cNvSpPr txBox="1"/>
          <p:nvPr/>
        </p:nvSpPr>
        <p:spPr>
          <a:xfrm>
            <a:off x="3048000" y="5486400"/>
            <a:ext cx="2802114" cy="369332"/>
          </a:xfrm>
          <a:prstGeom prst="rect">
            <a:avLst/>
          </a:prstGeom>
          <a:solidFill>
            <a:schemeClr val="bg1"/>
          </a:solidFill>
        </p:spPr>
        <p:txBody>
          <a:bodyPr wrap="none" rtlCol="0">
            <a:spAutoFit/>
          </a:bodyPr>
          <a:lstStyle/>
          <a:p>
            <a:r>
              <a:rPr lang="en-US" dirty="0" err="1" smtClean="0"/>
              <a:t>Internuclear</a:t>
            </a:r>
            <a:r>
              <a:rPr lang="en-US" dirty="0" smtClean="0"/>
              <a:t> separation (a</a:t>
            </a:r>
            <a:r>
              <a:rPr lang="en-US" baseline="-25000" dirty="0" smtClean="0"/>
              <a:t>0</a:t>
            </a:r>
            <a:r>
              <a:rPr lang="en-US" dirty="0" smtClean="0"/>
              <a:t>)</a:t>
            </a:r>
            <a:endParaRPr lang="en-US" dirty="0"/>
          </a:p>
        </p:txBody>
      </p:sp>
      <p:cxnSp>
        <p:nvCxnSpPr>
          <p:cNvPr id="10" name="Straight Arrow Connector 9"/>
          <p:cNvCxnSpPr/>
          <p:nvPr/>
        </p:nvCxnSpPr>
        <p:spPr>
          <a:xfrm flipV="1">
            <a:off x="2152650" y="5105400"/>
            <a:ext cx="171450" cy="9906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92992" y="6096000"/>
            <a:ext cx="3119315" cy="369332"/>
          </a:xfrm>
          <a:prstGeom prst="rect">
            <a:avLst/>
          </a:prstGeom>
          <a:solidFill>
            <a:schemeClr val="bg1"/>
          </a:solidFill>
        </p:spPr>
        <p:txBody>
          <a:bodyPr wrap="none" rtlCol="0">
            <a:spAutoFit/>
          </a:bodyPr>
          <a:lstStyle/>
          <a:p>
            <a:r>
              <a:rPr lang="en-US" dirty="0" smtClean="0"/>
              <a:t>Equilibrium bond length of H</a:t>
            </a:r>
            <a:r>
              <a:rPr lang="en-US" baseline="-25000" dirty="0" smtClean="0"/>
              <a:t>2</a:t>
            </a:r>
            <a:r>
              <a:rPr lang="en-US" baseline="30000" dirty="0" smtClean="0"/>
              <a:t>+</a:t>
            </a:r>
            <a:endParaRPr lang="en-US" baseline="30000" dirty="0"/>
          </a:p>
        </p:txBody>
      </p:sp>
      <p:sp>
        <p:nvSpPr>
          <p:cNvPr id="12" name="TextBox 11"/>
          <p:cNvSpPr txBox="1"/>
          <p:nvPr/>
        </p:nvSpPr>
        <p:spPr>
          <a:xfrm>
            <a:off x="2324100" y="4505227"/>
            <a:ext cx="457200" cy="646331"/>
          </a:xfrm>
          <a:prstGeom prst="rect">
            <a:avLst/>
          </a:prstGeom>
          <a:noFill/>
        </p:spPr>
        <p:txBody>
          <a:bodyPr wrap="square" rtlCol="0">
            <a:spAutoFit/>
          </a:bodyPr>
          <a:lstStyle/>
          <a:p>
            <a:r>
              <a:rPr lang="en-US" sz="3600" dirty="0" smtClean="0"/>
              <a:t>}</a:t>
            </a:r>
            <a:endParaRPr lang="en-US" sz="3600" dirty="0"/>
          </a:p>
        </p:txBody>
      </p:sp>
      <p:sp>
        <p:nvSpPr>
          <p:cNvPr id="13" name="TextBox 12"/>
          <p:cNvSpPr txBox="1"/>
          <p:nvPr/>
        </p:nvSpPr>
        <p:spPr>
          <a:xfrm>
            <a:off x="2590800" y="4643726"/>
            <a:ext cx="2045816" cy="369332"/>
          </a:xfrm>
          <a:prstGeom prst="rect">
            <a:avLst/>
          </a:prstGeom>
          <a:noFill/>
        </p:spPr>
        <p:txBody>
          <a:bodyPr wrap="none" rtlCol="0">
            <a:spAutoFit/>
          </a:bodyPr>
          <a:lstStyle/>
          <a:p>
            <a:r>
              <a:rPr lang="en-US" dirty="0" smtClean="0"/>
              <a:t>Bond energy of H</a:t>
            </a:r>
            <a:r>
              <a:rPr lang="en-US" baseline="-25000" dirty="0" smtClean="0"/>
              <a:t>2</a:t>
            </a:r>
            <a:r>
              <a:rPr lang="en-US" baseline="30000" dirty="0" smtClean="0"/>
              <a:t>+</a:t>
            </a:r>
            <a:endParaRPr lang="en-US" baseline="30000" dirty="0"/>
          </a:p>
        </p:txBody>
      </p:sp>
      <p:sp>
        <p:nvSpPr>
          <p:cNvPr id="14" name="TextBox 13"/>
          <p:cNvSpPr txBox="1"/>
          <p:nvPr/>
        </p:nvSpPr>
        <p:spPr>
          <a:xfrm>
            <a:off x="6248400" y="1396684"/>
            <a:ext cx="2743200" cy="3108543"/>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Higher energy orbitals also exist, but they are MUCH higher in energy, deriving from the 2s, 2p, etc. orbitals.</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954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933"/>
            <a:ext cx="8229600" cy="1143000"/>
          </a:xfrm>
        </p:spPr>
        <p:txBody>
          <a:bodyPr/>
          <a:lstStyle/>
          <a:p>
            <a:r>
              <a:rPr lang="en-US" dirty="0" smtClean="0">
                <a:solidFill>
                  <a:srgbClr val="C00000"/>
                </a:solidFill>
                <a:latin typeface="Times New Roman" panose="02020603050405020304" pitchFamily="18" charset="0"/>
                <a:cs typeface="Times New Roman" panose="02020603050405020304" pitchFamily="18" charset="0"/>
              </a:rPr>
              <a:t>Molecular Orbitals of H</a:t>
            </a:r>
            <a:r>
              <a:rPr lang="en-US" baseline="-25000" dirty="0" smtClean="0">
                <a:solidFill>
                  <a:srgbClr val="C00000"/>
                </a:solidFill>
                <a:latin typeface="Times New Roman" panose="02020603050405020304" pitchFamily="18" charset="0"/>
                <a:cs typeface="Times New Roman" panose="02020603050405020304" pitchFamily="18" charset="0"/>
              </a:rPr>
              <a:t>2</a:t>
            </a:r>
            <a:r>
              <a:rPr lang="en-US" baseline="30000" dirty="0" smtClean="0">
                <a:solidFill>
                  <a:srgbClr val="C00000"/>
                </a:solidFill>
                <a:latin typeface="Times New Roman" panose="02020603050405020304" pitchFamily="18" charset="0"/>
                <a:cs typeface="Times New Roman" panose="02020603050405020304" pitchFamily="18" charset="0"/>
              </a:rPr>
              <a:t>+</a:t>
            </a:r>
            <a:endParaRPr lang="en-US" baseline="30000" dirty="0">
              <a:solidFill>
                <a:srgbClr val="C0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762000" y="1160953"/>
            <a:ext cx="7707623" cy="923330"/>
          </a:xfrm>
          <a:prstGeom prst="rect">
            <a:avLst/>
          </a:prstGeom>
          <a:noFill/>
        </p:spPr>
        <p:txBody>
          <a:bodyPr wrap="none" rtlCol="0">
            <a:spAutoFit/>
          </a:bodyPr>
          <a:lstStyle/>
          <a:p>
            <a:r>
              <a:rPr lang="en-US" dirty="0" smtClean="0"/>
              <a:t>To simplify, we often only consider the molecule at its equilibrium geometry and</a:t>
            </a:r>
          </a:p>
          <a:p>
            <a:r>
              <a:rPr lang="en-US" dirty="0" smtClean="0"/>
              <a:t>don’t consider how the energy changes as the molecule is formed.  This lets us </a:t>
            </a:r>
          </a:p>
          <a:p>
            <a:r>
              <a:rPr lang="en-US" dirty="0" smtClean="0"/>
              <a:t>construct MO diagrams like this:</a:t>
            </a:r>
            <a:endParaRPr lang="en-US" dirty="0"/>
          </a:p>
        </p:txBody>
      </p:sp>
      <p:pic>
        <p:nvPicPr>
          <p:cNvPr id="2052" name="Picture 4" descr="http://2012books.lardbucket.org/books/principles-of-general-chemistry-v1.0m/section_13/d905694ccf35a83f011afd98a63c2a6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139885"/>
            <a:ext cx="5053826" cy="42672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828387" y="5759277"/>
            <a:ext cx="327080" cy="474128"/>
          </a:xfrm>
          <a:prstGeom prst="rect">
            <a:avLst/>
          </a:prstGeom>
          <a:noFill/>
        </p:spPr>
        <p:txBody>
          <a:bodyPr wrap="square" rtlCol="0">
            <a:spAutoFit/>
          </a:bodyPr>
          <a:lstStyle/>
          <a:p>
            <a:r>
              <a:rPr lang="en-US" dirty="0" smtClean="0">
                <a:solidFill>
                  <a:schemeClr val="tx1">
                    <a:lumMod val="65000"/>
                    <a:lumOff val="35000"/>
                  </a:schemeClr>
                </a:solidFill>
              </a:rPr>
              <a:t>+</a:t>
            </a:r>
            <a:endParaRPr lang="en-US" dirty="0">
              <a:solidFill>
                <a:schemeClr val="tx1">
                  <a:lumMod val="65000"/>
                  <a:lumOff val="35000"/>
                </a:schemeClr>
              </a:solidFill>
            </a:endParaRPr>
          </a:p>
        </p:txBody>
      </p:sp>
      <p:sp>
        <p:nvSpPr>
          <p:cNvPr id="9" name="TextBox 8"/>
          <p:cNvSpPr txBox="1"/>
          <p:nvPr/>
        </p:nvSpPr>
        <p:spPr>
          <a:xfrm>
            <a:off x="5999687" y="3215921"/>
            <a:ext cx="934513" cy="474128"/>
          </a:xfrm>
          <a:prstGeom prst="rect">
            <a:avLst/>
          </a:prstGeom>
          <a:solidFill>
            <a:schemeClr val="bg1"/>
          </a:solidFill>
        </p:spPr>
        <p:txBody>
          <a:bodyPr wrap="square" rtlCol="0">
            <a:spAutoFit/>
          </a:bodyPr>
          <a:lstStyle/>
          <a:p>
            <a:endParaRPr lang="en-US" dirty="0"/>
          </a:p>
        </p:txBody>
      </p:sp>
      <p:sp>
        <p:nvSpPr>
          <p:cNvPr id="16" name="TextBox 15"/>
          <p:cNvSpPr txBox="1"/>
          <p:nvPr/>
        </p:nvSpPr>
        <p:spPr>
          <a:xfrm>
            <a:off x="5836147" y="5742060"/>
            <a:ext cx="163540" cy="474128"/>
          </a:xfrm>
          <a:prstGeom prst="rect">
            <a:avLst/>
          </a:prstGeom>
          <a:noFill/>
        </p:spPr>
        <p:txBody>
          <a:bodyPr wrap="square" rtlCol="0">
            <a:spAutoFit/>
          </a:bodyPr>
          <a:lstStyle/>
          <a:p>
            <a:r>
              <a:rPr lang="en-US" dirty="0" smtClean="0">
                <a:solidFill>
                  <a:schemeClr val="tx1">
                    <a:lumMod val="65000"/>
                    <a:lumOff val="35000"/>
                  </a:schemeClr>
                </a:solidFill>
              </a:rPr>
              <a:t>+</a:t>
            </a:r>
            <a:endParaRPr lang="en-US" dirty="0">
              <a:solidFill>
                <a:schemeClr val="tx1">
                  <a:lumMod val="65000"/>
                  <a:lumOff val="35000"/>
                </a:schemeClr>
              </a:solidFill>
            </a:endParaRPr>
          </a:p>
        </p:txBody>
      </p:sp>
      <p:sp>
        <p:nvSpPr>
          <p:cNvPr id="17" name="TextBox 16"/>
          <p:cNvSpPr txBox="1"/>
          <p:nvPr/>
        </p:nvSpPr>
        <p:spPr>
          <a:xfrm flipH="1">
            <a:off x="4267200" y="4114296"/>
            <a:ext cx="423786" cy="434617"/>
          </a:xfrm>
          <a:prstGeom prst="rect">
            <a:avLst/>
          </a:prstGeom>
          <a:solidFill>
            <a:schemeClr val="bg1"/>
          </a:solidFill>
        </p:spPr>
        <p:txBody>
          <a:bodyPr wrap="square" rtlCol="0">
            <a:spAutoFit/>
          </a:bodyPr>
          <a:lstStyle/>
          <a:p>
            <a:endParaRPr lang="en-US" sz="1600" dirty="0"/>
          </a:p>
        </p:txBody>
      </p:sp>
      <p:sp>
        <p:nvSpPr>
          <p:cNvPr id="3" name="TextBox 2"/>
          <p:cNvSpPr txBox="1"/>
          <p:nvPr/>
        </p:nvSpPr>
        <p:spPr>
          <a:xfrm>
            <a:off x="4233846" y="4273485"/>
            <a:ext cx="304800" cy="307777"/>
          </a:xfrm>
          <a:prstGeom prst="rect">
            <a:avLst/>
          </a:prstGeom>
          <a:solidFill>
            <a:schemeClr val="bg1"/>
          </a:solidFill>
        </p:spPr>
        <p:txBody>
          <a:bodyPr wrap="square" rtlCol="0">
            <a:spAutoFit/>
          </a:bodyPr>
          <a:lstStyle/>
          <a:p>
            <a:endParaRPr lang="en-US" sz="1400" dirty="0"/>
          </a:p>
        </p:txBody>
      </p:sp>
    </p:spTree>
    <p:extLst>
      <p:ext uri="{BB962C8B-B14F-4D97-AF65-F5344CB8AC3E}">
        <p14:creationId xmlns:p14="http://schemas.microsoft.com/office/powerpoint/2010/main" val="950155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933"/>
            <a:ext cx="8229600" cy="1143000"/>
          </a:xfrm>
        </p:spPr>
        <p:txBody>
          <a:bodyPr/>
          <a:lstStyle/>
          <a:p>
            <a:r>
              <a:rPr lang="en-US" dirty="0" smtClean="0">
                <a:solidFill>
                  <a:srgbClr val="C00000"/>
                </a:solidFill>
                <a:latin typeface="Times New Roman" panose="02020603050405020304" pitchFamily="18" charset="0"/>
                <a:cs typeface="Times New Roman" panose="02020603050405020304" pitchFamily="18" charset="0"/>
              </a:rPr>
              <a:t>Molecular Orbitals of H</a:t>
            </a:r>
            <a:r>
              <a:rPr lang="en-US" baseline="-25000" dirty="0" smtClean="0">
                <a:solidFill>
                  <a:srgbClr val="C00000"/>
                </a:solidFill>
                <a:latin typeface="Times New Roman" panose="02020603050405020304" pitchFamily="18" charset="0"/>
                <a:cs typeface="Times New Roman" panose="02020603050405020304" pitchFamily="18" charset="0"/>
              </a:rPr>
              <a:t>2</a:t>
            </a:r>
            <a:endParaRPr lang="en-US" baseline="30000" dirty="0">
              <a:solidFill>
                <a:srgbClr val="C0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397416" y="1160953"/>
            <a:ext cx="6163354" cy="369332"/>
          </a:xfrm>
          <a:prstGeom prst="rect">
            <a:avLst/>
          </a:prstGeom>
          <a:noFill/>
        </p:spPr>
        <p:txBody>
          <a:bodyPr wrap="none" rtlCol="0">
            <a:spAutoFit/>
          </a:bodyPr>
          <a:lstStyle/>
          <a:p>
            <a:r>
              <a:rPr lang="en-US" dirty="0" smtClean="0"/>
              <a:t>For H</a:t>
            </a:r>
            <a:r>
              <a:rPr lang="en-US" baseline="-25000" dirty="0" smtClean="0"/>
              <a:t>2</a:t>
            </a:r>
            <a:r>
              <a:rPr lang="en-US" dirty="0" smtClean="0"/>
              <a:t>, there’s not much difference, just add one more electron.</a:t>
            </a:r>
            <a:endParaRPr lang="en-US" dirty="0"/>
          </a:p>
        </p:txBody>
      </p:sp>
      <p:sp>
        <p:nvSpPr>
          <p:cNvPr id="9" name="TextBox 8"/>
          <p:cNvSpPr txBox="1"/>
          <p:nvPr/>
        </p:nvSpPr>
        <p:spPr>
          <a:xfrm>
            <a:off x="5999687" y="3215921"/>
            <a:ext cx="934513" cy="474128"/>
          </a:xfrm>
          <a:prstGeom prst="rect">
            <a:avLst/>
          </a:prstGeom>
          <a:solidFill>
            <a:schemeClr val="bg1"/>
          </a:solidFill>
        </p:spPr>
        <p:txBody>
          <a:bodyPr wrap="square" rtlCol="0">
            <a:spAutoFit/>
          </a:bodyPr>
          <a:lstStyle/>
          <a:p>
            <a:endParaRPr lang="en-US" dirty="0"/>
          </a:p>
        </p:txBody>
      </p:sp>
      <p:sp>
        <p:nvSpPr>
          <p:cNvPr id="17" name="TextBox 16"/>
          <p:cNvSpPr txBox="1"/>
          <p:nvPr/>
        </p:nvSpPr>
        <p:spPr>
          <a:xfrm flipH="1">
            <a:off x="4267200" y="4114296"/>
            <a:ext cx="423786" cy="434617"/>
          </a:xfrm>
          <a:prstGeom prst="rect">
            <a:avLst/>
          </a:prstGeom>
          <a:solidFill>
            <a:schemeClr val="bg1"/>
          </a:solidFill>
        </p:spPr>
        <p:txBody>
          <a:bodyPr wrap="square" rtlCol="0">
            <a:spAutoFit/>
          </a:bodyPr>
          <a:lstStyle/>
          <a:p>
            <a:endParaRPr lang="en-US" sz="1600" dirty="0"/>
          </a:p>
        </p:txBody>
      </p:sp>
      <p:pic>
        <p:nvPicPr>
          <p:cNvPr id="3074" name="Picture 2" descr="http://2012books.lardbucket.org/books/principles-of-general-chemistry-v1.0m/section_13/d905694ccf35a83f011afd98a63c2a6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581" y="2217612"/>
            <a:ext cx="5549106" cy="44760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466943" y="2362200"/>
            <a:ext cx="2675732" cy="2031325"/>
          </a:xfrm>
          <a:prstGeom prst="rect">
            <a:avLst/>
          </a:prstGeom>
          <a:noFill/>
        </p:spPr>
        <p:txBody>
          <a:bodyPr wrap="none" rtlCol="0">
            <a:spAutoFit/>
          </a:bodyPr>
          <a:lstStyle/>
          <a:p>
            <a:r>
              <a:rPr lang="en-US" dirty="0" smtClean="0"/>
              <a:t>Both electrons drop in</a:t>
            </a:r>
          </a:p>
          <a:p>
            <a:r>
              <a:rPr lang="en-US" dirty="0"/>
              <a:t>e</a:t>
            </a:r>
            <a:r>
              <a:rPr lang="en-US" dirty="0" smtClean="0"/>
              <a:t>nergy when H</a:t>
            </a:r>
            <a:r>
              <a:rPr lang="en-US" baseline="-25000" dirty="0" smtClean="0"/>
              <a:t>2</a:t>
            </a:r>
            <a:r>
              <a:rPr lang="en-US" dirty="0" smtClean="0"/>
              <a:t> is formed,</a:t>
            </a:r>
          </a:p>
          <a:p>
            <a:r>
              <a:rPr lang="en-US" dirty="0"/>
              <a:t>s</a:t>
            </a:r>
            <a:r>
              <a:rPr lang="en-US" dirty="0" smtClean="0"/>
              <a:t>o the bond energy is </a:t>
            </a:r>
          </a:p>
          <a:p>
            <a:r>
              <a:rPr lang="en-US" dirty="0"/>
              <a:t>g</a:t>
            </a:r>
            <a:r>
              <a:rPr lang="en-US" dirty="0" smtClean="0"/>
              <a:t>reater than in H</a:t>
            </a:r>
            <a:r>
              <a:rPr lang="en-US" baseline="-25000" dirty="0" smtClean="0"/>
              <a:t>2</a:t>
            </a:r>
            <a:r>
              <a:rPr lang="en-US" baseline="30000" dirty="0" smtClean="0"/>
              <a:t>+</a:t>
            </a:r>
            <a:r>
              <a:rPr lang="en-US" dirty="0" smtClean="0"/>
              <a:t>:</a:t>
            </a:r>
          </a:p>
          <a:p>
            <a:endParaRPr lang="en-US" dirty="0"/>
          </a:p>
          <a:p>
            <a:r>
              <a:rPr lang="en-US" dirty="0" smtClean="0">
                <a:solidFill>
                  <a:srgbClr val="C00000"/>
                </a:solidFill>
              </a:rPr>
              <a:t>D(H</a:t>
            </a:r>
            <a:r>
              <a:rPr lang="en-US" baseline="-25000" dirty="0" smtClean="0">
                <a:solidFill>
                  <a:srgbClr val="C00000"/>
                </a:solidFill>
              </a:rPr>
              <a:t>2</a:t>
            </a:r>
            <a:r>
              <a:rPr lang="en-US" baseline="30000" dirty="0" smtClean="0">
                <a:solidFill>
                  <a:srgbClr val="C00000"/>
                </a:solidFill>
              </a:rPr>
              <a:t>+</a:t>
            </a:r>
            <a:r>
              <a:rPr lang="en-US" dirty="0" smtClean="0">
                <a:solidFill>
                  <a:srgbClr val="C00000"/>
                </a:solidFill>
              </a:rPr>
              <a:t>) = 2.69 eV</a:t>
            </a:r>
          </a:p>
          <a:p>
            <a:r>
              <a:rPr lang="en-US" dirty="0" smtClean="0">
                <a:solidFill>
                  <a:srgbClr val="C00000"/>
                </a:solidFill>
              </a:rPr>
              <a:t>D(H</a:t>
            </a:r>
            <a:r>
              <a:rPr lang="en-US" baseline="-25000" dirty="0" smtClean="0">
                <a:solidFill>
                  <a:srgbClr val="C00000"/>
                </a:solidFill>
              </a:rPr>
              <a:t>2</a:t>
            </a:r>
            <a:r>
              <a:rPr lang="en-US" dirty="0" smtClean="0">
                <a:solidFill>
                  <a:srgbClr val="C00000"/>
                </a:solidFill>
              </a:rPr>
              <a:t>)   = 4.48 eV</a:t>
            </a:r>
            <a:endParaRPr lang="en-US" dirty="0">
              <a:solidFill>
                <a:srgbClr val="C00000"/>
              </a:solidFill>
            </a:endParaRPr>
          </a:p>
        </p:txBody>
      </p:sp>
    </p:spTree>
    <p:extLst>
      <p:ext uri="{BB962C8B-B14F-4D97-AF65-F5344CB8AC3E}">
        <p14:creationId xmlns:p14="http://schemas.microsoft.com/office/powerpoint/2010/main" val="2372650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933"/>
            <a:ext cx="8229600" cy="1143000"/>
          </a:xfrm>
        </p:spPr>
        <p:txBody>
          <a:bodyPr/>
          <a:lstStyle/>
          <a:p>
            <a:r>
              <a:rPr lang="en-US" dirty="0" smtClean="0">
                <a:solidFill>
                  <a:srgbClr val="C00000"/>
                </a:solidFill>
                <a:latin typeface="Times New Roman" panose="02020603050405020304" pitchFamily="18" charset="0"/>
                <a:cs typeface="Times New Roman" panose="02020603050405020304" pitchFamily="18" charset="0"/>
              </a:rPr>
              <a:t>Molecular Orbitals of He</a:t>
            </a:r>
            <a:r>
              <a:rPr lang="en-US" baseline="-25000" dirty="0" smtClean="0">
                <a:solidFill>
                  <a:srgbClr val="C00000"/>
                </a:solidFill>
                <a:latin typeface="Times New Roman" panose="02020603050405020304" pitchFamily="18" charset="0"/>
                <a:cs typeface="Times New Roman" panose="02020603050405020304" pitchFamily="18" charset="0"/>
              </a:rPr>
              <a:t>2</a:t>
            </a:r>
            <a:endParaRPr lang="en-US" baseline="-25000" dirty="0">
              <a:solidFill>
                <a:srgbClr val="C0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50581" y="1160953"/>
            <a:ext cx="8426346" cy="369332"/>
          </a:xfrm>
          <a:prstGeom prst="rect">
            <a:avLst/>
          </a:prstGeom>
          <a:noFill/>
        </p:spPr>
        <p:txBody>
          <a:bodyPr wrap="none" rtlCol="0">
            <a:spAutoFit/>
          </a:bodyPr>
          <a:lstStyle/>
          <a:p>
            <a:r>
              <a:rPr lang="en-US" dirty="0" smtClean="0"/>
              <a:t>For He</a:t>
            </a:r>
            <a:r>
              <a:rPr lang="en-US" baseline="-25000" dirty="0" smtClean="0"/>
              <a:t>2 </a:t>
            </a:r>
            <a:r>
              <a:rPr lang="en-US" dirty="0" smtClean="0"/>
              <a:t>there are 4 electrons altogether, so the next two go into the antibonding orbital.</a:t>
            </a:r>
            <a:endParaRPr lang="en-US" baseline="30000" dirty="0"/>
          </a:p>
        </p:txBody>
      </p:sp>
      <p:sp>
        <p:nvSpPr>
          <p:cNvPr id="9" name="TextBox 8"/>
          <p:cNvSpPr txBox="1"/>
          <p:nvPr/>
        </p:nvSpPr>
        <p:spPr>
          <a:xfrm>
            <a:off x="5999687" y="3215921"/>
            <a:ext cx="934513" cy="474128"/>
          </a:xfrm>
          <a:prstGeom prst="rect">
            <a:avLst/>
          </a:prstGeom>
          <a:solidFill>
            <a:schemeClr val="bg1"/>
          </a:solidFill>
        </p:spPr>
        <p:txBody>
          <a:bodyPr wrap="square" rtlCol="0">
            <a:spAutoFit/>
          </a:bodyPr>
          <a:lstStyle/>
          <a:p>
            <a:endParaRPr lang="en-US" dirty="0"/>
          </a:p>
        </p:txBody>
      </p:sp>
      <p:sp>
        <p:nvSpPr>
          <p:cNvPr id="17" name="TextBox 16"/>
          <p:cNvSpPr txBox="1"/>
          <p:nvPr/>
        </p:nvSpPr>
        <p:spPr>
          <a:xfrm flipH="1">
            <a:off x="4267200" y="4114296"/>
            <a:ext cx="423786" cy="434617"/>
          </a:xfrm>
          <a:prstGeom prst="rect">
            <a:avLst/>
          </a:prstGeom>
          <a:solidFill>
            <a:schemeClr val="bg1"/>
          </a:solidFill>
        </p:spPr>
        <p:txBody>
          <a:bodyPr wrap="square" rtlCol="0">
            <a:spAutoFit/>
          </a:bodyPr>
          <a:lstStyle/>
          <a:p>
            <a:endParaRPr lang="en-US" sz="1600" dirty="0"/>
          </a:p>
        </p:txBody>
      </p:sp>
      <p:sp>
        <p:nvSpPr>
          <p:cNvPr id="3" name="TextBox 2"/>
          <p:cNvSpPr txBox="1"/>
          <p:nvPr/>
        </p:nvSpPr>
        <p:spPr>
          <a:xfrm>
            <a:off x="5778365" y="1866567"/>
            <a:ext cx="3278333" cy="4801314"/>
          </a:xfrm>
          <a:prstGeom prst="rect">
            <a:avLst/>
          </a:prstGeom>
          <a:noFill/>
        </p:spPr>
        <p:txBody>
          <a:bodyPr wrap="none" rtlCol="0">
            <a:spAutoFit/>
          </a:bodyPr>
          <a:lstStyle/>
          <a:p>
            <a:r>
              <a:rPr lang="en-US" dirty="0" smtClean="0"/>
              <a:t>It turns out that the antibonding</a:t>
            </a:r>
          </a:p>
          <a:p>
            <a:r>
              <a:rPr lang="en-US" dirty="0" smtClean="0"/>
              <a:t>orbital is raised up in energy </a:t>
            </a:r>
          </a:p>
          <a:p>
            <a:r>
              <a:rPr lang="en-US" dirty="0" smtClean="0"/>
              <a:t>somewhat higher above the </a:t>
            </a:r>
          </a:p>
          <a:p>
            <a:r>
              <a:rPr lang="en-US" dirty="0" smtClean="0"/>
              <a:t>atomic orbital than the bonding </a:t>
            </a:r>
          </a:p>
          <a:p>
            <a:r>
              <a:rPr lang="en-US" dirty="0" smtClean="0"/>
              <a:t>orbital is lowered.  The net affect</a:t>
            </a:r>
          </a:p>
          <a:p>
            <a:r>
              <a:rPr lang="en-US" dirty="0" smtClean="0"/>
              <a:t>is that the two atoms repel one </a:t>
            </a:r>
          </a:p>
          <a:p>
            <a:r>
              <a:rPr lang="en-US" dirty="0" smtClean="0"/>
              <a:t>another.</a:t>
            </a:r>
          </a:p>
          <a:p>
            <a:endParaRPr lang="en-US" dirty="0" smtClean="0">
              <a:solidFill>
                <a:srgbClr val="C00000"/>
              </a:solidFill>
            </a:endParaRPr>
          </a:p>
          <a:p>
            <a:r>
              <a:rPr lang="en-US" u="sng" dirty="0" smtClean="0"/>
              <a:t>However, dispersion forces still</a:t>
            </a:r>
          </a:p>
          <a:p>
            <a:r>
              <a:rPr lang="en-US" u="sng" dirty="0"/>
              <a:t>l</a:t>
            </a:r>
            <a:r>
              <a:rPr lang="en-US" u="sng" dirty="0" smtClean="0"/>
              <a:t>ead to a very slight attraction.</a:t>
            </a:r>
            <a:endParaRPr lang="en-US" u="sng" dirty="0"/>
          </a:p>
          <a:p>
            <a:endParaRPr lang="en-US" dirty="0" smtClean="0">
              <a:solidFill>
                <a:srgbClr val="C00000"/>
              </a:solidFill>
            </a:endParaRPr>
          </a:p>
          <a:p>
            <a:r>
              <a:rPr lang="en-US" dirty="0" smtClean="0">
                <a:solidFill>
                  <a:srgbClr val="C00000"/>
                </a:solidFill>
              </a:rPr>
              <a:t>He</a:t>
            </a:r>
            <a:r>
              <a:rPr lang="en-US" baseline="-25000" dirty="0" smtClean="0">
                <a:solidFill>
                  <a:srgbClr val="C00000"/>
                </a:solidFill>
              </a:rPr>
              <a:t>2</a:t>
            </a:r>
            <a:r>
              <a:rPr lang="en-US" dirty="0" smtClean="0">
                <a:solidFill>
                  <a:srgbClr val="C00000"/>
                </a:solidFill>
              </a:rPr>
              <a:t> does exist, but the </a:t>
            </a:r>
            <a:r>
              <a:rPr lang="en-US" dirty="0" smtClean="0">
                <a:solidFill>
                  <a:srgbClr val="C00000"/>
                </a:solidFill>
              </a:rPr>
              <a:t>“bond” </a:t>
            </a:r>
            <a:endParaRPr lang="en-US" dirty="0" smtClean="0">
              <a:solidFill>
                <a:srgbClr val="C00000"/>
              </a:solidFill>
            </a:endParaRPr>
          </a:p>
          <a:p>
            <a:r>
              <a:rPr lang="en-US" dirty="0">
                <a:solidFill>
                  <a:srgbClr val="C00000"/>
                </a:solidFill>
              </a:rPr>
              <a:t>e</a:t>
            </a:r>
            <a:r>
              <a:rPr lang="en-US" dirty="0" smtClean="0">
                <a:solidFill>
                  <a:srgbClr val="C00000"/>
                </a:solidFill>
              </a:rPr>
              <a:t>nergy is only 0.000000095 eV</a:t>
            </a:r>
          </a:p>
          <a:p>
            <a:r>
              <a:rPr lang="en-US" dirty="0" smtClean="0">
                <a:solidFill>
                  <a:srgbClr val="C00000"/>
                </a:solidFill>
              </a:rPr>
              <a:t>and its “bond” length is 52 Å</a:t>
            </a:r>
          </a:p>
          <a:p>
            <a:r>
              <a:rPr lang="en-US" dirty="0" smtClean="0">
                <a:solidFill>
                  <a:srgbClr val="C00000"/>
                </a:solidFill>
              </a:rPr>
              <a:t>(compared to 0.74 Å for H</a:t>
            </a:r>
            <a:r>
              <a:rPr lang="en-US" baseline="-25000" dirty="0" smtClean="0">
                <a:solidFill>
                  <a:srgbClr val="C00000"/>
                </a:solidFill>
              </a:rPr>
              <a:t>2</a:t>
            </a:r>
            <a:r>
              <a:rPr lang="en-US" dirty="0" smtClean="0">
                <a:solidFill>
                  <a:srgbClr val="C00000"/>
                </a:solidFill>
              </a:rPr>
              <a:t>).</a:t>
            </a:r>
          </a:p>
          <a:p>
            <a:r>
              <a:rPr lang="en-US" dirty="0" smtClean="0">
                <a:solidFill>
                  <a:srgbClr val="C00000"/>
                </a:solidFill>
              </a:rPr>
              <a:t>This is the weakest and longest</a:t>
            </a:r>
          </a:p>
          <a:p>
            <a:r>
              <a:rPr lang="en-US" dirty="0" smtClean="0">
                <a:solidFill>
                  <a:srgbClr val="C00000"/>
                </a:solidFill>
              </a:rPr>
              <a:t>“bond” known.</a:t>
            </a:r>
            <a:endParaRPr lang="en-US" dirty="0">
              <a:solidFill>
                <a:srgbClr val="C00000"/>
              </a:solidFill>
            </a:endParaRPr>
          </a:p>
        </p:txBody>
      </p:sp>
      <p:pic>
        <p:nvPicPr>
          <p:cNvPr id="5122" name="Picture 2" descr="http://www.mhhe.com/physsci/chemistry/carey5e/Ch02/heliummo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580" y="1686097"/>
            <a:ext cx="4807219" cy="4981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099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933"/>
            <a:ext cx="8229600" cy="1143000"/>
          </a:xfrm>
        </p:spPr>
        <p:txBody>
          <a:bodyPr/>
          <a:lstStyle/>
          <a:p>
            <a:r>
              <a:rPr lang="en-US" dirty="0" smtClean="0">
                <a:solidFill>
                  <a:srgbClr val="C00000"/>
                </a:solidFill>
                <a:latin typeface="Times New Roman" panose="02020603050405020304" pitchFamily="18" charset="0"/>
                <a:cs typeface="Times New Roman" panose="02020603050405020304" pitchFamily="18" charset="0"/>
              </a:rPr>
              <a:t>Valence vs. Core Atomic Orbitals</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999687" y="3215921"/>
            <a:ext cx="934513" cy="474128"/>
          </a:xfrm>
          <a:prstGeom prst="rect">
            <a:avLst/>
          </a:prstGeom>
          <a:solidFill>
            <a:schemeClr val="bg1"/>
          </a:solidFill>
        </p:spPr>
        <p:txBody>
          <a:bodyPr wrap="square" rtlCol="0">
            <a:spAutoFit/>
          </a:bodyPr>
          <a:lstStyle/>
          <a:p>
            <a:endParaRPr lang="en-US" dirty="0"/>
          </a:p>
        </p:txBody>
      </p:sp>
      <p:sp>
        <p:nvSpPr>
          <p:cNvPr id="17" name="TextBox 16"/>
          <p:cNvSpPr txBox="1"/>
          <p:nvPr/>
        </p:nvSpPr>
        <p:spPr>
          <a:xfrm flipH="1">
            <a:off x="4267200" y="4114296"/>
            <a:ext cx="423786" cy="434617"/>
          </a:xfrm>
          <a:prstGeom prst="rect">
            <a:avLst/>
          </a:prstGeom>
          <a:solidFill>
            <a:schemeClr val="bg1"/>
          </a:solidFill>
        </p:spPr>
        <p:txBody>
          <a:bodyPr wrap="square" rtlCol="0">
            <a:spAutoFit/>
          </a:bodyPr>
          <a:lstStyle/>
          <a:p>
            <a:endParaRPr lang="en-US" sz="1600" dirty="0"/>
          </a:p>
        </p:txBody>
      </p:sp>
      <p:sp>
        <p:nvSpPr>
          <p:cNvPr id="4" name="TextBox 3"/>
          <p:cNvSpPr txBox="1"/>
          <p:nvPr/>
        </p:nvSpPr>
        <p:spPr>
          <a:xfrm>
            <a:off x="609600" y="1066800"/>
            <a:ext cx="8000716" cy="954107"/>
          </a:xfrm>
          <a:prstGeom prst="rect">
            <a:avLst/>
          </a:prstGeom>
          <a:noFill/>
        </p:spPr>
        <p:txBody>
          <a:bodyPr wrap="none" rtlCol="0">
            <a:spAutoFit/>
          </a:bodyPr>
          <a:lstStyle/>
          <a:p>
            <a:r>
              <a:rPr lang="en-US" sz="2800" dirty="0" smtClean="0"/>
              <a:t>If we look at the atomic orbital energies as a function </a:t>
            </a:r>
          </a:p>
          <a:p>
            <a:r>
              <a:rPr lang="en-US" sz="2800" dirty="0" smtClean="0"/>
              <a:t>of atomic number, the energies drop very rapidly:</a:t>
            </a:r>
            <a:endParaRPr lang="en-US" sz="2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577825"/>
            <a:ext cx="4781409" cy="3507557"/>
          </a:xfrm>
          <a:prstGeom prst="rect">
            <a:avLst/>
          </a:prstGeom>
        </p:spPr>
      </p:pic>
      <p:sp>
        <p:nvSpPr>
          <p:cNvPr id="6" name="TextBox 5"/>
          <p:cNvSpPr txBox="1"/>
          <p:nvPr/>
        </p:nvSpPr>
        <p:spPr>
          <a:xfrm>
            <a:off x="5410200" y="2438400"/>
            <a:ext cx="3474797" cy="954107"/>
          </a:xfrm>
          <a:prstGeom prst="rect">
            <a:avLst/>
          </a:prstGeom>
          <a:noFill/>
        </p:spPr>
        <p:txBody>
          <a:bodyPr wrap="none" rtlCol="0">
            <a:spAutoFit/>
          </a:bodyPr>
          <a:lstStyle/>
          <a:p>
            <a:r>
              <a:rPr lang="en-US" sz="2800" dirty="0" smtClean="0"/>
              <a:t>As they drop, they get </a:t>
            </a:r>
          </a:p>
          <a:p>
            <a:r>
              <a:rPr lang="en-US" sz="2800" dirty="0" smtClean="0"/>
              <a:t>much smaller too:</a:t>
            </a:r>
            <a:endParaRPr lang="en-US" sz="28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3660363"/>
            <a:ext cx="1200487" cy="671240"/>
          </a:xfrm>
          <a:prstGeom prst="rect">
            <a:avLst/>
          </a:prstGeom>
        </p:spPr>
      </p:pic>
      <p:sp>
        <p:nvSpPr>
          <p:cNvPr id="10" name="TextBox 9"/>
          <p:cNvSpPr txBox="1"/>
          <p:nvPr/>
        </p:nvSpPr>
        <p:spPr>
          <a:xfrm>
            <a:off x="5486400" y="3690049"/>
            <a:ext cx="1661198" cy="1241365"/>
          </a:xfrm>
          <a:prstGeom prst="rect">
            <a:avLst/>
          </a:prstGeom>
          <a:noFill/>
        </p:spPr>
        <p:txBody>
          <a:bodyPr wrap="square" rtlCol="0">
            <a:spAutoFit/>
          </a:bodyPr>
          <a:lstStyle/>
          <a:p>
            <a:r>
              <a:rPr lang="en-US" sz="2800" dirty="0" smtClean="0"/>
              <a:t>H</a:t>
            </a:r>
            <a:r>
              <a:rPr lang="en-US" sz="2800" baseline="-25000" dirty="0" smtClean="0"/>
              <a:t>2</a:t>
            </a:r>
            <a:r>
              <a:rPr lang="en-US" sz="2800" dirty="0" smtClean="0"/>
              <a:t> </a:t>
            </a:r>
            <a:r>
              <a:rPr lang="en-US" sz="2800" dirty="0" smtClean="0">
                <a:latin typeface="Symbol" panose="05050102010706020507" pitchFamily="18" charset="2"/>
              </a:rPr>
              <a:t>s</a:t>
            </a:r>
            <a:r>
              <a:rPr lang="en-US" sz="2800" baseline="-25000" dirty="0" smtClean="0"/>
              <a:t>1s</a:t>
            </a:r>
          </a:p>
          <a:p>
            <a:endParaRPr lang="en-US" sz="2800" baseline="-25000" dirty="0"/>
          </a:p>
          <a:p>
            <a:r>
              <a:rPr lang="en-US" sz="2800" dirty="0" smtClean="0"/>
              <a:t>Li</a:t>
            </a:r>
            <a:r>
              <a:rPr lang="en-US" sz="2800" baseline="-25000" dirty="0" smtClean="0"/>
              <a:t>2</a:t>
            </a:r>
            <a:r>
              <a:rPr lang="en-US" sz="2800" dirty="0" smtClean="0"/>
              <a:t> </a:t>
            </a:r>
            <a:r>
              <a:rPr lang="en-US" sz="2800" dirty="0" smtClean="0">
                <a:latin typeface="Symbol" panose="05050102010706020507" pitchFamily="18" charset="2"/>
              </a:rPr>
              <a:t>s</a:t>
            </a:r>
            <a:r>
              <a:rPr lang="en-US" sz="2800" baseline="-25000" dirty="0" smtClean="0"/>
              <a:t>1s</a:t>
            </a:r>
            <a:endParaRPr lang="en-US" sz="2800" baseline="-25000"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349" y="4419600"/>
            <a:ext cx="1164981" cy="651387"/>
          </a:xfrm>
          <a:prstGeom prst="rect">
            <a:avLst/>
          </a:prstGeom>
        </p:spPr>
      </p:pic>
      <p:sp>
        <p:nvSpPr>
          <p:cNvPr id="12" name="TextBox 11"/>
          <p:cNvSpPr txBox="1"/>
          <p:nvPr/>
        </p:nvSpPr>
        <p:spPr>
          <a:xfrm>
            <a:off x="5562600" y="5334000"/>
            <a:ext cx="3330527" cy="1384995"/>
          </a:xfrm>
          <a:prstGeom prst="rect">
            <a:avLst/>
          </a:prstGeom>
          <a:noFill/>
        </p:spPr>
        <p:txBody>
          <a:bodyPr wrap="none" rtlCol="0">
            <a:spAutoFit/>
          </a:bodyPr>
          <a:lstStyle/>
          <a:p>
            <a:r>
              <a:rPr lang="en-US" sz="2800" dirty="0" smtClean="0"/>
              <a:t>No orbital overlap</a:t>
            </a:r>
          </a:p>
          <a:p>
            <a:r>
              <a:rPr lang="en-US" sz="2800" dirty="0"/>
              <a:t>i</a:t>
            </a:r>
            <a:r>
              <a:rPr lang="en-US" sz="2800" dirty="0" smtClean="0"/>
              <a:t>mplies a </a:t>
            </a:r>
            <a:r>
              <a:rPr lang="en-US" sz="2800" u="sng" dirty="0" smtClean="0"/>
              <a:t>core orbital</a:t>
            </a:r>
            <a:r>
              <a:rPr lang="en-US" sz="2800" dirty="0" smtClean="0"/>
              <a:t>,</a:t>
            </a:r>
          </a:p>
          <a:p>
            <a:r>
              <a:rPr lang="en-US" sz="2800" dirty="0" smtClean="0"/>
              <a:t>not a </a:t>
            </a:r>
            <a:r>
              <a:rPr lang="en-US" sz="2800" u="sng" dirty="0" smtClean="0"/>
              <a:t>valence orbital</a:t>
            </a:r>
            <a:r>
              <a:rPr lang="en-US" sz="2800" dirty="0" smtClean="0"/>
              <a:t>.</a:t>
            </a:r>
            <a:endParaRPr lang="en-US" sz="2800" dirty="0"/>
          </a:p>
        </p:txBody>
      </p:sp>
    </p:spTree>
    <p:extLst>
      <p:ext uri="{BB962C8B-B14F-4D97-AF65-F5344CB8AC3E}">
        <p14:creationId xmlns:p14="http://schemas.microsoft.com/office/powerpoint/2010/main" val="9997569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933"/>
            <a:ext cx="8229600" cy="1143000"/>
          </a:xfrm>
        </p:spPr>
        <p:txBody>
          <a:bodyPr/>
          <a:lstStyle/>
          <a:p>
            <a:r>
              <a:rPr lang="en-US" dirty="0" smtClean="0">
                <a:solidFill>
                  <a:srgbClr val="C00000"/>
                </a:solidFill>
                <a:latin typeface="Times New Roman" panose="02020603050405020304" pitchFamily="18" charset="0"/>
                <a:cs typeface="Times New Roman" panose="02020603050405020304" pitchFamily="18" charset="0"/>
              </a:rPr>
              <a:t>Valence vs. Core Atomic Orbitals</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999687" y="3215921"/>
            <a:ext cx="934513" cy="474128"/>
          </a:xfrm>
          <a:prstGeom prst="rect">
            <a:avLst/>
          </a:prstGeom>
          <a:solidFill>
            <a:schemeClr val="bg1"/>
          </a:solidFill>
        </p:spPr>
        <p:txBody>
          <a:bodyPr wrap="square" rtlCol="0">
            <a:spAutoFit/>
          </a:bodyPr>
          <a:lstStyle/>
          <a:p>
            <a:endParaRPr lang="en-US" dirty="0"/>
          </a:p>
        </p:txBody>
      </p:sp>
      <p:sp>
        <p:nvSpPr>
          <p:cNvPr id="17" name="TextBox 16"/>
          <p:cNvSpPr txBox="1"/>
          <p:nvPr/>
        </p:nvSpPr>
        <p:spPr>
          <a:xfrm flipH="1">
            <a:off x="4267200" y="4114296"/>
            <a:ext cx="423786" cy="434617"/>
          </a:xfrm>
          <a:prstGeom prst="rect">
            <a:avLst/>
          </a:prstGeom>
          <a:solidFill>
            <a:schemeClr val="bg1"/>
          </a:solidFill>
        </p:spPr>
        <p:txBody>
          <a:bodyPr wrap="square" rtlCol="0">
            <a:spAutoFit/>
          </a:bodyPr>
          <a:lstStyle/>
          <a:p>
            <a:endParaRPr lang="en-US" sz="1600" dirty="0"/>
          </a:p>
        </p:txBody>
      </p:sp>
      <p:sp>
        <p:nvSpPr>
          <p:cNvPr id="4" name="TextBox 3"/>
          <p:cNvSpPr txBox="1"/>
          <p:nvPr/>
        </p:nvSpPr>
        <p:spPr>
          <a:xfrm>
            <a:off x="609600" y="1066800"/>
            <a:ext cx="1901226" cy="523220"/>
          </a:xfrm>
          <a:prstGeom prst="rect">
            <a:avLst/>
          </a:prstGeom>
          <a:noFill/>
        </p:spPr>
        <p:txBody>
          <a:bodyPr wrap="none" rtlCol="0">
            <a:spAutoFit/>
          </a:bodyPr>
          <a:lstStyle/>
          <a:p>
            <a:r>
              <a:rPr lang="en-US" sz="2800" dirty="0" smtClean="0"/>
              <a:t>Zooming in:</a:t>
            </a:r>
            <a:endParaRPr lang="en-US" sz="2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517971"/>
            <a:ext cx="5643771" cy="4567412"/>
          </a:xfrm>
          <a:prstGeom prst="rect">
            <a:avLst/>
          </a:prstGeom>
        </p:spPr>
      </p:pic>
      <p:sp>
        <p:nvSpPr>
          <p:cNvPr id="3" name="Right Brace 2"/>
          <p:cNvSpPr/>
          <p:nvPr/>
        </p:nvSpPr>
        <p:spPr>
          <a:xfrm>
            <a:off x="5809187" y="2125554"/>
            <a:ext cx="380999" cy="17526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ight Brace 12"/>
          <p:cNvSpPr/>
          <p:nvPr/>
        </p:nvSpPr>
        <p:spPr>
          <a:xfrm>
            <a:off x="5805570" y="3878154"/>
            <a:ext cx="380999" cy="17526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6324600" y="2740244"/>
            <a:ext cx="2543966" cy="523220"/>
          </a:xfrm>
          <a:prstGeom prst="rect">
            <a:avLst/>
          </a:prstGeom>
          <a:noFill/>
        </p:spPr>
        <p:txBody>
          <a:bodyPr wrap="none" rtlCol="0">
            <a:spAutoFit/>
          </a:bodyPr>
          <a:lstStyle/>
          <a:p>
            <a:r>
              <a:rPr lang="en-US" sz="2800" dirty="0" smtClean="0">
                <a:solidFill>
                  <a:srgbClr val="C00000"/>
                </a:solidFill>
              </a:rPr>
              <a:t>Valence Orbitals</a:t>
            </a:r>
            <a:endParaRPr lang="en-US" sz="2800" dirty="0">
              <a:solidFill>
                <a:srgbClr val="C00000"/>
              </a:solidFill>
            </a:endParaRPr>
          </a:p>
        </p:txBody>
      </p:sp>
      <p:sp>
        <p:nvSpPr>
          <p:cNvPr id="15" name="TextBox 14"/>
          <p:cNvSpPr txBox="1"/>
          <p:nvPr/>
        </p:nvSpPr>
        <p:spPr>
          <a:xfrm>
            <a:off x="6324600" y="4492844"/>
            <a:ext cx="2087944" cy="523220"/>
          </a:xfrm>
          <a:prstGeom prst="rect">
            <a:avLst/>
          </a:prstGeom>
          <a:noFill/>
        </p:spPr>
        <p:txBody>
          <a:bodyPr wrap="none" rtlCol="0">
            <a:spAutoFit/>
          </a:bodyPr>
          <a:lstStyle/>
          <a:p>
            <a:r>
              <a:rPr lang="en-US" sz="2800" dirty="0" smtClean="0">
                <a:solidFill>
                  <a:srgbClr val="C00000"/>
                </a:solidFill>
              </a:rPr>
              <a:t>Core Orbitals</a:t>
            </a:r>
            <a:endParaRPr lang="en-US" sz="2800" dirty="0">
              <a:solidFill>
                <a:srgbClr val="C00000"/>
              </a:solidFill>
            </a:endParaRPr>
          </a:p>
        </p:txBody>
      </p:sp>
    </p:spTree>
    <p:extLst>
      <p:ext uri="{BB962C8B-B14F-4D97-AF65-F5344CB8AC3E}">
        <p14:creationId xmlns:p14="http://schemas.microsoft.com/office/powerpoint/2010/main" val="986557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933"/>
            <a:ext cx="8229600" cy="1143000"/>
          </a:xfrm>
        </p:spPr>
        <p:txBody>
          <a:bodyPr>
            <a:normAutofit/>
          </a:bodyPr>
          <a:lstStyle/>
          <a:p>
            <a:r>
              <a:rPr lang="en-US" dirty="0" err="1" smtClean="0">
                <a:solidFill>
                  <a:srgbClr val="C00000"/>
                </a:solidFill>
                <a:latin typeface="Times New Roman" panose="02020603050405020304" pitchFamily="18" charset="0"/>
                <a:cs typeface="Times New Roman" panose="02020603050405020304" pitchFamily="18" charset="0"/>
              </a:rPr>
              <a:t>Homonuclear</a:t>
            </a:r>
            <a:r>
              <a:rPr lang="en-US" dirty="0" smtClean="0">
                <a:solidFill>
                  <a:srgbClr val="C00000"/>
                </a:solidFill>
                <a:latin typeface="Times New Roman" panose="02020603050405020304" pitchFamily="18" charset="0"/>
                <a:cs typeface="Times New Roman" panose="02020603050405020304" pitchFamily="18" charset="0"/>
              </a:rPr>
              <a:t> Diatomic Molecules</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flipH="1">
            <a:off x="4267200" y="4114296"/>
            <a:ext cx="423786" cy="434617"/>
          </a:xfrm>
          <a:prstGeom prst="rect">
            <a:avLst/>
          </a:prstGeom>
          <a:solidFill>
            <a:schemeClr val="bg1"/>
          </a:solidFill>
        </p:spPr>
        <p:txBody>
          <a:bodyPr wrap="square" rtlCol="0">
            <a:spAutoFit/>
          </a:bodyPr>
          <a:lstStyle/>
          <a:p>
            <a:endParaRPr lang="en-US" sz="1600" dirty="0"/>
          </a:p>
        </p:txBody>
      </p:sp>
      <p:sp>
        <p:nvSpPr>
          <p:cNvPr id="8" name="TextBox 7"/>
          <p:cNvSpPr txBox="1"/>
          <p:nvPr/>
        </p:nvSpPr>
        <p:spPr>
          <a:xfrm>
            <a:off x="2356" y="1295400"/>
            <a:ext cx="9141643" cy="1477328"/>
          </a:xfrm>
          <a:prstGeom prst="rect">
            <a:avLst/>
          </a:prstGeom>
          <a:noFill/>
        </p:spPr>
        <p:txBody>
          <a:bodyPr wrap="square" rtlCol="0">
            <a:spAutoFit/>
          </a:bodyPr>
          <a:lstStyle/>
          <a:p>
            <a:r>
              <a:rPr lang="en-US" u="sng" dirty="0" smtClean="0"/>
              <a:t>Molecule</a:t>
            </a:r>
            <a:r>
              <a:rPr lang="en-US" dirty="0" smtClean="0"/>
              <a:t>		</a:t>
            </a:r>
            <a:r>
              <a:rPr lang="en-US" u="sng" dirty="0" smtClean="0"/>
              <a:t>Electronic configuration</a:t>
            </a:r>
            <a:r>
              <a:rPr lang="en-US" dirty="0" smtClean="0"/>
              <a:t>	</a:t>
            </a:r>
            <a:r>
              <a:rPr lang="en-US" u="sng" dirty="0" smtClean="0"/>
              <a:t>Bond Length</a:t>
            </a:r>
            <a:r>
              <a:rPr lang="en-US" dirty="0" smtClean="0"/>
              <a:t>	</a:t>
            </a:r>
            <a:r>
              <a:rPr lang="en-US" u="sng" dirty="0" smtClean="0"/>
              <a:t>Bond Strength</a:t>
            </a:r>
            <a:r>
              <a:rPr lang="en-US" dirty="0" smtClean="0"/>
              <a:t>	</a:t>
            </a:r>
            <a:r>
              <a:rPr lang="en-US" u="sng" dirty="0" smtClean="0"/>
              <a:t>B.O.</a:t>
            </a:r>
          </a:p>
          <a:p>
            <a:r>
              <a:rPr lang="en-US" dirty="0" smtClean="0"/>
              <a:t>H</a:t>
            </a:r>
            <a:r>
              <a:rPr lang="en-US" baseline="-25000" dirty="0" smtClean="0"/>
              <a:t>2</a:t>
            </a:r>
            <a:r>
              <a:rPr lang="en-US" dirty="0" smtClean="0"/>
              <a:t>		</a:t>
            </a:r>
            <a:r>
              <a:rPr lang="en-US" dirty="0" smtClean="0">
                <a:latin typeface="Symbol" panose="05050102010706020507" pitchFamily="18" charset="2"/>
              </a:rPr>
              <a:t>s</a:t>
            </a:r>
            <a:r>
              <a:rPr lang="en-US" baseline="-25000" dirty="0" smtClean="0"/>
              <a:t>1s</a:t>
            </a:r>
            <a:r>
              <a:rPr lang="en-US" baseline="30000" dirty="0" smtClean="0"/>
              <a:t>2			</a:t>
            </a:r>
            <a:r>
              <a:rPr lang="en-US" dirty="0" smtClean="0"/>
              <a:t>0.74144 Å	4.478 eV 		1</a:t>
            </a:r>
          </a:p>
          <a:p>
            <a:r>
              <a:rPr lang="en-US" dirty="0" smtClean="0"/>
              <a:t>He</a:t>
            </a:r>
            <a:r>
              <a:rPr lang="en-US" baseline="-25000" dirty="0" smtClean="0"/>
              <a:t>2</a:t>
            </a:r>
            <a:r>
              <a:rPr lang="en-US" dirty="0" smtClean="0"/>
              <a:t>		</a:t>
            </a:r>
            <a:r>
              <a:rPr lang="en-US" dirty="0" smtClean="0">
                <a:latin typeface="Symbol" panose="05050102010706020507" pitchFamily="18" charset="2"/>
              </a:rPr>
              <a:t>s</a:t>
            </a:r>
            <a:r>
              <a:rPr lang="en-US" baseline="-25000" dirty="0" smtClean="0"/>
              <a:t>1s</a:t>
            </a:r>
            <a:r>
              <a:rPr lang="en-US" baseline="30000" dirty="0" smtClean="0"/>
              <a:t>2</a:t>
            </a:r>
            <a:r>
              <a:rPr lang="en-US" dirty="0" smtClean="0"/>
              <a:t> </a:t>
            </a:r>
            <a:r>
              <a:rPr lang="en-US" dirty="0" smtClean="0">
                <a:latin typeface="Symbol" panose="05050102010706020507" pitchFamily="18" charset="2"/>
              </a:rPr>
              <a:t>s</a:t>
            </a:r>
            <a:r>
              <a:rPr lang="en-US" baseline="-25000" dirty="0" smtClean="0"/>
              <a:t>1s</a:t>
            </a:r>
            <a:r>
              <a:rPr lang="en-US" dirty="0" smtClean="0"/>
              <a:t>*</a:t>
            </a:r>
            <a:r>
              <a:rPr lang="en-US" baseline="30000" dirty="0" smtClean="0"/>
              <a:t>2			</a:t>
            </a:r>
            <a:r>
              <a:rPr lang="en-US" dirty="0" smtClean="0"/>
              <a:t>52 Å		0.000000095 eV	0</a:t>
            </a:r>
            <a:endParaRPr lang="en-US" baseline="30000" dirty="0"/>
          </a:p>
          <a:p>
            <a:r>
              <a:rPr lang="en-US" dirty="0" smtClean="0"/>
              <a:t>Li</a:t>
            </a:r>
            <a:r>
              <a:rPr lang="en-US" baseline="-25000" dirty="0" smtClean="0"/>
              <a:t>2</a:t>
            </a:r>
            <a:r>
              <a:rPr lang="en-US" dirty="0" smtClean="0"/>
              <a:t>		</a:t>
            </a:r>
            <a:r>
              <a:rPr lang="en-US" dirty="0" smtClean="0">
                <a:latin typeface="Symbol" panose="05050102010706020507" pitchFamily="18" charset="2"/>
              </a:rPr>
              <a:t>[s</a:t>
            </a:r>
            <a:r>
              <a:rPr lang="en-US" baseline="-25000" dirty="0" smtClean="0"/>
              <a:t>1s</a:t>
            </a:r>
            <a:r>
              <a:rPr lang="en-US" baseline="30000" dirty="0" smtClean="0"/>
              <a:t>2</a:t>
            </a:r>
            <a:r>
              <a:rPr lang="en-US" dirty="0" smtClean="0"/>
              <a:t> </a:t>
            </a:r>
            <a:r>
              <a:rPr lang="en-US" dirty="0" smtClean="0">
                <a:latin typeface="Symbol" panose="05050102010706020507" pitchFamily="18" charset="2"/>
              </a:rPr>
              <a:t>s</a:t>
            </a:r>
            <a:r>
              <a:rPr lang="en-US" baseline="-25000" dirty="0" smtClean="0"/>
              <a:t>1s</a:t>
            </a:r>
            <a:r>
              <a:rPr lang="en-US" dirty="0" smtClean="0"/>
              <a:t>*</a:t>
            </a:r>
            <a:r>
              <a:rPr lang="en-US" baseline="30000" dirty="0" smtClean="0"/>
              <a:t>2</a:t>
            </a:r>
            <a:r>
              <a:rPr lang="en-US" dirty="0" smtClean="0">
                <a:latin typeface="Symbol" panose="05050102010706020507" pitchFamily="18" charset="2"/>
              </a:rPr>
              <a:t>] s</a:t>
            </a:r>
            <a:r>
              <a:rPr lang="en-US" baseline="-25000" dirty="0" smtClean="0"/>
              <a:t>2s</a:t>
            </a:r>
            <a:r>
              <a:rPr lang="en-US" baseline="30000" dirty="0" smtClean="0"/>
              <a:t>2</a:t>
            </a:r>
            <a:r>
              <a:rPr lang="en-US" dirty="0" smtClean="0"/>
              <a:t> 		2.673 Å		1.05 eV		1</a:t>
            </a:r>
          </a:p>
          <a:p>
            <a:r>
              <a:rPr lang="en-US" dirty="0" smtClean="0"/>
              <a:t>Be</a:t>
            </a:r>
            <a:r>
              <a:rPr lang="en-US" baseline="-25000" dirty="0" smtClean="0"/>
              <a:t>2</a:t>
            </a:r>
            <a:r>
              <a:rPr lang="en-US" dirty="0" smtClean="0"/>
              <a:t>		</a:t>
            </a:r>
            <a:r>
              <a:rPr lang="en-US" dirty="0" smtClean="0">
                <a:latin typeface="Symbol" panose="05050102010706020507" pitchFamily="18" charset="2"/>
              </a:rPr>
              <a:t>[s</a:t>
            </a:r>
            <a:r>
              <a:rPr lang="en-US" baseline="-25000" dirty="0" smtClean="0"/>
              <a:t>1s</a:t>
            </a:r>
            <a:r>
              <a:rPr lang="en-US" baseline="30000" dirty="0" smtClean="0"/>
              <a:t>2</a:t>
            </a:r>
            <a:r>
              <a:rPr lang="en-US" dirty="0" smtClean="0"/>
              <a:t> </a:t>
            </a:r>
            <a:r>
              <a:rPr lang="en-US" dirty="0" smtClean="0">
                <a:latin typeface="Symbol" panose="05050102010706020507" pitchFamily="18" charset="2"/>
              </a:rPr>
              <a:t>s</a:t>
            </a:r>
            <a:r>
              <a:rPr lang="en-US" baseline="-25000" dirty="0" smtClean="0"/>
              <a:t>1s</a:t>
            </a:r>
            <a:r>
              <a:rPr lang="en-US" dirty="0" smtClean="0"/>
              <a:t>*</a:t>
            </a:r>
            <a:r>
              <a:rPr lang="en-US" baseline="30000" dirty="0" smtClean="0"/>
              <a:t>2</a:t>
            </a:r>
            <a:r>
              <a:rPr lang="en-US" dirty="0" smtClean="0">
                <a:latin typeface="Symbol" panose="05050102010706020507" pitchFamily="18" charset="2"/>
              </a:rPr>
              <a:t>] s</a:t>
            </a:r>
            <a:r>
              <a:rPr lang="en-US" baseline="-25000" dirty="0" smtClean="0"/>
              <a:t>2s</a:t>
            </a:r>
            <a:r>
              <a:rPr lang="en-US" baseline="30000" dirty="0" smtClean="0"/>
              <a:t>2</a:t>
            </a:r>
            <a:r>
              <a:rPr lang="en-US" dirty="0" smtClean="0"/>
              <a:t> </a:t>
            </a:r>
            <a:r>
              <a:rPr lang="en-US" dirty="0" smtClean="0">
                <a:latin typeface="Symbol" panose="05050102010706020507" pitchFamily="18" charset="2"/>
              </a:rPr>
              <a:t>s</a:t>
            </a:r>
            <a:r>
              <a:rPr lang="en-US" baseline="-25000" dirty="0" smtClean="0"/>
              <a:t>2s</a:t>
            </a:r>
            <a:r>
              <a:rPr lang="en-US" dirty="0" smtClean="0"/>
              <a:t>*</a:t>
            </a:r>
            <a:r>
              <a:rPr lang="en-US" baseline="30000" dirty="0" smtClean="0"/>
              <a:t>2</a:t>
            </a:r>
            <a:r>
              <a:rPr lang="en-US" dirty="0" smtClean="0"/>
              <a:t> 	2.445 Å		0.116 eV		0</a:t>
            </a:r>
            <a:endParaRPr lang="en-US" dirty="0"/>
          </a:p>
        </p:txBody>
      </p:sp>
      <mc:AlternateContent xmlns:mc="http://schemas.openxmlformats.org/markup-compatibility/2006">
        <mc:Choice xmlns:a14="http://schemas.microsoft.com/office/drawing/2010/main" Requires="a14">
          <p:sp>
            <p:nvSpPr>
              <p:cNvPr id="10" name="TextBox 9"/>
              <p:cNvSpPr txBox="1"/>
              <p:nvPr/>
            </p:nvSpPr>
            <p:spPr>
              <a:xfrm>
                <a:off x="533400" y="3200400"/>
                <a:ext cx="8077200" cy="3253455"/>
              </a:xfrm>
              <a:prstGeom prst="rect">
                <a:avLst/>
              </a:prstGeom>
              <a:noFill/>
            </p:spPr>
            <p:txBody>
              <a:bodyPr wrap="square" rtlCol="0">
                <a:spAutoFit/>
              </a:bodyPr>
              <a:lstStyle/>
              <a:p>
                <a:r>
                  <a:rPr lang="en-US" dirty="0" smtClean="0"/>
                  <a:t>Two electrons in a bonding orbital denote a bond, and antibonding electrons cancel out the effects of the bond.  Therefore, we can define the bond order as </a:t>
                </a:r>
              </a:p>
              <a:p>
                <a:endParaRPr lang="en-US" dirty="0"/>
              </a:p>
              <a:p>
                <a:r>
                  <a:rPr lang="en-US" dirty="0" smtClean="0"/>
                  <a:t>B.O. = </a:t>
                </a:r>
                <a14:m>
                  <m:oMath xmlns:m="http://schemas.openxmlformats.org/officeDocument/2006/math">
                    <m:f>
                      <m:fPr>
                        <m:ctrlPr>
                          <a:rPr lang="en-US" i="1" smtClean="0">
                            <a:latin typeface="Cambria Math"/>
                          </a:rPr>
                        </m:ctrlPr>
                      </m:fPr>
                      <m:num>
                        <m:r>
                          <a:rPr lang="en-US" b="0" i="1" smtClean="0">
                            <a:latin typeface="Cambria Math"/>
                          </a:rPr>
                          <m:t>1</m:t>
                        </m:r>
                      </m:num>
                      <m:den>
                        <m:r>
                          <a:rPr lang="en-US" b="0" i="1" smtClean="0">
                            <a:latin typeface="Cambria Math"/>
                          </a:rPr>
                          <m:t>2</m:t>
                        </m:r>
                      </m:den>
                    </m:f>
                    <m:r>
                      <a:rPr lang="en-US" b="0" i="1" smtClean="0">
                        <a:latin typeface="Cambria Math"/>
                      </a:rPr>
                      <m:t> </m:t>
                    </m:r>
                    <m:d>
                      <m:dPr>
                        <m:ctrlPr>
                          <a:rPr lang="en-US" b="0" i="1" smtClean="0">
                            <a:latin typeface="Cambria Math"/>
                          </a:rPr>
                        </m:ctrlPr>
                      </m:dPr>
                      <m:e>
                        <m:r>
                          <a:rPr lang="en-US" b="0" i="1" smtClean="0">
                            <a:latin typeface="Cambria Math"/>
                          </a:rPr>
                          <m:t>𝑛𝑢𝑚𝑏𝑒𝑟</m:t>
                        </m:r>
                        <m:r>
                          <a:rPr lang="en-US" b="0" i="1" smtClean="0">
                            <a:latin typeface="Cambria Math"/>
                          </a:rPr>
                          <m:t> </m:t>
                        </m:r>
                        <m:r>
                          <a:rPr lang="en-US" b="0" i="1" smtClean="0">
                            <a:latin typeface="Cambria Math"/>
                          </a:rPr>
                          <m:t>𝑜𝑓</m:t>
                        </m:r>
                        <m:r>
                          <a:rPr lang="en-US" b="0" i="1" smtClean="0">
                            <a:latin typeface="Cambria Math"/>
                          </a:rPr>
                          <m:t> </m:t>
                        </m:r>
                        <m:r>
                          <a:rPr lang="en-US" b="0" i="1" smtClean="0">
                            <a:latin typeface="Cambria Math"/>
                          </a:rPr>
                          <m:t>𝑏𝑜𝑛𝑑𝑖𝑛𝑔</m:t>
                        </m:r>
                        <m:r>
                          <a:rPr lang="en-US" b="0" i="1" smtClean="0">
                            <a:latin typeface="Cambria Math"/>
                          </a:rPr>
                          <m:t> </m:t>
                        </m:r>
                        <m:r>
                          <a:rPr lang="en-US" b="0" i="1" smtClean="0">
                            <a:latin typeface="Cambria Math"/>
                          </a:rPr>
                          <m:t>𝑒𝑙𝑒𝑐𝑡𝑟𝑜𝑛𝑠</m:t>
                        </m:r>
                        <m:r>
                          <a:rPr lang="en-US" b="0" i="1" smtClean="0">
                            <a:latin typeface="Cambria Math"/>
                          </a:rPr>
                          <m:t> −</m:t>
                        </m:r>
                        <m:r>
                          <a:rPr lang="en-US" b="0" i="1" smtClean="0">
                            <a:latin typeface="Cambria Math"/>
                          </a:rPr>
                          <m:t>𝑛𝑢𝑚𝑏𝑒𝑟</m:t>
                        </m:r>
                        <m:r>
                          <a:rPr lang="en-US" b="0" i="1" smtClean="0">
                            <a:latin typeface="Cambria Math"/>
                          </a:rPr>
                          <m:t> </m:t>
                        </m:r>
                        <m:r>
                          <a:rPr lang="en-US" b="0" i="1" smtClean="0">
                            <a:latin typeface="Cambria Math"/>
                          </a:rPr>
                          <m:t>𝑜𝑓</m:t>
                        </m:r>
                        <m:r>
                          <a:rPr lang="en-US" b="0" i="1" smtClean="0">
                            <a:latin typeface="Cambria Math"/>
                          </a:rPr>
                          <m:t> </m:t>
                        </m:r>
                        <m:r>
                          <a:rPr lang="en-US" b="0" i="1" smtClean="0">
                            <a:latin typeface="Cambria Math"/>
                          </a:rPr>
                          <m:t>𝑎𝑛𝑡𝑖𝑏𝑜𝑛𝑑𝑖𝑛𝑔</m:t>
                        </m:r>
                        <m:r>
                          <a:rPr lang="en-US" b="0" i="1" smtClean="0">
                            <a:latin typeface="Cambria Math"/>
                          </a:rPr>
                          <m:t> </m:t>
                        </m:r>
                        <m:r>
                          <a:rPr lang="en-US" b="0" i="1" smtClean="0">
                            <a:latin typeface="Cambria Math"/>
                          </a:rPr>
                          <m:t>𝑒𝑙𝑒𝑐𝑡𝑟𝑜𝑛𝑠</m:t>
                        </m:r>
                      </m:e>
                    </m:d>
                  </m:oMath>
                </a14:m>
                <a:endParaRPr lang="en-US" dirty="0" smtClean="0"/>
              </a:p>
              <a:p>
                <a:endParaRPr lang="en-US" dirty="0" smtClean="0"/>
              </a:p>
              <a:p>
                <a:r>
                  <a:rPr lang="en-US" dirty="0" smtClean="0"/>
                  <a:t>There’s no need to consider the core electrons (in square brackets []), because they don’t overlap sufficiently to be considered either bonding or antibonding.</a:t>
                </a:r>
              </a:p>
              <a:p>
                <a:endParaRPr lang="en-US" dirty="0"/>
              </a:p>
              <a:p>
                <a:r>
                  <a:rPr lang="en-US" b="1" dirty="0" smtClean="0"/>
                  <a:t>Note</a:t>
                </a:r>
                <a:r>
                  <a:rPr lang="en-US" b="1" dirty="0" smtClean="0"/>
                  <a:t>:</a:t>
                </a:r>
                <a:r>
                  <a:rPr lang="en-US" dirty="0" smtClean="0"/>
                  <a:t> All bonds are not of equal strength! The single bond in Li</a:t>
                </a:r>
                <a:r>
                  <a:rPr lang="en-US" baseline="-25000" dirty="0" smtClean="0"/>
                  <a:t>2</a:t>
                </a:r>
                <a:r>
                  <a:rPr lang="en-US" dirty="0" smtClean="0"/>
                  <a:t> is much weaker than that of H</a:t>
                </a:r>
                <a:r>
                  <a:rPr lang="en-US" baseline="-25000" dirty="0" smtClean="0"/>
                  <a:t>2</a:t>
                </a:r>
                <a:r>
                  <a:rPr lang="en-US" dirty="0" smtClean="0"/>
                  <a:t>.  That’s because the 2s orbital of Li is much larger and more diffuse than the 1s orbital of H.</a:t>
                </a:r>
                <a:endParaRPr lang="en-US" baseline="-25000" dirty="0"/>
              </a:p>
            </p:txBody>
          </p:sp>
        </mc:Choice>
        <mc:Fallback>
          <p:sp>
            <p:nvSpPr>
              <p:cNvPr id="10" name="TextBox 9"/>
              <p:cNvSpPr txBox="1">
                <a:spLocks noRot="1" noChangeAspect="1" noMove="1" noResize="1" noEditPoints="1" noAdjustHandles="1" noChangeArrowheads="1" noChangeShapeType="1" noTextEdit="1"/>
              </p:cNvSpPr>
              <p:nvPr/>
            </p:nvSpPr>
            <p:spPr>
              <a:xfrm>
                <a:off x="533400" y="3200400"/>
                <a:ext cx="8077200" cy="3253455"/>
              </a:xfrm>
              <a:prstGeom prst="rect">
                <a:avLst/>
              </a:prstGeom>
              <a:blipFill rotWithShape="1">
                <a:blip r:embed="rId2"/>
                <a:stretch>
                  <a:fillRect l="-679" t="-936" r="-1057" b="-2060"/>
                </a:stretch>
              </a:blipFill>
            </p:spPr>
            <p:txBody>
              <a:bodyPr/>
              <a:lstStyle/>
              <a:p>
                <a:r>
                  <a:rPr lang="en-US">
                    <a:noFill/>
                  </a:rPr>
                  <a:t> </a:t>
                </a:r>
              </a:p>
            </p:txBody>
          </p:sp>
        </mc:Fallback>
      </mc:AlternateContent>
    </p:spTree>
    <p:extLst>
      <p:ext uri="{BB962C8B-B14F-4D97-AF65-F5344CB8AC3E}">
        <p14:creationId xmlns:p14="http://schemas.microsoft.com/office/powerpoint/2010/main" val="2935353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762000"/>
            <a:ext cx="7772400" cy="1470025"/>
          </a:xfrm>
        </p:spPr>
        <p:txBody>
          <a:bodyPr>
            <a:normAutofit fontScale="90000"/>
          </a:bodyPr>
          <a:lstStyle/>
          <a:p>
            <a:r>
              <a:rPr lang="en-US" sz="7200" dirty="0" smtClean="0">
                <a:solidFill>
                  <a:srgbClr val="C00000"/>
                </a:solidFill>
                <a:latin typeface="Times New Roman" panose="02020603050405020304" pitchFamily="18" charset="0"/>
                <a:cs typeface="Times New Roman" panose="02020603050405020304" pitchFamily="18" charset="0"/>
              </a:rPr>
              <a:t>Chemical Bonding</a:t>
            </a:r>
            <a:br>
              <a:rPr lang="en-US" sz="7200" dirty="0" smtClean="0">
                <a:solidFill>
                  <a:srgbClr val="C00000"/>
                </a:solidFill>
                <a:latin typeface="Times New Roman" panose="02020603050405020304" pitchFamily="18" charset="0"/>
                <a:cs typeface="Times New Roman" panose="02020603050405020304" pitchFamily="18" charset="0"/>
              </a:rPr>
            </a:br>
            <a:r>
              <a:rPr lang="en-US" sz="3600" dirty="0" smtClean="0">
                <a:solidFill>
                  <a:srgbClr val="C00000"/>
                </a:solidFill>
                <a:latin typeface="Times New Roman" panose="02020603050405020304" pitchFamily="18" charset="0"/>
                <a:cs typeface="Times New Roman" panose="02020603050405020304" pitchFamily="18" charset="0"/>
              </a:rPr>
              <a:t>Michael Morse, University of Utah</a:t>
            </a:r>
            <a:br>
              <a:rPr lang="en-US" sz="3600" dirty="0" smtClean="0">
                <a:solidFill>
                  <a:srgbClr val="C00000"/>
                </a:solidFill>
                <a:latin typeface="Times New Roman" panose="02020603050405020304" pitchFamily="18" charset="0"/>
                <a:cs typeface="Times New Roman" panose="02020603050405020304" pitchFamily="18" charset="0"/>
              </a:rPr>
            </a:br>
            <a:r>
              <a:rPr lang="en-US" sz="3600" dirty="0" smtClean="0">
                <a:solidFill>
                  <a:schemeClr val="tx2">
                    <a:lumMod val="60000"/>
                    <a:lumOff val="40000"/>
                  </a:schemeClr>
                </a:solidFill>
                <a:latin typeface="Times New Roman" panose="02020603050405020304" pitchFamily="18" charset="0"/>
                <a:cs typeface="Times New Roman" panose="02020603050405020304" pitchFamily="18" charset="0"/>
              </a:rPr>
              <a:t>morse@chem.utah.edu</a:t>
            </a:r>
            <a:endParaRPr lang="en-US" sz="7200"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pic>
        <p:nvPicPr>
          <p:cNvPr id="1026" name="Picture 2" descr="http://www.chem.ucla.edu/~ana/img/ICCB/2014/ICCB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917256"/>
            <a:ext cx="9144000" cy="2855159"/>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a:off x="6400800" y="3200400"/>
            <a:ext cx="0" cy="304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01847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933"/>
            <a:ext cx="8229600" cy="1143000"/>
          </a:xfrm>
        </p:spPr>
        <p:txBody>
          <a:bodyPr>
            <a:normAutofit/>
          </a:bodyPr>
          <a:lstStyle/>
          <a:p>
            <a:r>
              <a:rPr lang="en-US" dirty="0" smtClean="0">
                <a:solidFill>
                  <a:srgbClr val="C00000"/>
                </a:solidFill>
                <a:latin typeface="Times New Roman" panose="02020603050405020304" pitchFamily="18" charset="0"/>
                <a:cs typeface="Times New Roman" panose="02020603050405020304" pitchFamily="18" charset="0"/>
              </a:rPr>
              <a:t>p-orbital bonding</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flipH="1">
            <a:off x="4267200" y="4114296"/>
            <a:ext cx="423786" cy="434617"/>
          </a:xfrm>
          <a:prstGeom prst="rect">
            <a:avLst/>
          </a:prstGeom>
          <a:solidFill>
            <a:schemeClr val="bg1"/>
          </a:solidFill>
        </p:spPr>
        <p:txBody>
          <a:bodyPr wrap="square" rtlCol="0">
            <a:spAutoFit/>
          </a:bodyPr>
          <a:lstStyle/>
          <a:p>
            <a:endParaRPr lang="en-US" sz="1600" dirty="0"/>
          </a:p>
        </p:txBody>
      </p:sp>
      <p:sp>
        <p:nvSpPr>
          <p:cNvPr id="3" name="TextBox 2"/>
          <p:cNvSpPr txBox="1"/>
          <p:nvPr/>
        </p:nvSpPr>
        <p:spPr>
          <a:xfrm>
            <a:off x="914400" y="1143000"/>
            <a:ext cx="7772400" cy="1754326"/>
          </a:xfrm>
          <a:prstGeom prst="rect">
            <a:avLst/>
          </a:prstGeom>
          <a:noFill/>
        </p:spPr>
        <p:txBody>
          <a:bodyPr wrap="square" rtlCol="0">
            <a:spAutoFit/>
          </a:bodyPr>
          <a:lstStyle/>
          <a:p>
            <a:r>
              <a:rPr lang="en-US" dirty="0" smtClean="0"/>
              <a:t>When the p orbitals are involved, you can get two different types of bonds:</a:t>
            </a:r>
          </a:p>
          <a:p>
            <a:pPr marL="285750" indent="-285750">
              <a:buFont typeface="Symbol"/>
              <a:buChar char="s"/>
            </a:pPr>
            <a:r>
              <a:rPr lang="en-US" dirty="0" smtClean="0"/>
              <a:t>bonds and </a:t>
            </a:r>
            <a:r>
              <a:rPr lang="en-US" dirty="0" smtClean="0">
                <a:latin typeface="Symbol" panose="05050102010706020507" pitchFamily="18" charset="2"/>
              </a:rPr>
              <a:t>p</a:t>
            </a:r>
            <a:r>
              <a:rPr lang="en-US" dirty="0" smtClean="0"/>
              <a:t> bonds.</a:t>
            </a:r>
          </a:p>
          <a:p>
            <a:pPr marL="285750" indent="-285750">
              <a:buFont typeface="Symbol"/>
              <a:buChar char="s"/>
            </a:pPr>
            <a:endParaRPr lang="en-US" dirty="0"/>
          </a:p>
          <a:p>
            <a:r>
              <a:rPr lang="en-US" dirty="0" smtClean="0">
                <a:latin typeface="Symbol" panose="05050102010706020507" pitchFamily="18" charset="2"/>
              </a:rPr>
              <a:t>s</a:t>
            </a:r>
            <a:r>
              <a:rPr lang="en-US" dirty="0" smtClean="0"/>
              <a:t> orbitals have cylindrical symmetry about the molecular axis, </a:t>
            </a:r>
          </a:p>
          <a:p>
            <a:r>
              <a:rPr lang="en-US" dirty="0"/>
              <a:t> </a:t>
            </a:r>
            <a:r>
              <a:rPr lang="en-US" dirty="0" smtClean="0"/>
              <a:t>  no nodal planes containing the axis</a:t>
            </a:r>
          </a:p>
          <a:p>
            <a:pPr marL="285750" indent="-285750">
              <a:buFont typeface="Symbol"/>
              <a:buChar char="p"/>
            </a:pPr>
            <a:r>
              <a:rPr lang="en-US" dirty="0" smtClean="0"/>
              <a:t>orbitals have one nodal plane containing the axis</a:t>
            </a:r>
          </a:p>
        </p:txBody>
      </p:sp>
      <p:pic>
        <p:nvPicPr>
          <p:cNvPr id="2050" name="Picture 2" descr="C:\Word Processing\Courses\AP Teacher Presentations\Calculations\Ne 2p.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9200" y="3479752"/>
            <a:ext cx="858522" cy="4800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Word Processing\Courses\AP Teacher Presentations\Calculations\Ne 2p.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8969" y="3479752"/>
            <a:ext cx="858522" cy="4800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39200" y="4065888"/>
            <a:ext cx="1359539" cy="646331"/>
          </a:xfrm>
          <a:prstGeom prst="rect">
            <a:avLst/>
          </a:prstGeom>
          <a:noFill/>
        </p:spPr>
        <p:txBody>
          <a:bodyPr wrap="none" rtlCol="0">
            <a:spAutoFit/>
          </a:bodyPr>
          <a:lstStyle/>
          <a:p>
            <a:r>
              <a:rPr lang="en-US" dirty="0" smtClean="0"/>
              <a:t>Atom   </a:t>
            </a:r>
            <a:r>
              <a:rPr lang="en-US" dirty="0" err="1" smtClean="0"/>
              <a:t>Atom</a:t>
            </a:r>
            <a:endParaRPr lang="en-US" dirty="0" smtClean="0"/>
          </a:p>
          <a:p>
            <a:r>
              <a:rPr lang="en-US" dirty="0"/>
              <a:t> </a:t>
            </a:r>
            <a:r>
              <a:rPr lang="en-US" dirty="0" smtClean="0"/>
              <a:t>   A          B</a:t>
            </a:r>
            <a:endParaRPr lang="en-US" dirty="0"/>
          </a:p>
        </p:txBody>
      </p:sp>
      <p:sp>
        <p:nvSpPr>
          <p:cNvPr id="5" name="TextBox 4"/>
          <p:cNvSpPr txBox="1"/>
          <p:nvPr/>
        </p:nvSpPr>
        <p:spPr>
          <a:xfrm>
            <a:off x="1024048" y="2978755"/>
            <a:ext cx="2753318" cy="369332"/>
          </a:xfrm>
          <a:prstGeom prst="rect">
            <a:avLst/>
          </a:prstGeom>
          <a:noFill/>
        </p:spPr>
        <p:txBody>
          <a:bodyPr wrap="none" rtlCol="0">
            <a:spAutoFit/>
          </a:bodyPr>
          <a:lstStyle/>
          <a:p>
            <a:r>
              <a:rPr lang="en-US" u="sng" dirty="0">
                <a:solidFill>
                  <a:srgbClr val="C00000"/>
                </a:solidFill>
                <a:latin typeface="Symbol" panose="05050102010706020507" pitchFamily="18" charset="2"/>
              </a:rPr>
              <a:t>s</a:t>
            </a:r>
            <a:r>
              <a:rPr lang="en-US" u="sng" dirty="0" smtClean="0">
                <a:solidFill>
                  <a:srgbClr val="C00000"/>
                </a:solidFill>
              </a:rPr>
              <a:t> interaction of 2p orbitals:</a:t>
            </a:r>
            <a:endParaRPr lang="en-US" u="sng" dirty="0">
              <a:solidFill>
                <a:srgbClr val="C00000"/>
              </a:solidFill>
            </a:endParaRPr>
          </a:p>
        </p:txBody>
      </p:sp>
      <p:sp>
        <p:nvSpPr>
          <p:cNvPr id="11" name="TextBox 10"/>
          <p:cNvSpPr txBox="1"/>
          <p:nvPr/>
        </p:nvSpPr>
        <p:spPr>
          <a:xfrm>
            <a:off x="4419600" y="2994351"/>
            <a:ext cx="2740494" cy="369332"/>
          </a:xfrm>
          <a:prstGeom prst="rect">
            <a:avLst/>
          </a:prstGeom>
          <a:noFill/>
        </p:spPr>
        <p:txBody>
          <a:bodyPr wrap="none" rtlCol="0">
            <a:spAutoFit/>
          </a:bodyPr>
          <a:lstStyle/>
          <a:p>
            <a:r>
              <a:rPr lang="en-US" u="sng" dirty="0" smtClean="0">
                <a:solidFill>
                  <a:srgbClr val="C00000"/>
                </a:solidFill>
                <a:latin typeface="Symbol" panose="05050102010706020507" pitchFamily="18" charset="2"/>
              </a:rPr>
              <a:t>p</a:t>
            </a:r>
            <a:r>
              <a:rPr lang="en-US" u="sng" dirty="0" smtClean="0">
                <a:solidFill>
                  <a:srgbClr val="C00000"/>
                </a:solidFill>
              </a:rPr>
              <a:t> interaction of 2p orbitals:</a:t>
            </a:r>
            <a:endParaRPr lang="en-US" u="sng" dirty="0">
              <a:solidFill>
                <a:srgbClr val="C00000"/>
              </a:solidFill>
            </a:endParaRPr>
          </a:p>
        </p:txBody>
      </p:sp>
      <p:grpSp>
        <p:nvGrpSpPr>
          <p:cNvPr id="6" name="Group 5"/>
          <p:cNvGrpSpPr/>
          <p:nvPr/>
        </p:nvGrpSpPr>
        <p:grpSpPr>
          <a:xfrm>
            <a:off x="4949868" y="3483520"/>
            <a:ext cx="1418508" cy="490823"/>
            <a:chOff x="4800600" y="3840781"/>
            <a:chExt cx="1418508" cy="490823"/>
          </a:xfrm>
        </p:grpSpPr>
        <p:pic>
          <p:nvPicPr>
            <p:cNvPr id="12" name="Picture 2" descr="C:\Word Processing\Courses\AP Teacher Presentations\Calculations\Ne 2p.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3851570"/>
              <a:ext cx="858522" cy="480034"/>
            </a:xfrm>
            <a:prstGeom prst="rect">
              <a:avLst/>
            </a:prstGeom>
            <a:noFill/>
            <a:scene3d>
              <a:camera prst="orthographicFront">
                <a:rot lat="0" lon="0" rev="5400000"/>
              </a:camera>
              <a:lightRig rig="threePt" dir="t"/>
            </a:scene3d>
            <a:extLst>
              <a:ext uri="{909E8E84-426E-40DD-AFC4-6F175D3DCCD1}">
                <a14:hiddenFill xmlns:a14="http://schemas.microsoft.com/office/drawing/2010/main">
                  <a:solidFill>
                    <a:srgbClr val="FFFFFF"/>
                  </a:solidFill>
                </a14:hiddenFill>
              </a:ext>
            </a:extLst>
          </p:spPr>
        </p:pic>
        <p:pic>
          <p:nvPicPr>
            <p:cNvPr id="13" name="Picture 2" descr="C:\Word Processing\Courses\AP Teacher Presentations\Calculations\Ne 2p.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0586" y="3840781"/>
              <a:ext cx="858522" cy="480034"/>
            </a:xfrm>
            <a:prstGeom prst="rect">
              <a:avLst/>
            </a:prstGeom>
            <a:noFill/>
            <a:scene3d>
              <a:camera prst="orthographicFront">
                <a:rot lat="0" lon="0" rev="5400000"/>
              </a:camera>
              <a:lightRig rig="threePt" dir="t"/>
            </a:scene3d>
            <a:extLst>
              <a:ext uri="{909E8E84-426E-40DD-AFC4-6F175D3DCCD1}">
                <a14:hiddenFill xmlns:a14="http://schemas.microsoft.com/office/drawing/2010/main">
                  <a:solidFill>
                    <a:srgbClr val="FFFFFF"/>
                  </a:solidFill>
                </a14:hiddenFill>
              </a:ext>
            </a:extLst>
          </p:spPr>
        </p:pic>
      </p:grpSp>
      <p:sp>
        <p:nvSpPr>
          <p:cNvPr id="14" name="TextBox 13"/>
          <p:cNvSpPr txBox="1"/>
          <p:nvPr/>
        </p:nvSpPr>
        <p:spPr>
          <a:xfrm>
            <a:off x="5008837" y="4008438"/>
            <a:ext cx="1359539" cy="646331"/>
          </a:xfrm>
          <a:prstGeom prst="rect">
            <a:avLst/>
          </a:prstGeom>
          <a:noFill/>
        </p:spPr>
        <p:txBody>
          <a:bodyPr wrap="none" rtlCol="0">
            <a:spAutoFit/>
          </a:bodyPr>
          <a:lstStyle/>
          <a:p>
            <a:r>
              <a:rPr lang="en-US" dirty="0" smtClean="0"/>
              <a:t>Atom   </a:t>
            </a:r>
            <a:r>
              <a:rPr lang="en-US" dirty="0" err="1" smtClean="0"/>
              <a:t>Atom</a:t>
            </a:r>
            <a:endParaRPr lang="en-US" dirty="0" smtClean="0"/>
          </a:p>
          <a:p>
            <a:r>
              <a:rPr lang="en-US" dirty="0"/>
              <a:t> </a:t>
            </a:r>
            <a:r>
              <a:rPr lang="en-US" dirty="0" smtClean="0"/>
              <a:t>   A          B</a:t>
            </a:r>
            <a:endParaRPr lang="en-US" dirty="0"/>
          </a:p>
        </p:txBody>
      </p:sp>
      <p:sp>
        <p:nvSpPr>
          <p:cNvPr id="7" name="TextBox 6"/>
          <p:cNvSpPr txBox="1"/>
          <p:nvPr/>
        </p:nvSpPr>
        <p:spPr>
          <a:xfrm>
            <a:off x="992625" y="4712219"/>
            <a:ext cx="7614200" cy="646331"/>
          </a:xfrm>
          <a:prstGeom prst="rect">
            <a:avLst/>
          </a:prstGeom>
          <a:noFill/>
        </p:spPr>
        <p:txBody>
          <a:bodyPr wrap="none" rtlCol="0">
            <a:spAutoFit/>
          </a:bodyPr>
          <a:lstStyle/>
          <a:p>
            <a:r>
              <a:rPr lang="en-US" dirty="0" smtClean="0"/>
              <a:t>In each orientation, the orbitals can approach so they overlap constructively to </a:t>
            </a:r>
          </a:p>
          <a:p>
            <a:r>
              <a:rPr lang="en-US" dirty="0" smtClean="0"/>
              <a:t>form bonding orbitals, or destructively to form antibonding orbitals.</a:t>
            </a:r>
            <a:endParaRPr lang="en-US"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1079545" y="5358550"/>
            <a:ext cx="1143000" cy="639097"/>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6545" y="5358549"/>
            <a:ext cx="1142999" cy="639097"/>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9868" y="5383043"/>
            <a:ext cx="1251624" cy="699833"/>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30519" y="5349946"/>
            <a:ext cx="1173770" cy="656302"/>
          </a:xfrm>
          <a:prstGeom prst="rect">
            <a:avLst/>
          </a:prstGeom>
        </p:spPr>
      </p:pic>
      <p:sp>
        <p:nvSpPr>
          <p:cNvPr id="20" name="TextBox 19"/>
          <p:cNvSpPr txBox="1"/>
          <p:nvPr/>
        </p:nvSpPr>
        <p:spPr>
          <a:xfrm>
            <a:off x="1399354" y="6172200"/>
            <a:ext cx="1954381" cy="369332"/>
          </a:xfrm>
          <a:prstGeom prst="rect">
            <a:avLst/>
          </a:prstGeom>
          <a:noFill/>
        </p:spPr>
        <p:txBody>
          <a:bodyPr wrap="none" rtlCol="0">
            <a:spAutoFit/>
          </a:bodyPr>
          <a:lstStyle/>
          <a:p>
            <a:r>
              <a:rPr lang="en-US" dirty="0" smtClean="0">
                <a:latin typeface="Symbol" panose="05050102010706020507" pitchFamily="18" charset="2"/>
              </a:rPr>
              <a:t>s</a:t>
            </a:r>
            <a:r>
              <a:rPr lang="en-US" baseline="-25000" dirty="0" smtClean="0"/>
              <a:t>2p</a:t>
            </a:r>
            <a:r>
              <a:rPr lang="en-US" dirty="0" smtClean="0"/>
              <a:t>                   </a:t>
            </a:r>
            <a:r>
              <a:rPr lang="en-US" dirty="0" smtClean="0">
                <a:latin typeface="Symbol" panose="05050102010706020507" pitchFamily="18" charset="2"/>
              </a:rPr>
              <a:t>s</a:t>
            </a:r>
            <a:r>
              <a:rPr lang="en-US" baseline="-25000" dirty="0" smtClean="0"/>
              <a:t>2p</a:t>
            </a:r>
            <a:r>
              <a:rPr lang="en-US" dirty="0" smtClean="0"/>
              <a:t>* </a:t>
            </a:r>
            <a:endParaRPr lang="en-US" dirty="0"/>
          </a:p>
        </p:txBody>
      </p:sp>
      <p:sp>
        <p:nvSpPr>
          <p:cNvPr id="22" name="TextBox 21"/>
          <p:cNvSpPr txBox="1"/>
          <p:nvPr/>
        </p:nvSpPr>
        <p:spPr>
          <a:xfrm>
            <a:off x="5406413" y="6172200"/>
            <a:ext cx="1923925" cy="369332"/>
          </a:xfrm>
          <a:prstGeom prst="rect">
            <a:avLst/>
          </a:prstGeom>
          <a:noFill/>
        </p:spPr>
        <p:txBody>
          <a:bodyPr wrap="none" rtlCol="0">
            <a:spAutoFit/>
          </a:bodyPr>
          <a:lstStyle/>
          <a:p>
            <a:r>
              <a:rPr lang="en-US" dirty="0" smtClean="0">
                <a:latin typeface="Symbol" panose="05050102010706020507" pitchFamily="18" charset="2"/>
              </a:rPr>
              <a:t>p</a:t>
            </a:r>
            <a:r>
              <a:rPr lang="en-US" baseline="-25000" dirty="0" smtClean="0"/>
              <a:t>2p</a:t>
            </a:r>
            <a:r>
              <a:rPr lang="en-US" dirty="0" smtClean="0"/>
              <a:t>                   </a:t>
            </a:r>
            <a:r>
              <a:rPr lang="en-US" dirty="0" smtClean="0">
                <a:latin typeface="Symbol" panose="05050102010706020507" pitchFamily="18" charset="2"/>
              </a:rPr>
              <a:t>p</a:t>
            </a:r>
            <a:r>
              <a:rPr lang="en-US" baseline="-25000" dirty="0" smtClean="0"/>
              <a:t>2p</a:t>
            </a:r>
            <a:r>
              <a:rPr lang="en-US" dirty="0" smtClean="0"/>
              <a:t>* </a:t>
            </a:r>
            <a:endParaRPr lang="en-US" dirty="0"/>
          </a:p>
        </p:txBody>
      </p:sp>
    </p:spTree>
    <p:extLst>
      <p:ext uri="{BB962C8B-B14F-4D97-AF65-F5344CB8AC3E}">
        <p14:creationId xmlns:p14="http://schemas.microsoft.com/office/powerpoint/2010/main" val="1378168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933"/>
            <a:ext cx="8229600" cy="1143000"/>
          </a:xfrm>
        </p:spPr>
        <p:txBody>
          <a:bodyPr>
            <a:normAutofit/>
          </a:bodyPr>
          <a:lstStyle/>
          <a:p>
            <a:r>
              <a:rPr lang="en-US" dirty="0" smtClean="0">
                <a:solidFill>
                  <a:srgbClr val="C00000"/>
                </a:solidFill>
                <a:latin typeface="Times New Roman" panose="02020603050405020304" pitchFamily="18" charset="0"/>
                <a:cs typeface="Times New Roman" panose="02020603050405020304" pitchFamily="18" charset="0"/>
              </a:rPr>
              <a:t>Energy ordering of p-based MOs</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flipH="1">
            <a:off x="4267200" y="4114296"/>
            <a:ext cx="423786" cy="434617"/>
          </a:xfrm>
          <a:prstGeom prst="rect">
            <a:avLst/>
          </a:prstGeom>
          <a:solidFill>
            <a:schemeClr val="bg1"/>
          </a:solidFill>
        </p:spPr>
        <p:txBody>
          <a:bodyPr wrap="square" rtlCol="0">
            <a:spAutoFit/>
          </a:bodyPr>
          <a:lstStyle/>
          <a:p>
            <a:endParaRPr lang="en-US" sz="1600" dirty="0"/>
          </a:p>
        </p:txBody>
      </p:sp>
      <p:sp>
        <p:nvSpPr>
          <p:cNvPr id="3" name="TextBox 2"/>
          <p:cNvSpPr txBox="1"/>
          <p:nvPr/>
        </p:nvSpPr>
        <p:spPr>
          <a:xfrm>
            <a:off x="914400" y="1143000"/>
            <a:ext cx="7772400" cy="2031325"/>
          </a:xfrm>
          <a:prstGeom prst="rect">
            <a:avLst/>
          </a:prstGeom>
          <a:noFill/>
        </p:spPr>
        <p:txBody>
          <a:bodyPr wrap="square" rtlCol="0">
            <a:spAutoFit/>
          </a:bodyPr>
          <a:lstStyle/>
          <a:p>
            <a:r>
              <a:rPr lang="en-US" dirty="0" smtClean="0"/>
              <a:t>Looking at the p-based molecular orbitals, it seems obvious that the greatest build-up of electron density between the nuclei will be in the </a:t>
            </a:r>
            <a:r>
              <a:rPr lang="en-US" dirty="0">
                <a:latin typeface="Symbol" panose="05050102010706020507" pitchFamily="18" charset="2"/>
              </a:rPr>
              <a:t>s</a:t>
            </a:r>
            <a:r>
              <a:rPr lang="en-US" baseline="-25000" dirty="0"/>
              <a:t>2p</a:t>
            </a:r>
            <a:r>
              <a:rPr lang="en-US" dirty="0"/>
              <a:t> </a:t>
            </a:r>
            <a:r>
              <a:rPr lang="en-US" dirty="0" smtClean="0"/>
              <a:t>orbital, so it should be the strongest bond.  Next would be the </a:t>
            </a:r>
            <a:r>
              <a:rPr lang="en-US" dirty="0" smtClean="0">
                <a:latin typeface="Symbol" panose="05050102010706020507" pitchFamily="18" charset="2"/>
              </a:rPr>
              <a:t>p</a:t>
            </a:r>
            <a:r>
              <a:rPr lang="en-US" baseline="-25000" dirty="0" smtClean="0"/>
              <a:t>2p </a:t>
            </a:r>
            <a:r>
              <a:rPr lang="en-US" dirty="0" smtClean="0"/>
              <a:t>, which is also a good bonding orbital, then </a:t>
            </a:r>
            <a:r>
              <a:rPr lang="en-US" dirty="0" smtClean="0">
                <a:latin typeface="Symbol" panose="05050102010706020507" pitchFamily="18" charset="2"/>
              </a:rPr>
              <a:t>p</a:t>
            </a:r>
            <a:r>
              <a:rPr lang="en-US" baseline="-25000" dirty="0" smtClean="0"/>
              <a:t>2p</a:t>
            </a:r>
            <a:r>
              <a:rPr lang="en-US" dirty="0" smtClean="0"/>
              <a:t>* should be less antibonding than </a:t>
            </a:r>
            <a:r>
              <a:rPr lang="en-US" dirty="0">
                <a:latin typeface="Symbol" panose="05050102010706020507" pitchFamily="18" charset="2"/>
              </a:rPr>
              <a:t>s</a:t>
            </a:r>
            <a:r>
              <a:rPr lang="en-US" baseline="-25000" dirty="0"/>
              <a:t>2p</a:t>
            </a:r>
            <a:r>
              <a:rPr lang="en-US" dirty="0" smtClean="0"/>
              <a:t>*.  This is correct </a:t>
            </a:r>
            <a:r>
              <a:rPr lang="en-US" u="sng" dirty="0" smtClean="0"/>
              <a:t>unless</a:t>
            </a:r>
            <a:r>
              <a:rPr lang="en-US" dirty="0" smtClean="0"/>
              <a:t> there is an outside influence. </a:t>
            </a:r>
          </a:p>
          <a:p>
            <a:endParaRPr lang="en-US" dirty="0"/>
          </a:p>
          <a:p>
            <a:r>
              <a:rPr lang="en-US" dirty="0" smtClean="0"/>
              <a:t>This leads to the correct orbital diagrams for O</a:t>
            </a:r>
            <a:r>
              <a:rPr lang="en-US" baseline="-25000" dirty="0" smtClean="0"/>
              <a:t>2</a:t>
            </a:r>
            <a:r>
              <a:rPr lang="en-US" dirty="0" smtClean="0"/>
              <a:t> ,F</a:t>
            </a:r>
            <a:r>
              <a:rPr lang="en-US" baseline="-25000" dirty="0" smtClean="0"/>
              <a:t>2</a:t>
            </a:r>
            <a:r>
              <a:rPr lang="en-US" dirty="0" smtClean="0"/>
              <a:t> , and Ne</a:t>
            </a:r>
            <a:r>
              <a:rPr lang="en-US" baseline="-25000" dirty="0" smtClean="0"/>
              <a:t>2</a:t>
            </a:r>
            <a:r>
              <a:rPr lang="en-US" dirty="0" smtClean="0"/>
              <a:t>:</a:t>
            </a:r>
          </a:p>
        </p:txBody>
      </p:sp>
      <p:pic>
        <p:nvPicPr>
          <p:cNvPr id="3074" name="Picture 2" descr="http://2012books.lardbucket.org/books/principles-of-general-chemistry-v1.0m/section_13/92de5415fc537b486f8b0a331a51c68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000" b="5066"/>
          <a:stretch/>
        </p:blipFill>
        <p:spPr bwMode="auto">
          <a:xfrm>
            <a:off x="914400" y="3333724"/>
            <a:ext cx="2687638" cy="231888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2012books.lardbucket.org/books/principles-of-general-chemistry-v1.0m/section_13/92de5415fc537b486f8b0a331a51c68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4" t="-3911" r="49568" b="6973"/>
          <a:stretch/>
        </p:blipFill>
        <p:spPr bwMode="auto">
          <a:xfrm>
            <a:off x="5105400" y="3365006"/>
            <a:ext cx="2704698" cy="236781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TextBox 7"/>
              <p:cNvSpPr txBox="1"/>
              <p:nvPr/>
            </p:nvSpPr>
            <p:spPr>
              <a:xfrm>
                <a:off x="914400" y="6096000"/>
                <a:ext cx="3793924" cy="700705"/>
              </a:xfrm>
              <a:prstGeom prst="rect">
                <a:avLst/>
              </a:prstGeom>
              <a:noFill/>
            </p:spPr>
            <p:txBody>
              <a:bodyPr wrap="none" rtlCol="0">
                <a:spAutoFit/>
              </a:bodyPr>
              <a:lstStyle/>
              <a:p>
                <a:r>
                  <a:rPr lang="en-US" sz="2800" dirty="0" smtClean="0"/>
                  <a:t>B.O.(O</a:t>
                </a:r>
                <a:r>
                  <a:rPr lang="en-US" sz="2800" baseline="-25000" dirty="0" smtClean="0"/>
                  <a:t>2</a:t>
                </a:r>
                <a:r>
                  <a:rPr lang="en-US" sz="2800" dirty="0" smtClean="0"/>
                  <a:t>) = </a:t>
                </a:r>
                <a14:m>
                  <m:oMath xmlns:m="http://schemas.openxmlformats.org/officeDocument/2006/math">
                    <m:f>
                      <m:fPr>
                        <m:ctrlPr>
                          <a:rPr lang="en-US" sz="2800" i="1" smtClean="0">
                            <a:latin typeface="Cambria Math"/>
                          </a:rPr>
                        </m:ctrlPr>
                      </m:fPr>
                      <m:num>
                        <m:r>
                          <a:rPr lang="en-US" sz="2800" b="0" i="1" smtClean="0">
                            <a:latin typeface="Cambria Math"/>
                          </a:rPr>
                          <m:t>1</m:t>
                        </m:r>
                      </m:num>
                      <m:den>
                        <m:r>
                          <a:rPr lang="en-US" sz="2800" b="0" i="1" smtClean="0">
                            <a:latin typeface="Cambria Math"/>
                          </a:rPr>
                          <m:t>2</m:t>
                        </m:r>
                      </m:den>
                    </m:f>
                    <m:d>
                      <m:dPr>
                        <m:ctrlPr>
                          <a:rPr lang="en-US" sz="2800" b="0" i="1" smtClean="0">
                            <a:latin typeface="Cambria Math"/>
                          </a:rPr>
                        </m:ctrlPr>
                      </m:dPr>
                      <m:e>
                        <m:r>
                          <a:rPr lang="en-US" sz="2800" b="0" i="1" smtClean="0">
                            <a:latin typeface="Cambria Math"/>
                          </a:rPr>
                          <m:t>8−4</m:t>
                        </m:r>
                      </m:e>
                    </m:d>
                    <m:r>
                      <a:rPr lang="en-US" sz="2800" b="0" i="1" smtClean="0">
                        <a:latin typeface="Cambria Math"/>
                      </a:rPr>
                      <m:t>=2</m:t>
                    </m:r>
                  </m:oMath>
                </a14:m>
                <a:r>
                  <a:rPr lang="en-US" sz="2800" dirty="0" smtClean="0"/>
                  <a:t> </a:t>
                </a:r>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914400" y="6096000"/>
                <a:ext cx="3793924" cy="700705"/>
              </a:xfrm>
              <a:prstGeom prst="rect">
                <a:avLst/>
              </a:prstGeom>
              <a:blipFill rotWithShape="1">
                <a:blip r:embed="rId3"/>
                <a:stretch>
                  <a:fillRect l="-3215" b="-121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4965012" y="6096803"/>
                <a:ext cx="3721788" cy="700705"/>
              </a:xfrm>
              <a:prstGeom prst="rect">
                <a:avLst/>
              </a:prstGeom>
              <a:noFill/>
            </p:spPr>
            <p:txBody>
              <a:bodyPr wrap="none" rtlCol="0">
                <a:spAutoFit/>
              </a:bodyPr>
              <a:lstStyle/>
              <a:p>
                <a:r>
                  <a:rPr lang="en-US" sz="2800" dirty="0" smtClean="0"/>
                  <a:t>B.O.(F</a:t>
                </a:r>
                <a:r>
                  <a:rPr lang="en-US" sz="2800" baseline="-25000" dirty="0" smtClean="0"/>
                  <a:t>2</a:t>
                </a:r>
                <a:r>
                  <a:rPr lang="en-US" sz="2800" dirty="0" smtClean="0"/>
                  <a:t>) = </a:t>
                </a:r>
                <a14:m>
                  <m:oMath xmlns:m="http://schemas.openxmlformats.org/officeDocument/2006/math">
                    <m:f>
                      <m:fPr>
                        <m:ctrlPr>
                          <a:rPr lang="en-US" sz="2800" i="1" smtClean="0">
                            <a:latin typeface="Cambria Math"/>
                          </a:rPr>
                        </m:ctrlPr>
                      </m:fPr>
                      <m:num>
                        <m:r>
                          <a:rPr lang="en-US" sz="2800" b="0" i="1" smtClean="0">
                            <a:latin typeface="Cambria Math"/>
                          </a:rPr>
                          <m:t>1</m:t>
                        </m:r>
                      </m:num>
                      <m:den>
                        <m:r>
                          <a:rPr lang="en-US" sz="2800" b="0" i="1" smtClean="0">
                            <a:latin typeface="Cambria Math"/>
                          </a:rPr>
                          <m:t>2</m:t>
                        </m:r>
                      </m:den>
                    </m:f>
                    <m:d>
                      <m:dPr>
                        <m:ctrlPr>
                          <a:rPr lang="en-US" sz="2800" b="0" i="1" smtClean="0">
                            <a:latin typeface="Cambria Math"/>
                          </a:rPr>
                        </m:ctrlPr>
                      </m:dPr>
                      <m:e>
                        <m:r>
                          <a:rPr lang="en-US" sz="2800" b="0" i="1" smtClean="0">
                            <a:latin typeface="Cambria Math"/>
                          </a:rPr>
                          <m:t>8−6</m:t>
                        </m:r>
                      </m:e>
                    </m:d>
                    <m:r>
                      <a:rPr lang="en-US" sz="2800" b="0" i="1" smtClean="0">
                        <a:latin typeface="Cambria Math"/>
                      </a:rPr>
                      <m:t>=1</m:t>
                    </m:r>
                  </m:oMath>
                </a14:m>
                <a:r>
                  <a:rPr lang="en-US" sz="2800" dirty="0" smtClean="0"/>
                  <a:t> </a:t>
                </a:r>
                <a:endParaRPr lang="en-US" sz="2800" dirty="0"/>
              </a:p>
            </p:txBody>
          </p:sp>
        </mc:Choice>
        <mc:Fallback xmlns="">
          <p:sp>
            <p:nvSpPr>
              <p:cNvPr id="24" name="TextBox 23"/>
              <p:cNvSpPr txBox="1">
                <a:spLocks noRot="1" noChangeAspect="1" noMove="1" noResize="1" noEditPoints="1" noAdjustHandles="1" noChangeArrowheads="1" noChangeShapeType="1" noTextEdit="1"/>
              </p:cNvSpPr>
              <p:nvPr/>
            </p:nvSpPr>
            <p:spPr>
              <a:xfrm>
                <a:off x="4965012" y="6096803"/>
                <a:ext cx="3721788" cy="700705"/>
              </a:xfrm>
              <a:prstGeom prst="rect">
                <a:avLst/>
              </a:prstGeom>
              <a:blipFill rotWithShape="1">
                <a:blip r:embed="rId4"/>
                <a:stretch>
                  <a:fillRect l="-3273" b="-12174"/>
                </a:stretch>
              </a:blipFill>
            </p:spPr>
            <p:txBody>
              <a:bodyPr/>
              <a:lstStyle/>
              <a:p>
                <a:r>
                  <a:rPr lang="en-US">
                    <a:noFill/>
                  </a:rPr>
                  <a:t> </a:t>
                </a:r>
              </a:p>
            </p:txBody>
          </p:sp>
        </mc:Fallback>
      </mc:AlternateContent>
    </p:spTree>
    <p:extLst>
      <p:ext uri="{BB962C8B-B14F-4D97-AF65-F5344CB8AC3E}">
        <p14:creationId xmlns:p14="http://schemas.microsoft.com/office/powerpoint/2010/main" val="32299559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933"/>
            <a:ext cx="8229600" cy="1143000"/>
          </a:xfrm>
        </p:spPr>
        <p:txBody>
          <a:bodyPr>
            <a:normAutofit/>
          </a:bodyPr>
          <a:lstStyle/>
          <a:p>
            <a:r>
              <a:rPr lang="en-US" dirty="0" smtClean="0">
                <a:solidFill>
                  <a:srgbClr val="C00000"/>
                </a:solidFill>
                <a:latin typeface="Times New Roman" panose="02020603050405020304" pitchFamily="18" charset="0"/>
                <a:cs typeface="Times New Roman" panose="02020603050405020304" pitchFamily="18" charset="0"/>
              </a:rPr>
              <a:t>Energy ordering of p-based MOs</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flipH="1">
            <a:off x="4267200" y="4114296"/>
            <a:ext cx="423786" cy="434617"/>
          </a:xfrm>
          <a:prstGeom prst="rect">
            <a:avLst/>
          </a:prstGeom>
          <a:solidFill>
            <a:schemeClr val="bg1"/>
          </a:solidFill>
        </p:spPr>
        <p:txBody>
          <a:bodyPr wrap="square" rtlCol="0">
            <a:spAutoFit/>
          </a:bodyPr>
          <a:lstStyle/>
          <a:p>
            <a:endParaRPr lang="en-US" sz="1600" dirty="0"/>
          </a:p>
        </p:txBody>
      </p:sp>
      <p:sp>
        <p:nvSpPr>
          <p:cNvPr id="3" name="TextBox 2"/>
          <p:cNvSpPr txBox="1"/>
          <p:nvPr/>
        </p:nvSpPr>
        <p:spPr>
          <a:xfrm>
            <a:off x="914400" y="1143000"/>
            <a:ext cx="7772400" cy="1477328"/>
          </a:xfrm>
          <a:prstGeom prst="rect">
            <a:avLst/>
          </a:prstGeom>
          <a:noFill/>
        </p:spPr>
        <p:txBody>
          <a:bodyPr wrap="square" rtlCol="0">
            <a:spAutoFit/>
          </a:bodyPr>
          <a:lstStyle/>
          <a:p>
            <a:r>
              <a:rPr lang="en-US" dirty="0" smtClean="0"/>
              <a:t>In B</a:t>
            </a:r>
            <a:r>
              <a:rPr lang="en-US" baseline="-25000" dirty="0" smtClean="0"/>
              <a:t>2</a:t>
            </a:r>
            <a:r>
              <a:rPr lang="en-US" dirty="0" smtClean="0"/>
              <a:t>, C</a:t>
            </a:r>
            <a:r>
              <a:rPr lang="en-US" baseline="-25000" dirty="0" smtClean="0"/>
              <a:t>2</a:t>
            </a:r>
            <a:r>
              <a:rPr lang="en-US" dirty="0" smtClean="0"/>
              <a:t>, and N</a:t>
            </a:r>
            <a:r>
              <a:rPr lang="en-US" baseline="-25000" dirty="0" smtClean="0"/>
              <a:t>2</a:t>
            </a:r>
            <a:r>
              <a:rPr lang="en-US" dirty="0" smtClean="0"/>
              <a:t>, however, the ordering is different, with the </a:t>
            </a:r>
            <a:r>
              <a:rPr lang="en-US" dirty="0" smtClean="0">
                <a:latin typeface="Symbol" panose="05050102010706020507" pitchFamily="18" charset="2"/>
              </a:rPr>
              <a:t>p</a:t>
            </a:r>
            <a:r>
              <a:rPr lang="en-US" baseline="-25000" dirty="0" smtClean="0"/>
              <a:t>2p</a:t>
            </a:r>
            <a:r>
              <a:rPr lang="en-US" dirty="0" smtClean="0"/>
              <a:t> orbitals lying below the </a:t>
            </a:r>
            <a:r>
              <a:rPr lang="en-US" dirty="0" smtClean="0">
                <a:latin typeface="Symbol" panose="05050102010706020507" pitchFamily="18" charset="2"/>
              </a:rPr>
              <a:t>s</a:t>
            </a:r>
            <a:r>
              <a:rPr lang="en-US" baseline="-25000" dirty="0" smtClean="0"/>
              <a:t>2p</a:t>
            </a:r>
            <a:r>
              <a:rPr lang="en-US" dirty="0" smtClean="0"/>
              <a:t> orbital.  Why?</a:t>
            </a:r>
          </a:p>
          <a:p>
            <a:endParaRPr lang="en-US" dirty="0" smtClean="0"/>
          </a:p>
          <a:p>
            <a:r>
              <a:rPr lang="en-US" dirty="0" smtClean="0"/>
              <a:t>This comes back to the way the orbitals drop in energy as nuclear charge increases.</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757" y="2625520"/>
            <a:ext cx="4689843" cy="4087835"/>
          </a:xfrm>
          <a:prstGeom prst="rect">
            <a:avLst/>
          </a:prstGeom>
        </p:spPr>
      </p:pic>
      <p:sp>
        <p:nvSpPr>
          <p:cNvPr id="4" name="TextBox 3"/>
          <p:cNvSpPr txBox="1"/>
          <p:nvPr/>
        </p:nvSpPr>
        <p:spPr>
          <a:xfrm>
            <a:off x="4876800" y="2514600"/>
            <a:ext cx="4160370" cy="3970318"/>
          </a:xfrm>
          <a:prstGeom prst="rect">
            <a:avLst/>
          </a:prstGeom>
          <a:noFill/>
        </p:spPr>
        <p:txBody>
          <a:bodyPr wrap="none" rtlCol="0">
            <a:spAutoFit/>
          </a:bodyPr>
          <a:lstStyle/>
          <a:p>
            <a:r>
              <a:rPr lang="en-US" dirty="0" smtClean="0"/>
              <a:t>In B</a:t>
            </a:r>
            <a:r>
              <a:rPr lang="en-US" baseline="-25000" dirty="0" smtClean="0"/>
              <a:t>2</a:t>
            </a:r>
            <a:r>
              <a:rPr lang="en-US" dirty="0" smtClean="0"/>
              <a:t>, C</a:t>
            </a:r>
            <a:r>
              <a:rPr lang="en-US" baseline="-25000" dirty="0" smtClean="0"/>
              <a:t>2</a:t>
            </a:r>
            <a:r>
              <a:rPr lang="en-US" dirty="0" smtClean="0"/>
              <a:t>, and N</a:t>
            </a:r>
            <a:r>
              <a:rPr lang="en-US" baseline="-25000" dirty="0" smtClean="0"/>
              <a:t>2</a:t>
            </a:r>
            <a:r>
              <a:rPr lang="en-US" dirty="0" smtClean="0"/>
              <a:t>, the 2s and 2p orbitals</a:t>
            </a:r>
          </a:p>
          <a:p>
            <a:r>
              <a:rPr lang="en-US" dirty="0" smtClean="0"/>
              <a:t>are close enough in energy that they can </a:t>
            </a:r>
          </a:p>
          <a:p>
            <a:r>
              <a:rPr lang="en-US" dirty="0" smtClean="0"/>
              <a:t>mix to form what are essentially 2s-2p </a:t>
            </a:r>
          </a:p>
          <a:p>
            <a:r>
              <a:rPr lang="en-US" dirty="0" smtClean="0"/>
              <a:t>hybrids.  In the process the </a:t>
            </a:r>
            <a:r>
              <a:rPr lang="en-US" dirty="0" smtClean="0">
                <a:latin typeface="Symbol" panose="05050102010706020507" pitchFamily="18" charset="2"/>
              </a:rPr>
              <a:t>s</a:t>
            </a:r>
            <a:r>
              <a:rPr lang="en-US" baseline="-25000" dirty="0" smtClean="0"/>
              <a:t>2s</a:t>
            </a:r>
            <a:r>
              <a:rPr lang="en-US" dirty="0" smtClean="0"/>
              <a:t> (which is </a:t>
            </a:r>
          </a:p>
          <a:p>
            <a:r>
              <a:rPr lang="en-US" dirty="0" smtClean="0"/>
              <a:t>no longer purely 2s) becomes a better </a:t>
            </a:r>
          </a:p>
          <a:p>
            <a:r>
              <a:rPr lang="en-US" dirty="0" smtClean="0"/>
              <a:t>bonding orbital and the </a:t>
            </a:r>
            <a:r>
              <a:rPr lang="en-US" dirty="0" smtClean="0">
                <a:latin typeface="Symbol" panose="05050102010706020507" pitchFamily="18" charset="2"/>
              </a:rPr>
              <a:t>s</a:t>
            </a:r>
            <a:r>
              <a:rPr lang="en-US" baseline="-25000" dirty="0" smtClean="0"/>
              <a:t>2p</a:t>
            </a:r>
            <a:r>
              <a:rPr lang="en-US" dirty="0" smtClean="0"/>
              <a:t> (which is also </a:t>
            </a:r>
          </a:p>
          <a:p>
            <a:r>
              <a:rPr lang="en-US" dirty="0" smtClean="0"/>
              <a:t>no longer purely 2p) becomes a worse </a:t>
            </a:r>
          </a:p>
          <a:p>
            <a:r>
              <a:rPr lang="en-US" dirty="0" smtClean="0"/>
              <a:t>bonding orbital.</a:t>
            </a:r>
          </a:p>
          <a:p>
            <a:endParaRPr lang="en-US" dirty="0"/>
          </a:p>
          <a:p>
            <a:r>
              <a:rPr lang="en-US" dirty="0" smtClean="0"/>
              <a:t>This interaction is strong enough to </a:t>
            </a:r>
          </a:p>
          <a:p>
            <a:r>
              <a:rPr lang="en-US" dirty="0" smtClean="0"/>
              <a:t>reverse the order of the </a:t>
            </a:r>
            <a:r>
              <a:rPr lang="en-US" dirty="0" smtClean="0">
                <a:latin typeface="Symbol" panose="05050102010706020507" pitchFamily="18" charset="2"/>
              </a:rPr>
              <a:t>s</a:t>
            </a:r>
            <a:r>
              <a:rPr lang="en-US" baseline="-25000" dirty="0" smtClean="0"/>
              <a:t>2p</a:t>
            </a:r>
            <a:r>
              <a:rPr lang="en-US" dirty="0" smtClean="0"/>
              <a:t> and </a:t>
            </a:r>
            <a:r>
              <a:rPr lang="en-US" dirty="0" smtClean="0">
                <a:latin typeface="Symbol" panose="05050102010706020507" pitchFamily="18" charset="2"/>
              </a:rPr>
              <a:t>p</a:t>
            </a:r>
            <a:r>
              <a:rPr lang="en-US" baseline="-25000" dirty="0" smtClean="0"/>
              <a:t>2p</a:t>
            </a:r>
            <a:r>
              <a:rPr lang="en-US" dirty="0" smtClean="0"/>
              <a:t> </a:t>
            </a:r>
          </a:p>
          <a:p>
            <a:r>
              <a:rPr lang="en-US" dirty="0" smtClean="0"/>
              <a:t>orbitals in B, C, and N, where the 2s and </a:t>
            </a:r>
          </a:p>
          <a:p>
            <a:r>
              <a:rPr lang="en-US" dirty="0" smtClean="0"/>
              <a:t>2p are close in energy, but not in O, F, and </a:t>
            </a:r>
          </a:p>
          <a:p>
            <a:r>
              <a:rPr lang="en-US" dirty="0" smtClean="0"/>
              <a:t>Ne.</a:t>
            </a:r>
          </a:p>
        </p:txBody>
      </p:sp>
    </p:spTree>
    <p:extLst>
      <p:ext uri="{BB962C8B-B14F-4D97-AF65-F5344CB8AC3E}">
        <p14:creationId xmlns:p14="http://schemas.microsoft.com/office/powerpoint/2010/main" val="22284693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http://www.chemistry.mcmaster.ca/esam/Chapter_6/fig6-17.jpg"/>
          <p:cNvPicPr>
            <a:picLocks noChangeAspect="1" noChangeArrowheads="1"/>
          </p:cNvPicPr>
          <p:nvPr/>
        </p:nvPicPr>
        <p:blipFill rotWithShape="1">
          <a:blip r:embed="rId2">
            <a:extLst>
              <a:ext uri="{28A0092B-C50C-407E-A947-70E740481C1C}">
                <a14:useLocalDpi xmlns:a14="http://schemas.microsoft.com/office/drawing/2010/main" val="0"/>
              </a:ext>
            </a:extLst>
          </a:blip>
          <a:srcRect l="59118" r="12227" b="53676"/>
          <a:stretch/>
        </p:blipFill>
        <p:spPr bwMode="auto">
          <a:xfrm>
            <a:off x="899528" y="5467953"/>
            <a:ext cx="961040" cy="1143000"/>
          </a:xfrm>
          <a:prstGeom prst="rect">
            <a:avLst/>
          </a:prstGeom>
          <a:noFill/>
          <a:scene3d>
            <a:camera prst="orthographicFront">
              <a:rot lat="0" lon="0" rev="10800000"/>
            </a:camera>
            <a:lightRig rig="threePt" dir="t"/>
          </a:scene3d>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64293" y="37707"/>
            <a:ext cx="8229600" cy="1143000"/>
          </a:xfrm>
        </p:spPr>
        <p:txBody>
          <a:bodyPr>
            <a:normAutofit/>
          </a:bodyPr>
          <a:lstStyle/>
          <a:p>
            <a:r>
              <a:rPr lang="en-US" dirty="0" err="1" smtClean="0">
                <a:solidFill>
                  <a:srgbClr val="C00000"/>
                </a:solidFill>
                <a:latin typeface="Times New Roman" panose="02020603050405020304" pitchFamily="18" charset="0"/>
                <a:cs typeface="Times New Roman" panose="02020603050405020304" pitchFamily="18" charset="0"/>
              </a:rPr>
              <a:t>sp</a:t>
            </a:r>
            <a:r>
              <a:rPr lang="en-US" dirty="0" smtClean="0">
                <a:solidFill>
                  <a:srgbClr val="C00000"/>
                </a:solidFill>
                <a:latin typeface="Times New Roman" panose="02020603050405020304" pitchFamily="18" charset="0"/>
                <a:cs typeface="Times New Roman" panose="02020603050405020304" pitchFamily="18" charset="0"/>
              </a:rPr>
              <a:t>-hybrid MOs</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flipH="1">
            <a:off x="4267200" y="4114296"/>
            <a:ext cx="423786" cy="434617"/>
          </a:xfrm>
          <a:prstGeom prst="rect">
            <a:avLst/>
          </a:prstGeom>
          <a:solidFill>
            <a:schemeClr val="bg1"/>
          </a:solidFill>
        </p:spPr>
        <p:txBody>
          <a:bodyPr wrap="square" rtlCol="0">
            <a:spAutoFit/>
          </a:bodyPr>
          <a:lstStyle/>
          <a:p>
            <a:endParaRPr lang="en-US" sz="1600" dirty="0"/>
          </a:p>
        </p:txBody>
      </p:sp>
      <p:sp>
        <p:nvSpPr>
          <p:cNvPr id="3" name="TextBox 2"/>
          <p:cNvSpPr txBox="1"/>
          <p:nvPr/>
        </p:nvSpPr>
        <p:spPr>
          <a:xfrm>
            <a:off x="914400" y="1143000"/>
            <a:ext cx="7772400" cy="923330"/>
          </a:xfrm>
          <a:prstGeom prst="rect">
            <a:avLst/>
          </a:prstGeom>
          <a:noFill/>
        </p:spPr>
        <p:txBody>
          <a:bodyPr wrap="square" rtlCol="0">
            <a:spAutoFit/>
          </a:bodyPr>
          <a:lstStyle/>
          <a:p>
            <a:r>
              <a:rPr lang="en-US" dirty="0" err="1"/>
              <a:t>s</a:t>
            </a:r>
            <a:r>
              <a:rPr lang="en-US" dirty="0" err="1" smtClean="0"/>
              <a:t>p</a:t>
            </a:r>
            <a:r>
              <a:rPr lang="en-US" dirty="0" smtClean="0"/>
              <a:t>-hybrids are formed by first adding (or subtracting) the 2p orbital to the 2s orbital.  Since two atomic orbitals are combined in this way, two hybrid orbitals are obtained.</a:t>
            </a:r>
            <a:endParaRPr lang="en-US" dirty="0"/>
          </a:p>
        </p:txBody>
      </p:sp>
      <p:pic>
        <p:nvPicPr>
          <p:cNvPr id="7" name="Picture 2" descr="http://www.chemistry.mcmaster.ca/esam/Chapter_6/fig6-17.jpg"/>
          <p:cNvPicPr>
            <a:picLocks noChangeAspect="1" noChangeArrowheads="1"/>
          </p:cNvPicPr>
          <p:nvPr/>
        </p:nvPicPr>
        <p:blipFill rotWithShape="1">
          <a:blip r:embed="rId2">
            <a:extLst>
              <a:ext uri="{28A0092B-C50C-407E-A947-70E740481C1C}">
                <a14:useLocalDpi xmlns:a14="http://schemas.microsoft.com/office/drawing/2010/main" val="0"/>
              </a:ext>
            </a:extLst>
          </a:blip>
          <a:srcRect r="12227" b="50000"/>
          <a:stretch/>
        </p:blipFill>
        <p:spPr bwMode="auto">
          <a:xfrm>
            <a:off x="912829" y="2053496"/>
            <a:ext cx="3282099" cy="13755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chemistry.mcmaster.ca/esam/Chapter_6/fig6-17.jpg"/>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a:stretch/>
        </p:blipFill>
        <p:spPr bwMode="auto">
          <a:xfrm>
            <a:off x="4724400" y="2047945"/>
            <a:ext cx="3754394" cy="138105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95600" y="2587358"/>
            <a:ext cx="304800" cy="307777"/>
          </a:xfrm>
          <a:prstGeom prst="rect">
            <a:avLst/>
          </a:prstGeom>
          <a:solidFill>
            <a:schemeClr val="bg1"/>
          </a:solidFill>
        </p:spPr>
        <p:txBody>
          <a:bodyPr wrap="square" rtlCol="0">
            <a:spAutoFit/>
          </a:bodyPr>
          <a:lstStyle/>
          <a:p>
            <a:endParaRPr lang="en-US" sz="1400" dirty="0"/>
          </a:p>
        </p:txBody>
      </p:sp>
      <p:sp>
        <p:nvSpPr>
          <p:cNvPr id="10" name="TextBox 9"/>
          <p:cNvSpPr txBox="1"/>
          <p:nvPr/>
        </p:nvSpPr>
        <p:spPr>
          <a:xfrm>
            <a:off x="6781800" y="2514600"/>
            <a:ext cx="304800" cy="307777"/>
          </a:xfrm>
          <a:prstGeom prst="rect">
            <a:avLst/>
          </a:prstGeom>
          <a:solidFill>
            <a:schemeClr val="bg1"/>
          </a:solidFill>
        </p:spPr>
        <p:txBody>
          <a:bodyPr wrap="square" rtlCol="0">
            <a:spAutoFit/>
          </a:bodyPr>
          <a:lstStyle/>
          <a:p>
            <a:endParaRPr lang="en-US" sz="1400" dirty="0"/>
          </a:p>
        </p:txBody>
      </p:sp>
      <p:sp>
        <p:nvSpPr>
          <p:cNvPr id="11" name="TextBox 10"/>
          <p:cNvSpPr txBox="1"/>
          <p:nvPr/>
        </p:nvSpPr>
        <p:spPr>
          <a:xfrm>
            <a:off x="5867400" y="1912441"/>
            <a:ext cx="304800" cy="307777"/>
          </a:xfrm>
          <a:prstGeom prst="rect">
            <a:avLst/>
          </a:prstGeom>
          <a:solidFill>
            <a:schemeClr val="bg1"/>
          </a:solidFill>
        </p:spPr>
        <p:txBody>
          <a:bodyPr wrap="square" rtlCol="0">
            <a:spAutoFit/>
          </a:bodyPr>
          <a:lstStyle/>
          <a:p>
            <a:endParaRPr lang="en-US" sz="1400" dirty="0"/>
          </a:p>
        </p:txBody>
      </p:sp>
      <p:sp>
        <p:nvSpPr>
          <p:cNvPr id="12" name="TextBox 11"/>
          <p:cNvSpPr txBox="1"/>
          <p:nvPr/>
        </p:nvSpPr>
        <p:spPr>
          <a:xfrm>
            <a:off x="8167093" y="2514600"/>
            <a:ext cx="304800" cy="307777"/>
          </a:xfrm>
          <a:prstGeom prst="rect">
            <a:avLst/>
          </a:prstGeom>
          <a:solidFill>
            <a:schemeClr val="bg1"/>
          </a:solidFill>
        </p:spPr>
        <p:txBody>
          <a:bodyPr wrap="square" rtlCol="0">
            <a:spAutoFit/>
          </a:bodyPr>
          <a:lstStyle/>
          <a:p>
            <a:endParaRPr lang="en-US" sz="1400" dirty="0"/>
          </a:p>
        </p:txBody>
      </p:sp>
      <p:sp>
        <p:nvSpPr>
          <p:cNvPr id="13" name="TextBox 12"/>
          <p:cNvSpPr txBox="1"/>
          <p:nvPr/>
        </p:nvSpPr>
        <p:spPr>
          <a:xfrm>
            <a:off x="6585578" y="2587358"/>
            <a:ext cx="304800" cy="307777"/>
          </a:xfrm>
          <a:prstGeom prst="rect">
            <a:avLst/>
          </a:prstGeom>
          <a:solidFill>
            <a:schemeClr val="bg1"/>
          </a:solidFill>
        </p:spPr>
        <p:txBody>
          <a:bodyPr wrap="square" rtlCol="0">
            <a:spAutoFit/>
          </a:bodyPr>
          <a:lstStyle/>
          <a:p>
            <a:endParaRPr lang="en-US" sz="1400" dirty="0"/>
          </a:p>
        </p:txBody>
      </p:sp>
      <p:sp>
        <p:nvSpPr>
          <p:cNvPr id="14" name="TextBox 13"/>
          <p:cNvSpPr txBox="1"/>
          <p:nvPr/>
        </p:nvSpPr>
        <p:spPr>
          <a:xfrm>
            <a:off x="7239000" y="1758553"/>
            <a:ext cx="304800" cy="307777"/>
          </a:xfrm>
          <a:prstGeom prst="rect">
            <a:avLst/>
          </a:prstGeom>
          <a:solidFill>
            <a:schemeClr val="bg1"/>
          </a:solidFill>
        </p:spPr>
        <p:txBody>
          <a:bodyPr wrap="square" rtlCol="0">
            <a:spAutoFit/>
          </a:bodyPr>
          <a:lstStyle/>
          <a:p>
            <a:endParaRPr lang="en-US" sz="1400" dirty="0"/>
          </a:p>
        </p:txBody>
      </p:sp>
      <p:sp>
        <p:nvSpPr>
          <p:cNvPr id="6" name="TextBox 5"/>
          <p:cNvSpPr txBox="1"/>
          <p:nvPr/>
        </p:nvSpPr>
        <p:spPr>
          <a:xfrm>
            <a:off x="716629" y="3685273"/>
            <a:ext cx="8167942" cy="646331"/>
          </a:xfrm>
          <a:prstGeom prst="rect">
            <a:avLst/>
          </a:prstGeom>
          <a:noFill/>
        </p:spPr>
        <p:txBody>
          <a:bodyPr wrap="none" rtlCol="0">
            <a:spAutoFit/>
          </a:bodyPr>
          <a:lstStyle/>
          <a:p>
            <a:r>
              <a:rPr lang="en-US" dirty="0" smtClean="0"/>
              <a:t>Then the four </a:t>
            </a:r>
            <a:r>
              <a:rPr lang="en-US" dirty="0" err="1" smtClean="0"/>
              <a:t>sp</a:t>
            </a:r>
            <a:r>
              <a:rPr lang="en-US" dirty="0" smtClean="0"/>
              <a:t>-hybrids (2 on each atom) are combined to form a really good </a:t>
            </a:r>
          </a:p>
          <a:p>
            <a:r>
              <a:rPr lang="en-US" dirty="0" smtClean="0"/>
              <a:t>bonding orbital and a really bad bonding orbital, along with two antibonding orbitals:</a:t>
            </a:r>
            <a:endParaRPr lang="en-US" dirty="0"/>
          </a:p>
        </p:txBody>
      </p:sp>
      <p:grpSp>
        <p:nvGrpSpPr>
          <p:cNvPr id="22" name="Group 21"/>
          <p:cNvGrpSpPr/>
          <p:nvPr/>
        </p:nvGrpSpPr>
        <p:grpSpPr>
          <a:xfrm>
            <a:off x="912829" y="4354063"/>
            <a:ext cx="6262238" cy="1038665"/>
            <a:chOff x="924827" y="4495800"/>
            <a:chExt cx="6969609" cy="1305967"/>
          </a:xfrm>
        </p:grpSpPr>
        <p:pic>
          <p:nvPicPr>
            <p:cNvPr id="16" name="Picture 2" descr="http://www.chemistry.mcmaster.ca/esam/Chapter_6/fig6-17.jpg"/>
            <p:cNvPicPr>
              <a:picLocks noChangeAspect="1" noChangeArrowheads="1"/>
            </p:cNvPicPr>
            <p:nvPr/>
          </p:nvPicPr>
          <p:blipFill rotWithShape="1">
            <a:blip r:embed="rId2">
              <a:extLst>
                <a:ext uri="{28A0092B-C50C-407E-A947-70E740481C1C}">
                  <a14:useLocalDpi xmlns:a14="http://schemas.microsoft.com/office/drawing/2010/main" val="0"/>
                </a:ext>
              </a:extLst>
            </a:blip>
            <a:srcRect l="59118" r="12227" b="53676"/>
            <a:stretch/>
          </p:blipFill>
          <p:spPr bwMode="auto">
            <a:xfrm>
              <a:off x="924827" y="4495800"/>
              <a:ext cx="1071497" cy="127437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www.chemistry.mcmaster.ca/esam/Chapter_6/fig6-17.jpg"/>
            <p:cNvPicPr>
              <a:picLocks noChangeAspect="1" noChangeArrowheads="1"/>
            </p:cNvPicPr>
            <p:nvPr/>
          </p:nvPicPr>
          <p:blipFill rotWithShape="1">
            <a:blip r:embed="rId2">
              <a:extLst>
                <a:ext uri="{28A0092B-C50C-407E-A947-70E740481C1C}">
                  <a14:useLocalDpi xmlns:a14="http://schemas.microsoft.com/office/drawing/2010/main" val="0"/>
                </a:ext>
              </a:extLst>
            </a:blip>
            <a:srcRect l="59118" r="12227" b="53676"/>
            <a:stretch/>
          </p:blipFill>
          <p:spPr bwMode="auto">
            <a:xfrm>
              <a:off x="2310120" y="4527396"/>
              <a:ext cx="1071497" cy="1274371"/>
            </a:xfrm>
            <a:prstGeom prst="rect">
              <a:avLst/>
            </a:prstGeom>
            <a:noFill/>
            <a:scene3d>
              <a:camera prst="orthographicFront">
                <a:rot lat="0" lon="0" rev="10800000"/>
              </a:camera>
              <a:lightRig rig="threePt" dir="t"/>
            </a:scene3d>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982688" y="4948319"/>
              <a:ext cx="300082" cy="369332"/>
            </a:xfrm>
            <a:prstGeom prst="rect">
              <a:avLst/>
            </a:prstGeom>
            <a:noFill/>
          </p:spPr>
          <p:txBody>
            <a:bodyPr wrap="none" rtlCol="0">
              <a:spAutoFit/>
            </a:bodyPr>
            <a:lstStyle/>
            <a:p>
              <a:r>
                <a:rPr lang="en-US" dirty="0" smtClean="0"/>
                <a:t>+</a:t>
              </a:r>
              <a:endParaRPr lang="en-US" dirty="0"/>
            </a:p>
          </p:txBody>
        </p:sp>
        <p:sp>
          <p:nvSpPr>
            <p:cNvPr id="19" name="TextBox 18"/>
            <p:cNvSpPr txBox="1"/>
            <p:nvPr/>
          </p:nvSpPr>
          <p:spPr>
            <a:xfrm>
              <a:off x="3581398" y="4934508"/>
              <a:ext cx="4313038" cy="812665"/>
            </a:xfrm>
            <a:prstGeom prst="rect">
              <a:avLst/>
            </a:prstGeom>
            <a:noFill/>
          </p:spPr>
          <p:txBody>
            <a:bodyPr wrap="none" rtlCol="0">
              <a:spAutoFit/>
            </a:bodyPr>
            <a:lstStyle/>
            <a:p>
              <a:r>
                <a:rPr lang="en-US" dirty="0" smtClean="0"/>
                <a:t>= great overlap, good bonding orbital</a:t>
              </a:r>
            </a:p>
            <a:p>
              <a:r>
                <a:rPr lang="en-US" dirty="0"/>
                <a:t> </a:t>
              </a:r>
              <a:r>
                <a:rPr lang="en-US" dirty="0" smtClean="0"/>
                <a:t>  hybridization lowers the energy of </a:t>
              </a:r>
              <a:r>
                <a:rPr lang="en-US" dirty="0">
                  <a:latin typeface="Symbol" panose="05050102010706020507" pitchFamily="18" charset="2"/>
                </a:rPr>
                <a:t>s</a:t>
              </a:r>
              <a:r>
                <a:rPr lang="en-US" baseline="-25000" dirty="0"/>
                <a:t>2s</a:t>
              </a:r>
              <a:endParaRPr lang="en-US" dirty="0"/>
            </a:p>
          </p:txBody>
        </p:sp>
      </p:grpSp>
      <p:pic>
        <p:nvPicPr>
          <p:cNvPr id="20" name="Picture 2" descr="http://www.chemistry.mcmaster.ca/esam/Chapter_6/fig6-17.jpg"/>
          <p:cNvPicPr>
            <a:picLocks noChangeAspect="1" noChangeArrowheads="1"/>
          </p:cNvPicPr>
          <p:nvPr/>
        </p:nvPicPr>
        <p:blipFill rotWithShape="1">
          <a:blip r:embed="rId2">
            <a:extLst>
              <a:ext uri="{28A0092B-C50C-407E-A947-70E740481C1C}">
                <a14:useLocalDpi xmlns:a14="http://schemas.microsoft.com/office/drawing/2010/main" val="0"/>
              </a:ext>
            </a:extLst>
          </a:blip>
          <a:srcRect l="59118" r="12227" b="53676"/>
          <a:stretch/>
        </p:blipFill>
        <p:spPr bwMode="auto">
          <a:xfrm>
            <a:off x="2073358" y="5467953"/>
            <a:ext cx="961040" cy="11430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1813406" y="5791200"/>
            <a:ext cx="184731" cy="369332"/>
          </a:xfrm>
          <a:prstGeom prst="rect">
            <a:avLst/>
          </a:prstGeom>
          <a:solidFill>
            <a:schemeClr val="bg1"/>
          </a:solidFill>
        </p:spPr>
        <p:txBody>
          <a:bodyPr wrap="none" rtlCol="0">
            <a:spAutoFit/>
          </a:bodyPr>
          <a:lstStyle/>
          <a:p>
            <a:endParaRPr lang="en-US" dirty="0"/>
          </a:p>
        </p:txBody>
      </p:sp>
      <p:sp>
        <p:nvSpPr>
          <p:cNvPr id="24" name="TextBox 23"/>
          <p:cNvSpPr txBox="1"/>
          <p:nvPr/>
        </p:nvSpPr>
        <p:spPr>
          <a:xfrm>
            <a:off x="1948219" y="5854787"/>
            <a:ext cx="184731" cy="369332"/>
          </a:xfrm>
          <a:prstGeom prst="rect">
            <a:avLst/>
          </a:prstGeom>
          <a:solidFill>
            <a:schemeClr val="bg1"/>
          </a:solidFill>
        </p:spPr>
        <p:txBody>
          <a:bodyPr wrap="none" rtlCol="0">
            <a:spAutoFit/>
          </a:bodyPr>
          <a:lstStyle/>
          <a:p>
            <a:endParaRPr lang="en-US" dirty="0"/>
          </a:p>
        </p:txBody>
      </p:sp>
      <p:sp>
        <p:nvSpPr>
          <p:cNvPr id="25" name="TextBox 24"/>
          <p:cNvSpPr txBox="1"/>
          <p:nvPr/>
        </p:nvSpPr>
        <p:spPr>
          <a:xfrm>
            <a:off x="1813406" y="5854787"/>
            <a:ext cx="300082" cy="369332"/>
          </a:xfrm>
          <a:prstGeom prst="rect">
            <a:avLst/>
          </a:prstGeom>
          <a:noFill/>
        </p:spPr>
        <p:txBody>
          <a:bodyPr wrap="none" rtlCol="0">
            <a:spAutoFit/>
          </a:bodyPr>
          <a:lstStyle/>
          <a:p>
            <a:r>
              <a:rPr lang="en-US" dirty="0" smtClean="0"/>
              <a:t>+</a:t>
            </a:r>
            <a:endParaRPr lang="en-US" dirty="0"/>
          </a:p>
        </p:txBody>
      </p:sp>
      <p:sp>
        <p:nvSpPr>
          <p:cNvPr id="26" name="TextBox 25"/>
          <p:cNvSpPr txBox="1"/>
          <p:nvPr/>
        </p:nvSpPr>
        <p:spPr>
          <a:xfrm>
            <a:off x="3245729" y="5872229"/>
            <a:ext cx="5692136" cy="923330"/>
          </a:xfrm>
          <a:prstGeom prst="rect">
            <a:avLst/>
          </a:prstGeom>
          <a:noFill/>
        </p:spPr>
        <p:txBody>
          <a:bodyPr wrap="none" rtlCol="0">
            <a:spAutoFit/>
          </a:bodyPr>
          <a:lstStyle/>
          <a:p>
            <a:r>
              <a:rPr lang="en-US" dirty="0" smtClean="0"/>
              <a:t>= poor overlap, poor bonding orbital</a:t>
            </a:r>
          </a:p>
          <a:p>
            <a:r>
              <a:rPr lang="en-US" dirty="0" smtClean="0"/>
              <a:t>   hybridization increases </a:t>
            </a:r>
            <a:r>
              <a:rPr lang="en-US" dirty="0"/>
              <a:t>the energy of </a:t>
            </a:r>
            <a:r>
              <a:rPr lang="en-US" dirty="0" smtClean="0">
                <a:latin typeface="Symbol" panose="05050102010706020507" pitchFamily="18" charset="2"/>
              </a:rPr>
              <a:t>s</a:t>
            </a:r>
            <a:r>
              <a:rPr lang="en-US" baseline="-25000" dirty="0" smtClean="0"/>
              <a:t>2p</a:t>
            </a:r>
            <a:r>
              <a:rPr lang="en-US" dirty="0" smtClean="0"/>
              <a:t>, so it lies above </a:t>
            </a:r>
          </a:p>
          <a:p>
            <a:r>
              <a:rPr lang="en-US" dirty="0"/>
              <a:t> </a:t>
            </a:r>
            <a:r>
              <a:rPr lang="en-US" dirty="0" smtClean="0"/>
              <a:t>  the </a:t>
            </a:r>
            <a:r>
              <a:rPr lang="en-US" dirty="0" smtClean="0">
                <a:latin typeface="Symbol" panose="05050102010706020507" pitchFamily="18" charset="2"/>
              </a:rPr>
              <a:t>p</a:t>
            </a:r>
            <a:r>
              <a:rPr lang="en-US" baseline="-25000" dirty="0" smtClean="0"/>
              <a:t>2p</a:t>
            </a:r>
            <a:r>
              <a:rPr lang="en-US" dirty="0" smtClean="0"/>
              <a:t> orbital in B</a:t>
            </a:r>
            <a:r>
              <a:rPr lang="en-US" baseline="-25000" dirty="0" smtClean="0"/>
              <a:t>2</a:t>
            </a:r>
            <a:r>
              <a:rPr lang="en-US" dirty="0" smtClean="0"/>
              <a:t>, C</a:t>
            </a:r>
            <a:r>
              <a:rPr lang="en-US" baseline="-25000" dirty="0" smtClean="0"/>
              <a:t>2</a:t>
            </a:r>
            <a:r>
              <a:rPr lang="en-US" dirty="0" smtClean="0"/>
              <a:t>, and N</a:t>
            </a:r>
            <a:r>
              <a:rPr lang="en-US" baseline="-25000" dirty="0" smtClean="0"/>
              <a:t>2</a:t>
            </a:r>
            <a:endParaRPr lang="en-US" baseline="-25000" dirty="0"/>
          </a:p>
        </p:txBody>
      </p:sp>
    </p:spTree>
    <p:extLst>
      <p:ext uri="{BB962C8B-B14F-4D97-AF65-F5344CB8AC3E}">
        <p14:creationId xmlns:p14="http://schemas.microsoft.com/office/powerpoint/2010/main" val="428682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933"/>
            <a:ext cx="8229600" cy="1143000"/>
          </a:xfrm>
        </p:spPr>
        <p:txBody>
          <a:bodyPr>
            <a:normAutofit/>
          </a:bodyPr>
          <a:lstStyle/>
          <a:p>
            <a:r>
              <a:rPr lang="en-US" dirty="0" smtClean="0">
                <a:solidFill>
                  <a:srgbClr val="C00000"/>
                </a:solidFill>
                <a:latin typeface="Times New Roman" panose="02020603050405020304" pitchFamily="18" charset="0"/>
                <a:cs typeface="Times New Roman" panose="02020603050405020304" pitchFamily="18" charset="0"/>
              </a:rPr>
              <a:t>Energy ordering of p-based MOs</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flipH="1">
            <a:off x="4267200" y="4114296"/>
            <a:ext cx="423786" cy="434617"/>
          </a:xfrm>
          <a:prstGeom prst="rect">
            <a:avLst/>
          </a:prstGeom>
          <a:solidFill>
            <a:schemeClr val="bg1"/>
          </a:solidFill>
        </p:spPr>
        <p:txBody>
          <a:bodyPr wrap="square" rtlCol="0">
            <a:spAutoFit/>
          </a:bodyPr>
          <a:lstStyle/>
          <a:p>
            <a:endParaRPr lang="en-US" sz="1600" dirty="0"/>
          </a:p>
        </p:txBody>
      </p:sp>
      <p:sp>
        <p:nvSpPr>
          <p:cNvPr id="3" name="TextBox 2"/>
          <p:cNvSpPr txBox="1"/>
          <p:nvPr/>
        </p:nvSpPr>
        <p:spPr>
          <a:xfrm>
            <a:off x="914400" y="1143000"/>
            <a:ext cx="7772400" cy="369332"/>
          </a:xfrm>
          <a:prstGeom prst="rect">
            <a:avLst/>
          </a:prstGeom>
          <a:noFill/>
        </p:spPr>
        <p:txBody>
          <a:bodyPr wrap="square" rtlCol="0">
            <a:spAutoFit/>
          </a:bodyPr>
          <a:lstStyle/>
          <a:p>
            <a:r>
              <a:rPr lang="en-US" dirty="0" smtClean="0"/>
              <a:t>In B</a:t>
            </a:r>
            <a:r>
              <a:rPr lang="en-US" baseline="-25000" dirty="0" smtClean="0"/>
              <a:t>2</a:t>
            </a:r>
            <a:r>
              <a:rPr lang="en-US" dirty="0" smtClean="0"/>
              <a:t>, C</a:t>
            </a:r>
            <a:r>
              <a:rPr lang="en-US" baseline="-25000" dirty="0" smtClean="0"/>
              <a:t>2</a:t>
            </a:r>
            <a:r>
              <a:rPr lang="en-US" dirty="0" smtClean="0"/>
              <a:t>, N</a:t>
            </a:r>
            <a:r>
              <a:rPr lang="en-US" baseline="-25000" dirty="0" smtClean="0"/>
              <a:t>2</a:t>
            </a:r>
            <a:r>
              <a:rPr lang="en-US" dirty="0" smtClean="0"/>
              <a:t> the revised energy ordering is found:</a:t>
            </a:r>
          </a:p>
        </p:txBody>
      </p:sp>
      <p:grpSp>
        <p:nvGrpSpPr>
          <p:cNvPr id="7" name="Group 6"/>
          <p:cNvGrpSpPr/>
          <p:nvPr/>
        </p:nvGrpSpPr>
        <p:grpSpPr>
          <a:xfrm>
            <a:off x="548690" y="1478317"/>
            <a:ext cx="7804607" cy="2378773"/>
            <a:chOff x="548690" y="1649703"/>
            <a:chExt cx="7804607" cy="2378773"/>
          </a:xfrm>
        </p:grpSpPr>
        <p:grpSp>
          <p:nvGrpSpPr>
            <p:cNvPr id="4" name="Group 3"/>
            <p:cNvGrpSpPr/>
            <p:nvPr/>
          </p:nvGrpSpPr>
          <p:grpSpPr>
            <a:xfrm>
              <a:off x="548690" y="2172923"/>
              <a:ext cx="7804607" cy="1855553"/>
              <a:chOff x="348793" y="1548723"/>
              <a:chExt cx="7804607" cy="1855553"/>
            </a:xfrm>
          </p:grpSpPr>
          <p:pic>
            <p:nvPicPr>
              <p:cNvPr id="9218" name="Picture 2" descr="http://assets.openstudy.com/updates/attachments/53ee35dae4b01789aba5e0fa-aaronq-1408122106612-b2correlate.gif"/>
              <p:cNvPicPr>
                <a:picLocks noChangeAspect="1" noChangeArrowheads="1"/>
              </p:cNvPicPr>
              <p:nvPr/>
            </p:nvPicPr>
            <p:blipFill rotWithShape="1">
              <a:blip r:embed="rId2">
                <a:extLst>
                  <a:ext uri="{28A0092B-C50C-407E-A947-70E740481C1C}">
                    <a14:useLocalDpi xmlns:a14="http://schemas.microsoft.com/office/drawing/2010/main" val="0"/>
                  </a:ext>
                </a:extLst>
              </a:blip>
              <a:srcRect l="347" r="-4586"/>
              <a:stretch/>
            </p:blipFill>
            <p:spPr bwMode="auto">
              <a:xfrm>
                <a:off x="348793" y="1752600"/>
                <a:ext cx="23567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meta-synthesis.com/webbook/39_diatomics/C_1.png"/>
              <p:cNvPicPr>
                <a:picLocks noChangeAspect="1" noChangeArrowheads="1"/>
              </p:cNvPicPr>
              <p:nvPr/>
            </p:nvPicPr>
            <p:blipFill rotWithShape="1">
              <a:blip r:embed="rId3">
                <a:extLst>
                  <a:ext uri="{28A0092B-C50C-407E-A947-70E740481C1C}">
                    <a14:useLocalDpi xmlns:a14="http://schemas.microsoft.com/office/drawing/2010/main" val="0"/>
                  </a:ext>
                </a:extLst>
              </a:blip>
              <a:srcRect r="6930"/>
              <a:stretch/>
            </p:blipFill>
            <p:spPr bwMode="auto">
              <a:xfrm>
                <a:off x="3200400" y="1800897"/>
                <a:ext cx="2133600" cy="1351205"/>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pubs.rsc.org/services/images/RSCpubs.ePlatform.Service.FreeContent.ImageService.svc/ImageService/Articleimage/2010/CP/c0cp01326a/c0cp01326a-f1.gif"/>
              <p:cNvPicPr>
                <a:picLocks noChangeAspect="1" noChangeArrowheads="1"/>
              </p:cNvPicPr>
              <p:nvPr/>
            </p:nvPicPr>
            <p:blipFill rotWithShape="1">
              <a:blip r:embed="rId4">
                <a:extLst>
                  <a:ext uri="{28A0092B-C50C-407E-A947-70E740481C1C}">
                    <a14:useLocalDpi xmlns:a14="http://schemas.microsoft.com/office/drawing/2010/main" val="0"/>
                  </a:ext>
                </a:extLst>
              </a:blip>
              <a:srcRect b="48152"/>
              <a:stretch/>
            </p:blipFill>
            <p:spPr bwMode="auto">
              <a:xfrm>
                <a:off x="6096000" y="1548723"/>
                <a:ext cx="2057400" cy="1855553"/>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p:cNvSpPr txBox="1"/>
            <p:nvPr/>
          </p:nvSpPr>
          <p:spPr>
            <a:xfrm>
              <a:off x="1612427" y="1649703"/>
              <a:ext cx="6583854" cy="523220"/>
            </a:xfrm>
            <a:prstGeom prst="rect">
              <a:avLst/>
            </a:prstGeom>
            <a:noFill/>
          </p:spPr>
          <p:txBody>
            <a:bodyPr wrap="none" rtlCol="0">
              <a:spAutoFit/>
            </a:bodyPr>
            <a:lstStyle/>
            <a:p>
              <a:r>
                <a:rPr lang="en-US" sz="2800" dirty="0" smtClean="0"/>
                <a:t>B</a:t>
              </a:r>
              <a:r>
                <a:rPr lang="en-US" sz="2800" baseline="-25000" dirty="0" smtClean="0"/>
                <a:t>2</a:t>
              </a:r>
              <a:r>
                <a:rPr lang="en-US" sz="2800" dirty="0" smtClean="0"/>
                <a:t>                            C</a:t>
              </a:r>
              <a:r>
                <a:rPr lang="en-US" sz="2800" baseline="-25000" dirty="0" smtClean="0"/>
                <a:t>2</a:t>
              </a:r>
              <a:r>
                <a:rPr lang="en-US" sz="2800" dirty="0" smtClean="0"/>
                <a:t>                              N</a:t>
              </a:r>
              <a:r>
                <a:rPr lang="en-US" sz="2800" baseline="-25000" dirty="0" smtClean="0"/>
                <a:t>2</a:t>
              </a:r>
              <a:r>
                <a:rPr lang="en-US" sz="2800" dirty="0" smtClean="0"/>
                <a:t>      </a:t>
              </a:r>
              <a:endParaRPr lang="en-US" sz="2800" dirty="0"/>
            </a:p>
          </p:txBody>
        </p:sp>
      </p:grpSp>
      <p:sp>
        <p:nvSpPr>
          <p:cNvPr id="6" name="TextBox 5"/>
          <p:cNvSpPr txBox="1"/>
          <p:nvPr/>
        </p:nvSpPr>
        <p:spPr>
          <a:xfrm>
            <a:off x="791066" y="3889580"/>
            <a:ext cx="7452681" cy="3046988"/>
          </a:xfrm>
          <a:prstGeom prst="rect">
            <a:avLst/>
          </a:prstGeom>
          <a:noFill/>
        </p:spPr>
        <p:txBody>
          <a:bodyPr wrap="none" rtlCol="0">
            <a:spAutoFit/>
          </a:bodyPr>
          <a:lstStyle/>
          <a:p>
            <a:r>
              <a:rPr lang="en-US" dirty="0" smtClean="0"/>
              <a:t>Electronic configuration (valence electrons only):</a:t>
            </a:r>
          </a:p>
          <a:p>
            <a:pPr marL="285750" indent="-285750">
              <a:buFont typeface="Symbol"/>
              <a:buChar char=" "/>
            </a:pPr>
            <a:r>
              <a:rPr lang="en-US" dirty="0" smtClean="0">
                <a:latin typeface="Symbol" panose="05050102010706020507" pitchFamily="18" charset="2"/>
              </a:rPr>
              <a:t>s</a:t>
            </a:r>
            <a:r>
              <a:rPr lang="en-US" baseline="-25000" dirty="0" smtClean="0"/>
              <a:t>2s</a:t>
            </a:r>
            <a:r>
              <a:rPr lang="en-US" baseline="30000" dirty="0" smtClean="0"/>
              <a:t>2</a:t>
            </a:r>
            <a:r>
              <a:rPr lang="en-US" dirty="0" smtClean="0"/>
              <a:t> </a:t>
            </a:r>
            <a:r>
              <a:rPr lang="en-US" dirty="0" smtClean="0">
                <a:latin typeface="Symbol" panose="05050102010706020507" pitchFamily="18" charset="2"/>
              </a:rPr>
              <a:t>s</a:t>
            </a:r>
            <a:r>
              <a:rPr lang="en-US" baseline="-25000" dirty="0" smtClean="0"/>
              <a:t>2s</a:t>
            </a:r>
            <a:r>
              <a:rPr lang="en-US" dirty="0" smtClean="0"/>
              <a:t>*</a:t>
            </a:r>
            <a:r>
              <a:rPr lang="en-US" baseline="30000" dirty="0" smtClean="0"/>
              <a:t>2</a:t>
            </a:r>
            <a:r>
              <a:rPr lang="en-US" dirty="0" smtClean="0">
                <a:latin typeface="Symbol" panose="05050102010706020507" pitchFamily="18" charset="2"/>
              </a:rPr>
              <a:t>p</a:t>
            </a:r>
            <a:r>
              <a:rPr lang="en-US" baseline="-25000" dirty="0" smtClean="0"/>
              <a:t>2p</a:t>
            </a:r>
            <a:r>
              <a:rPr lang="en-US" baseline="30000" dirty="0" smtClean="0"/>
              <a:t>2</a:t>
            </a:r>
            <a:r>
              <a:rPr lang="en-US" dirty="0">
                <a:latin typeface="Symbol" panose="05050102010706020507" pitchFamily="18" charset="2"/>
              </a:rPr>
              <a:t> </a:t>
            </a:r>
            <a:r>
              <a:rPr lang="en-US" dirty="0" smtClean="0">
                <a:latin typeface="Symbol" panose="05050102010706020507" pitchFamily="18" charset="2"/>
              </a:rPr>
              <a:t>                      s</a:t>
            </a:r>
            <a:r>
              <a:rPr lang="en-US" baseline="-25000" dirty="0" smtClean="0"/>
              <a:t>2s</a:t>
            </a:r>
            <a:r>
              <a:rPr lang="en-US" baseline="30000" dirty="0" smtClean="0"/>
              <a:t>2</a:t>
            </a:r>
            <a:r>
              <a:rPr lang="en-US" dirty="0" smtClean="0"/>
              <a:t> </a:t>
            </a:r>
            <a:r>
              <a:rPr lang="en-US" dirty="0" smtClean="0">
                <a:latin typeface="Symbol" panose="05050102010706020507" pitchFamily="18" charset="2"/>
              </a:rPr>
              <a:t>s</a:t>
            </a:r>
            <a:r>
              <a:rPr lang="en-US" baseline="-25000" dirty="0" smtClean="0"/>
              <a:t>2s</a:t>
            </a:r>
            <a:r>
              <a:rPr lang="en-US" dirty="0" smtClean="0"/>
              <a:t>*</a:t>
            </a:r>
            <a:r>
              <a:rPr lang="en-US" baseline="30000" dirty="0" smtClean="0"/>
              <a:t>2</a:t>
            </a:r>
            <a:r>
              <a:rPr lang="en-US" dirty="0" smtClean="0">
                <a:latin typeface="Symbol" panose="05050102010706020507" pitchFamily="18" charset="2"/>
              </a:rPr>
              <a:t>p</a:t>
            </a:r>
            <a:r>
              <a:rPr lang="en-US" baseline="-25000" dirty="0" smtClean="0"/>
              <a:t>2p</a:t>
            </a:r>
            <a:r>
              <a:rPr lang="en-US" baseline="30000" dirty="0" smtClean="0"/>
              <a:t>4</a:t>
            </a:r>
            <a:r>
              <a:rPr lang="en-US" dirty="0" smtClean="0"/>
              <a:t>                           </a:t>
            </a:r>
            <a:r>
              <a:rPr lang="en-US" dirty="0">
                <a:latin typeface="Symbol" panose="05050102010706020507" pitchFamily="18" charset="2"/>
              </a:rPr>
              <a:t>s</a:t>
            </a:r>
            <a:r>
              <a:rPr lang="en-US" baseline="-25000" dirty="0"/>
              <a:t>2s</a:t>
            </a:r>
            <a:r>
              <a:rPr lang="en-US" baseline="30000" dirty="0"/>
              <a:t>2</a:t>
            </a:r>
            <a:r>
              <a:rPr lang="en-US" dirty="0"/>
              <a:t> </a:t>
            </a:r>
            <a:r>
              <a:rPr lang="en-US" dirty="0" smtClean="0">
                <a:latin typeface="Symbol" panose="05050102010706020507" pitchFamily="18" charset="2"/>
              </a:rPr>
              <a:t>s</a:t>
            </a:r>
            <a:r>
              <a:rPr lang="en-US" baseline="-25000" dirty="0" smtClean="0"/>
              <a:t>2s</a:t>
            </a:r>
            <a:r>
              <a:rPr lang="en-US" dirty="0" smtClean="0"/>
              <a:t>*</a:t>
            </a:r>
            <a:r>
              <a:rPr lang="en-US" baseline="30000" dirty="0" smtClean="0"/>
              <a:t>2</a:t>
            </a:r>
            <a:r>
              <a:rPr lang="en-US" dirty="0" smtClean="0">
                <a:latin typeface="Symbol" panose="05050102010706020507" pitchFamily="18" charset="2"/>
              </a:rPr>
              <a:t>p</a:t>
            </a:r>
            <a:r>
              <a:rPr lang="en-US" baseline="-25000" dirty="0" smtClean="0"/>
              <a:t>2p</a:t>
            </a:r>
            <a:r>
              <a:rPr lang="en-US" baseline="30000" dirty="0" smtClean="0"/>
              <a:t>4</a:t>
            </a:r>
            <a:r>
              <a:rPr lang="en-US" dirty="0" smtClean="0"/>
              <a:t> </a:t>
            </a:r>
            <a:r>
              <a:rPr lang="en-US" dirty="0" smtClean="0">
                <a:latin typeface="Symbol" panose="05050102010706020507" pitchFamily="18" charset="2"/>
              </a:rPr>
              <a:t>s</a:t>
            </a:r>
            <a:r>
              <a:rPr lang="en-US" baseline="-25000" dirty="0" smtClean="0"/>
              <a:t>2p</a:t>
            </a:r>
            <a:r>
              <a:rPr lang="en-US" baseline="30000" dirty="0" smtClean="0"/>
              <a:t>2</a:t>
            </a:r>
            <a:r>
              <a:rPr lang="en-US" dirty="0" smtClean="0"/>
              <a:t> </a:t>
            </a:r>
          </a:p>
          <a:p>
            <a:pPr marL="285750" indent="-285750">
              <a:buFont typeface="Symbol"/>
              <a:buChar char=" "/>
            </a:pPr>
            <a:endParaRPr lang="en-US" baseline="30000" dirty="0"/>
          </a:p>
          <a:p>
            <a:r>
              <a:rPr lang="en-US" b="1" dirty="0" smtClean="0"/>
              <a:t>Bond Order:</a:t>
            </a:r>
          </a:p>
          <a:p>
            <a:r>
              <a:rPr lang="en-US" dirty="0" smtClean="0"/>
              <a:t>                1		                2			3</a:t>
            </a:r>
          </a:p>
          <a:p>
            <a:r>
              <a:rPr lang="en-US" dirty="0" smtClean="0"/>
              <a:t>  no </a:t>
            </a:r>
            <a:r>
              <a:rPr lang="en-US" dirty="0" smtClean="0">
                <a:latin typeface="Symbol" panose="05050102010706020507" pitchFamily="18" charset="2"/>
              </a:rPr>
              <a:t>s</a:t>
            </a:r>
            <a:r>
              <a:rPr lang="en-US" dirty="0" smtClean="0"/>
              <a:t> bonds		    </a:t>
            </a:r>
            <a:r>
              <a:rPr lang="en-US" dirty="0"/>
              <a:t>no </a:t>
            </a:r>
            <a:r>
              <a:rPr lang="en-US" dirty="0">
                <a:latin typeface="Symbol" panose="05050102010706020507" pitchFamily="18" charset="2"/>
              </a:rPr>
              <a:t>s</a:t>
            </a:r>
            <a:r>
              <a:rPr lang="en-US" dirty="0"/>
              <a:t> </a:t>
            </a:r>
            <a:r>
              <a:rPr lang="en-US" dirty="0" smtClean="0"/>
              <a:t>bonds		      one </a:t>
            </a:r>
            <a:r>
              <a:rPr lang="en-US" dirty="0">
                <a:latin typeface="Symbol" panose="05050102010706020507" pitchFamily="18" charset="2"/>
              </a:rPr>
              <a:t>s</a:t>
            </a:r>
            <a:r>
              <a:rPr lang="en-US" dirty="0"/>
              <a:t> </a:t>
            </a:r>
            <a:r>
              <a:rPr lang="en-US" dirty="0" smtClean="0"/>
              <a:t>bond</a:t>
            </a:r>
          </a:p>
          <a:p>
            <a:r>
              <a:rPr lang="en-US" dirty="0" smtClean="0"/>
              <a:t>  one </a:t>
            </a:r>
            <a:r>
              <a:rPr lang="en-US" dirty="0" smtClean="0">
                <a:latin typeface="Symbol" panose="05050102010706020507" pitchFamily="18" charset="2"/>
              </a:rPr>
              <a:t>p</a:t>
            </a:r>
            <a:r>
              <a:rPr lang="en-US" dirty="0" smtClean="0"/>
              <a:t> bond		   two </a:t>
            </a:r>
            <a:r>
              <a:rPr lang="en-US" dirty="0">
                <a:latin typeface="Symbol" panose="05050102010706020507" pitchFamily="18" charset="2"/>
              </a:rPr>
              <a:t>p</a:t>
            </a:r>
            <a:r>
              <a:rPr lang="en-US" dirty="0"/>
              <a:t> </a:t>
            </a:r>
            <a:r>
              <a:rPr lang="en-US" dirty="0" smtClean="0"/>
              <a:t>bonds		      two </a:t>
            </a:r>
            <a:r>
              <a:rPr lang="en-US" dirty="0">
                <a:latin typeface="Symbol" panose="05050102010706020507" pitchFamily="18" charset="2"/>
              </a:rPr>
              <a:t>p</a:t>
            </a:r>
            <a:r>
              <a:rPr lang="en-US" dirty="0"/>
              <a:t> </a:t>
            </a:r>
            <a:r>
              <a:rPr lang="en-US" dirty="0" smtClean="0"/>
              <a:t>bonds</a:t>
            </a:r>
          </a:p>
          <a:p>
            <a:r>
              <a:rPr lang="en-US" b="1" dirty="0" smtClean="0"/>
              <a:t>Bond Length:</a:t>
            </a:r>
          </a:p>
          <a:p>
            <a:r>
              <a:rPr lang="en-US" dirty="0"/>
              <a:t> </a:t>
            </a:r>
            <a:r>
              <a:rPr lang="en-US" dirty="0" smtClean="0"/>
              <a:t>       1.590 Å                                         1.243 Å                                         1.098 Å</a:t>
            </a:r>
          </a:p>
          <a:p>
            <a:r>
              <a:rPr lang="en-US" b="1" dirty="0" smtClean="0"/>
              <a:t>Bond Energy:</a:t>
            </a:r>
          </a:p>
          <a:p>
            <a:r>
              <a:rPr lang="en-US" dirty="0"/>
              <a:t> </a:t>
            </a:r>
            <a:r>
              <a:rPr lang="en-US" dirty="0" smtClean="0"/>
              <a:t>        3.02 eV                                         6.21 eV                                          9.76 eV</a:t>
            </a:r>
            <a:endParaRPr lang="en-US" dirty="0"/>
          </a:p>
        </p:txBody>
      </p:sp>
    </p:spTree>
    <p:extLst>
      <p:ext uri="{BB962C8B-B14F-4D97-AF65-F5344CB8AC3E}">
        <p14:creationId xmlns:p14="http://schemas.microsoft.com/office/powerpoint/2010/main" val="2426028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933"/>
            <a:ext cx="8229600" cy="1143000"/>
          </a:xfrm>
        </p:spPr>
        <p:txBody>
          <a:bodyPr>
            <a:normAutofit/>
          </a:bodyPr>
          <a:lstStyle/>
          <a:p>
            <a:r>
              <a:rPr lang="en-US" dirty="0" err="1" smtClean="0">
                <a:solidFill>
                  <a:srgbClr val="C00000"/>
                </a:solidFill>
                <a:latin typeface="Times New Roman" panose="02020603050405020304" pitchFamily="18" charset="0"/>
                <a:cs typeface="Times New Roman" panose="02020603050405020304" pitchFamily="18" charset="0"/>
              </a:rPr>
              <a:t>Homonuclear</a:t>
            </a:r>
            <a:r>
              <a:rPr lang="en-US" dirty="0" smtClean="0">
                <a:solidFill>
                  <a:srgbClr val="C00000"/>
                </a:solidFill>
                <a:latin typeface="Times New Roman" panose="02020603050405020304" pitchFamily="18" charset="0"/>
                <a:cs typeface="Times New Roman" panose="02020603050405020304" pitchFamily="18" charset="0"/>
              </a:rPr>
              <a:t> Diatomic Molecules</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flipH="1">
            <a:off x="4267200" y="4114296"/>
            <a:ext cx="423786" cy="434617"/>
          </a:xfrm>
          <a:prstGeom prst="rect">
            <a:avLst/>
          </a:prstGeom>
          <a:solidFill>
            <a:schemeClr val="bg1"/>
          </a:solidFill>
        </p:spPr>
        <p:txBody>
          <a:bodyPr wrap="square" rtlCol="0">
            <a:spAutoFit/>
          </a:bodyPr>
          <a:lstStyle/>
          <a:p>
            <a:endParaRPr lang="en-US" sz="1600" dirty="0"/>
          </a:p>
        </p:txBody>
      </p:sp>
      <p:sp>
        <p:nvSpPr>
          <p:cNvPr id="8" name="TextBox 7"/>
          <p:cNvSpPr txBox="1"/>
          <p:nvPr/>
        </p:nvSpPr>
        <p:spPr>
          <a:xfrm>
            <a:off x="2356" y="1295400"/>
            <a:ext cx="9141643" cy="3139321"/>
          </a:xfrm>
          <a:prstGeom prst="rect">
            <a:avLst/>
          </a:prstGeom>
          <a:noFill/>
        </p:spPr>
        <p:txBody>
          <a:bodyPr wrap="square" rtlCol="0">
            <a:spAutoFit/>
          </a:bodyPr>
          <a:lstStyle/>
          <a:p>
            <a:r>
              <a:rPr lang="en-US" u="sng" dirty="0" smtClean="0"/>
              <a:t>Molecule</a:t>
            </a:r>
            <a:r>
              <a:rPr lang="en-US" dirty="0" smtClean="0"/>
              <a:t>		</a:t>
            </a:r>
            <a:r>
              <a:rPr lang="en-US" u="sng" dirty="0" smtClean="0"/>
              <a:t>Electronic configuration</a:t>
            </a:r>
            <a:r>
              <a:rPr lang="en-US" dirty="0" smtClean="0"/>
              <a:t>	</a:t>
            </a:r>
            <a:r>
              <a:rPr lang="en-US" u="sng" dirty="0" smtClean="0"/>
              <a:t>Bond Length</a:t>
            </a:r>
            <a:r>
              <a:rPr lang="en-US" dirty="0" smtClean="0"/>
              <a:t>	</a:t>
            </a:r>
            <a:r>
              <a:rPr lang="en-US" u="sng" dirty="0" smtClean="0"/>
              <a:t>Bond Strength</a:t>
            </a:r>
            <a:r>
              <a:rPr lang="en-US" dirty="0" smtClean="0"/>
              <a:t>	</a:t>
            </a:r>
            <a:r>
              <a:rPr lang="en-US" u="sng" dirty="0" smtClean="0"/>
              <a:t>B.O.</a:t>
            </a:r>
          </a:p>
          <a:p>
            <a:r>
              <a:rPr lang="en-US" dirty="0" smtClean="0"/>
              <a:t>H</a:t>
            </a:r>
            <a:r>
              <a:rPr lang="en-US" baseline="-25000" dirty="0" smtClean="0"/>
              <a:t>2</a:t>
            </a:r>
            <a:r>
              <a:rPr lang="en-US" dirty="0" smtClean="0"/>
              <a:t>		</a:t>
            </a:r>
            <a:r>
              <a:rPr lang="en-US" dirty="0" smtClean="0">
                <a:latin typeface="Symbol" panose="05050102010706020507" pitchFamily="18" charset="2"/>
              </a:rPr>
              <a:t>s</a:t>
            </a:r>
            <a:r>
              <a:rPr lang="en-US" baseline="-25000" dirty="0" smtClean="0"/>
              <a:t>1s</a:t>
            </a:r>
            <a:r>
              <a:rPr lang="en-US" baseline="30000" dirty="0" smtClean="0"/>
              <a:t>2			</a:t>
            </a:r>
            <a:r>
              <a:rPr lang="en-US" dirty="0" smtClean="0"/>
              <a:t>0.74144 Å	4.48 eV 		1</a:t>
            </a:r>
          </a:p>
          <a:p>
            <a:r>
              <a:rPr lang="en-US" dirty="0" smtClean="0"/>
              <a:t>He</a:t>
            </a:r>
            <a:r>
              <a:rPr lang="en-US" baseline="-25000" dirty="0" smtClean="0"/>
              <a:t>2</a:t>
            </a:r>
            <a:r>
              <a:rPr lang="en-US" dirty="0" smtClean="0"/>
              <a:t>		</a:t>
            </a:r>
            <a:r>
              <a:rPr lang="en-US" dirty="0" smtClean="0">
                <a:latin typeface="Symbol" panose="05050102010706020507" pitchFamily="18" charset="2"/>
              </a:rPr>
              <a:t>s</a:t>
            </a:r>
            <a:r>
              <a:rPr lang="en-US" baseline="-25000" dirty="0" smtClean="0"/>
              <a:t>1s</a:t>
            </a:r>
            <a:r>
              <a:rPr lang="en-US" baseline="30000" dirty="0" smtClean="0"/>
              <a:t>2</a:t>
            </a:r>
            <a:r>
              <a:rPr lang="en-US" dirty="0" smtClean="0"/>
              <a:t> </a:t>
            </a:r>
            <a:r>
              <a:rPr lang="en-US" dirty="0" smtClean="0">
                <a:latin typeface="Symbol" panose="05050102010706020507" pitchFamily="18" charset="2"/>
              </a:rPr>
              <a:t>s</a:t>
            </a:r>
            <a:r>
              <a:rPr lang="en-US" baseline="-25000" dirty="0" smtClean="0"/>
              <a:t>1s</a:t>
            </a:r>
            <a:r>
              <a:rPr lang="en-US" dirty="0" smtClean="0"/>
              <a:t>*</a:t>
            </a:r>
            <a:r>
              <a:rPr lang="en-US" baseline="30000" dirty="0" smtClean="0"/>
              <a:t>2			</a:t>
            </a:r>
            <a:r>
              <a:rPr lang="en-US" dirty="0" smtClean="0"/>
              <a:t>52 Å		0.000000095 eV	0</a:t>
            </a:r>
            <a:endParaRPr lang="en-US" baseline="30000" dirty="0"/>
          </a:p>
          <a:p>
            <a:r>
              <a:rPr lang="en-US" dirty="0" smtClean="0"/>
              <a:t>Li</a:t>
            </a:r>
            <a:r>
              <a:rPr lang="en-US" baseline="-25000" dirty="0" smtClean="0"/>
              <a:t>2</a:t>
            </a:r>
            <a:r>
              <a:rPr lang="en-US" dirty="0" smtClean="0"/>
              <a:t>		</a:t>
            </a:r>
            <a:r>
              <a:rPr lang="en-US" dirty="0" smtClean="0">
                <a:latin typeface="Symbol" panose="05050102010706020507" pitchFamily="18" charset="2"/>
              </a:rPr>
              <a:t>s</a:t>
            </a:r>
            <a:r>
              <a:rPr lang="en-US" baseline="-25000" dirty="0" smtClean="0"/>
              <a:t>2s</a:t>
            </a:r>
            <a:r>
              <a:rPr lang="en-US" baseline="30000" dirty="0" smtClean="0"/>
              <a:t>2</a:t>
            </a:r>
            <a:r>
              <a:rPr lang="en-US" dirty="0" smtClean="0"/>
              <a:t> 			2.673 Å		1.05 eV		1</a:t>
            </a:r>
          </a:p>
          <a:p>
            <a:r>
              <a:rPr lang="en-US" dirty="0" smtClean="0"/>
              <a:t>Be</a:t>
            </a:r>
            <a:r>
              <a:rPr lang="en-US" baseline="-25000" dirty="0" smtClean="0"/>
              <a:t>2</a:t>
            </a:r>
            <a:r>
              <a:rPr lang="en-US" dirty="0" smtClean="0"/>
              <a:t>		</a:t>
            </a:r>
            <a:r>
              <a:rPr lang="en-US" dirty="0" smtClean="0">
                <a:latin typeface="Symbol" panose="05050102010706020507" pitchFamily="18" charset="2"/>
              </a:rPr>
              <a:t>s</a:t>
            </a:r>
            <a:r>
              <a:rPr lang="en-US" baseline="-25000" dirty="0" smtClean="0"/>
              <a:t>2s</a:t>
            </a:r>
            <a:r>
              <a:rPr lang="en-US" baseline="30000" dirty="0" smtClean="0"/>
              <a:t>2</a:t>
            </a:r>
            <a:r>
              <a:rPr lang="en-US" dirty="0" smtClean="0"/>
              <a:t> </a:t>
            </a:r>
            <a:r>
              <a:rPr lang="en-US" dirty="0" smtClean="0">
                <a:latin typeface="Symbol" panose="05050102010706020507" pitchFamily="18" charset="2"/>
              </a:rPr>
              <a:t>s</a:t>
            </a:r>
            <a:r>
              <a:rPr lang="en-US" baseline="-25000" dirty="0" smtClean="0"/>
              <a:t>2s</a:t>
            </a:r>
            <a:r>
              <a:rPr lang="en-US" dirty="0" smtClean="0"/>
              <a:t>*</a:t>
            </a:r>
            <a:r>
              <a:rPr lang="en-US" baseline="30000" dirty="0" smtClean="0"/>
              <a:t>2</a:t>
            </a:r>
            <a:r>
              <a:rPr lang="en-US" dirty="0" smtClean="0"/>
              <a:t> 		2.445 Å		0.12 eV		0</a:t>
            </a:r>
          </a:p>
          <a:p>
            <a:r>
              <a:rPr lang="en-US" dirty="0" smtClean="0"/>
              <a:t>B</a:t>
            </a:r>
            <a:r>
              <a:rPr lang="en-US" baseline="-25000" dirty="0" smtClean="0"/>
              <a:t>2		</a:t>
            </a:r>
            <a:r>
              <a:rPr lang="en-US" dirty="0" smtClean="0">
                <a:latin typeface="Symbol" panose="05050102010706020507" pitchFamily="18" charset="2"/>
              </a:rPr>
              <a:t>s</a:t>
            </a:r>
            <a:r>
              <a:rPr lang="en-US" baseline="-25000" dirty="0" smtClean="0"/>
              <a:t>2s</a:t>
            </a:r>
            <a:r>
              <a:rPr lang="en-US" baseline="30000" dirty="0" smtClean="0"/>
              <a:t>2</a:t>
            </a:r>
            <a:r>
              <a:rPr lang="en-US" dirty="0" smtClean="0"/>
              <a:t> </a:t>
            </a:r>
            <a:r>
              <a:rPr lang="en-US" dirty="0" smtClean="0">
                <a:latin typeface="Symbol" panose="05050102010706020507" pitchFamily="18" charset="2"/>
              </a:rPr>
              <a:t>s</a:t>
            </a:r>
            <a:r>
              <a:rPr lang="en-US" baseline="-25000" dirty="0" smtClean="0"/>
              <a:t>2s</a:t>
            </a:r>
            <a:r>
              <a:rPr lang="en-US" dirty="0" smtClean="0"/>
              <a:t>*</a:t>
            </a:r>
            <a:r>
              <a:rPr lang="en-US" baseline="30000" dirty="0" smtClean="0"/>
              <a:t>2 </a:t>
            </a:r>
            <a:r>
              <a:rPr lang="en-US" dirty="0" smtClean="0">
                <a:latin typeface="Symbol" panose="05050102010706020507" pitchFamily="18" charset="2"/>
              </a:rPr>
              <a:t>p</a:t>
            </a:r>
            <a:r>
              <a:rPr lang="en-US" baseline="-25000" dirty="0" smtClean="0"/>
              <a:t>2p</a:t>
            </a:r>
            <a:r>
              <a:rPr lang="en-US" baseline="30000" dirty="0" smtClean="0"/>
              <a:t>2</a:t>
            </a:r>
            <a:r>
              <a:rPr lang="en-US" dirty="0" smtClean="0">
                <a:latin typeface="Symbol" panose="05050102010706020507" pitchFamily="18" charset="2"/>
              </a:rPr>
              <a:t>   		</a:t>
            </a:r>
            <a:r>
              <a:rPr lang="en-US" dirty="0" smtClean="0">
                <a:latin typeface="+mj-lt"/>
              </a:rPr>
              <a:t>1.590 Å		3.02 eV		1</a:t>
            </a:r>
            <a:endParaRPr lang="en-US" baseline="-25000" dirty="0" smtClean="0"/>
          </a:p>
          <a:p>
            <a:r>
              <a:rPr lang="en-US" dirty="0" smtClean="0"/>
              <a:t>C</a:t>
            </a:r>
            <a:r>
              <a:rPr lang="en-US" baseline="-25000" dirty="0" smtClean="0"/>
              <a:t>2</a:t>
            </a:r>
            <a:r>
              <a:rPr lang="en-US" dirty="0" smtClean="0"/>
              <a:t>		</a:t>
            </a:r>
            <a:r>
              <a:rPr lang="en-US" dirty="0" smtClean="0">
                <a:latin typeface="Symbol" panose="05050102010706020507" pitchFamily="18" charset="2"/>
              </a:rPr>
              <a:t>s</a:t>
            </a:r>
            <a:r>
              <a:rPr lang="en-US" baseline="-25000" dirty="0" smtClean="0"/>
              <a:t>2s</a:t>
            </a:r>
            <a:r>
              <a:rPr lang="en-US" baseline="30000" dirty="0" smtClean="0"/>
              <a:t>2</a:t>
            </a:r>
            <a:r>
              <a:rPr lang="en-US" dirty="0" smtClean="0"/>
              <a:t> </a:t>
            </a:r>
            <a:r>
              <a:rPr lang="en-US" dirty="0" smtClean="0">
                <a:latin typeface="Symbol" panose="05050102010706020507" pitchFamily="18" charset="2"/>
              </a:rPr>
              <a:t>s</a:t>
            </a:r>
            <a:r>
              <a:rPr lang="en-US" baseline="-25000" dirty="0" smtClean="0"/>
              <a:t>2s</a:t>
            </a:r>
            <a:r>
              <a:rPr lang="en-US" dirty="0" smtClean="0"/>
              <a:t>*</a:t>
            </a:r>
            <a:r>
              <a:rPr lang="en-US" baseline="30000" dirty="0" smtClean="0"/>
              <a:t>2 </a:t>
            </a:r>
            <a:r>
              <a:rPr lang="en-US" dirty="0" smtClean="0">
                <a:latin typeface="Symbol" panose="05050102010706020507" pitchFamily="18" charset="2"/>
              </a:rPr>
              <a:t>p</a:t>
            </a:r>
            <a:r>
              <a:rPr lang="en-US" baseline="-25000" dirty="0" smtClean="0"/>
              <a:t>2p</a:t>
            </a:r>
            <a:r>
              <a:rPr lang="en-US" baseline="30000" dirty="0" smtClean="0"/>
              <a:t>4</a:t>
            </a:r>
            <a:r>
              <a:rPr lang="en-US" dirty="0" smtClean="0"/>
              <a:t> 		1.243 Å		6.21 eV		2</a:t>
            </a:r>
            <a:endParaRPr lang="en-US" baseline="-25000" dirty="0" smtClean="0"/>
          </a:p>
          <a:p>
            <a:r>
              <a:rPr lang="en-US" dirty="0" smtClean="0"/>
              <a:t>N</a:t>
            </a:r>
            <a:r>
              <a:rPr lang="en-US" baseline="-25000" dirty="0" smtClean="0"/>
              <a:t>2		</a:t>
            </a:r>
            <a:r>
              <a:rPr lang="en-US" dirty="0" smtClean="0">
                <a:latin typeface="Symbol" panose="05050102010706020507" pitchFamily="18" charset="2"/>
              </a:rPr>
              <a:t>s</a:t>
            </a:r>
            <a:r>
              <a:rPr lang="en-US" baseline="-25000" dirty="0" smtClean="0"/>
              <a:t>2s</a:t>
            </a:r>
            <a:r>
              <a:rPr lang="en-US" baseline="30000" dirty="0" smtClean="0"/>
              <a:t>2</a:t>
            </a:r>
            <a:r>
              <a:rPr lang="en-US" dirty="0" smtClean="0"/>
              <a:t> </a:t>
            </a:r>
            <a:r>
              <a:rPr lang="en-US" dirty="0" smtClean="0">
                <a:latin typeface="Symbol" panose="05050102010706020507" pitchFamily="18" charset="2"/>
              </a:rPr>
              <a:t>s</a:t>
            </a:r>
            <a:r>
              <a:rPr lang="en-US" baseline="-25000" dirty="0" smtClean="0"/>
              <a:t>2s</a:t>
            </a:r>
            <a:r>
              <a:rPr lang="en-US" dirty="0" smtClean="0"/>
              <a:t>*</a:t>
            </a:r>
            <a:r>
              <a:rPr lang="en-US" baseline="30000" dirty="0" smtClean="0"/>
              <a:t>2 </a:t>
            </a:r>
            <a:r>
              <a:rPr lang="en-US" dirty="0" smtClean="0">
                <a:latin typeface="Symbol" panose="05050102010706020507" pitchFamily="18" charset="2"/>
              </a:rPr>
              <a:t>p</a:t>
            </a:r>
            <a:r>
              <a:rPr lang="en-US" baseline="-25000" dirty="0" smtClean="0"/>
              <a:t>2p</a:t>
            </a:r>
            <a:r>
              <a:rPr lang="en-US" baseline="30000" dirty="0" smtClean="0"/>
              <a:t>4</a:t>
            </a:r>
            <a:r>
              <a:rPr lang="en-US" dirty="0" smtClean="0"/>
              <a:t> </a:t>
            </a:r>
            <a:r>
              <a:rPr lang="en-US" dirty="0">
                <a:latin typeface="Symbol" panose="05050102010706020507" pitchFamily="18" charset="2"/>
              </a:rPr>
              <a:t>s</a:t>
            </a:r>
            <a:r>
              <a:rPr lang="en-US" baseline="-25000" dirty="0"/>
              <a:t>2p</a:t>
            </a:r>
            <a:r>
              <a:rPr lang="en-US" baseline="30000" dirty="0"/>
              <a:t>2</a:t>
            </a:r>
            <a:r>
              <a:rPr lang="en-US" dirty="0"/>
              <a:t> </a:t>
            </a:r>
            <a:r>
              <a:rPr lang="en-US" dirty="0" smtClean="0"/>
              <a:t>		1.098 Å		9.76 eV		3</a:t>
            </a:r>
            <a:endParaRPr lang="en-US" baseline="-25000" dirty="0" smtClean="0"/>
          </a:p>
          <a:p>
            <a:r>
              <a:rPr lang="en-US" dirty="0" smtClean="0"/>
              <a:t>O</a:t>
            </a:r>
            <a:r>
              <a:rPr lang="en-US" baseline="-25000" dirty="0" smtClean="0"/>
              <a:t>2		</a:t>
            </a:r>
            <a:r>
              <a:rPr lang="en-US" dirty="0" smtClean="0">
                <a:latin typeface="Symbol" panose="05050102010706020507" pitchFamily="18" charset="2"/>
              </a:rPr>
              <a:t>s</a:t>
            </a:r>
            <a:r>
              <a:rPr lang="en-US" baseline="-25000" dirty="0" smtClean="0"/>
              <a:t>2s</a:t>
            </a:r>
            <a:r>
              <a:rPr lang="en-US" baseline="30000" dirty="0" smtClean="0"/>
              <a:t>2</a:t>
            </a:r>
            <a:r>
              <a:rPr lang="en-US" dirty="0" smtClean="0"/>
              <a:t> </a:t>
            </a:r>
            <a:r>
              <a:rPr lang="en-US" dirty="0" smtClean="0">
                <a:latin typeface="Symbol" panose="05050102010706020507" pitchFamily="18" charset="2"/>
              </a:rPr>
              <a:t>s</a:t>
            </a:r>
            <a:r>
              <a:rPr lang="en-US" baseline="-25000" dirty="0" smtClean="0"/>
              <a:t>2s</a:t>
            </a:r>
            <a:r>
              <a:rPr lang="en-US" dirty="0" smtClean="0"/>
              <a:t>*</a:t>
            </a:r>
            <a:r>
              <a:rPr lang="en-US" baseline="30000" dirty="0" smtClean="0"/>
              <a:t>2 </a:t>
            </a:r>
            <a:r>
              <a:rPr lang="en-US" dirty="0" smtClean="0">
                <a:latin typeface="Symbol" panose="05050102010706020507" pitchFamily="18" charset="2"/>
              </a:rPr>
              <a:t>s</a:t>
            </a:r>
            <a:r>
              <a:rPr lang="en-US" baseline="-25000" dirty="0" smtClean="0"/>
              <a:t>2p</a:t>
            </a:r>
            <a:r>
              <a:rPr lang="en-US" baseline="30000" dirty="0" smtClean="0"/>
              <a:t>2</a:t>
            </a:r>
            <a:r>
              <a:rPr lang="en-US" dirty="0" smtClean="0"/>
              <a:t> </a:t>
            </a:r>
            <a:r>
              <a:rPr lang="en-US" dirty="0" smtClean="0">
                <a:latin typeface="Symbol" panose="05050102010706020507" pitchFamily="18" charset="2"/>
              </a:rPr>
              <a:t>p</a:t>
            </a:r>
            <a:r>
              <a:rPr lang="en-US" baseline="-25000" dirty="0" smtClean="0"/>
              <a:t>2p</a:t>
            </a:r>
            <a:r>
              <a:rPr lang="en-US" baseline="30000" dirty="0" smtClean="0"/>
              <a:t>4</a:t>
            </a:r>
            <a:r>
              <a:rPr lang="en-US" dirty="0">
                <a:latin typeface="Symbol" panose="05050102010706020507" pitchFamily="18" charset="2"/>
              </a:rPr>
              <a:t> </a:t>
            </a:r>
            <a:r>
              <a:rPr lang="en-US" dirty="0" smtClean="0">
                <a:latin typeface="Symbol" panose="05050102010706020507" pitchFamily="18" charset="2"/>
              </a:rPr>
              <a:t>p</a:t>
            </a:r>
            <a:r>
              <a:rPr lang="en-US" baseline="-25000" dirty="0" smtClean="0"/>
              <a:t>2p</a:t>
            </a:r>
            <a:r>
              <a:rPr lang="en-US" dirty="0" smtClean="0"/>
              <a:t>*</a:t>
            </a:r>
            <a:r>
              <a:rPr lang="en-US" baseline="30000" dirty="0" smtClean="0"/>
              <a:t>2	</a:t>
            </a:r>
            <a:r>
              <a:rPr lang="en-US" dirty="0" smtClean="0"/>
              <a:t>1.208 Å		5.12 eV		2</a:t>
            </a:r>
            <a:r>
              <a:rPr lang="en-US" baseline="30000" dirty="0" smtClean="0"/>
              <a:t> </a:t>
            </a:r>
            <a:endParaRPr lang="en-US" baseline="-25000" dirty="0" smtClean="0"/>
          </a:p>
          <a:p>
            <a:r>
              <a:rPr lang="en-US" dirty="0" smtClean="0"/>
              <a:t>F</a:t>
            </a:r>
            <a:r>
              <a:rPr lang="en-US" baseline="-25000" dirty="0" smtClean="0"/>
              <a:t>2		</a:t>
            </a:r>
            <a:r>
              <a:rPr lang="en-US" dirty="0" smtClean="0">
                <a:latin typeface="Symbol" panose="05050102010706020507" pitchFamily="18" charset="2"/>
              </a:rPr>
              <a:t>s</a:t>
            </a:r>
            <a:r>
              <a:rPr lang="en-US" baseline="-25000" dirty="0" smtClean="0"/>
              <a:t>2s</a:t>
            </a:r>
            <a:r>
              <a:rPr lang="en-US" baseline="30000" dirty="0" smtClean="0"/>
              <a:t>2</a:t>
            </a:r>
            <a:r>
              <a:rPr lang="en-US" dirty="0" smtClean="0"/>
              <a:t> </a:t>
            </a:r>
            <a:r>
              <a:rPr lang="en-US" dirty="0">
                <a:latin typeface="Symbol" panose="05050102010706020507" pitchFamily="18" charset="2"/>
              </a:rPr>
              <a:t>s</a:t>
            </a:r>
            <a:r>
              <a:rPr lang="en-US" baseline="-25000" dirty="0"/>
              <a:t>2s</a:t>
            </a:r>
            <a:r>
              <a:rPr lang="en-US" dirty="0"/>
              <a:t>*</a:t>
            </a:r>
            <a:r>
              <a:rPr lang="en-US" baseline="30000" dirty="0"/>
              <a:t>2 </a:t>
            </a:r>
            <a:r>
              <a:rPr lang="en-US" dirty="0">
                <a:latin typeface="Symbol" panose="05050102010706020507" pitchFamily="18" charset="2"/>
              </a:rPr>
              <a:t>s</a:t>
            </a:r>
            <a:r>
              <a:rPr lang="en-US" baseline="-25000" dirty="0"/>
              <a:t>2p</a:t>
            </a:r>
            <a:r>
              <a:rPr lang="en-US" baseline="30000" dirty="0"/>
              <a:t>2</a:t>
            </a:r>
            <a:r>
              <a:rPr lang="en-US" dirty="0"/>
              <a:t> </a:t>
            </a:r>
            <a:r>
              <a:rPr lang="en-US" dirty="0">
                <a:latin typeface="Symbol" panose="05050102010706020507" pitchFamily="18" charset="2"/>
              </a:rPr>
              <a:t>p</a:t>
            </a:r>
            <a:r>
              <a:rPr lang="en-US" baseline="-25000" dirty="0"/>
              <a:t>2p</a:t>
            </a:r>
            <a:r>
              <a:rPr lang="en-US" baseline="30000" dirty="0"/>
              <a:t>4</a:t>
            </a:r>
            <a:r>
              <a:rPr lang="en-US" dirty="0">
                <a:latin typeface="Symbol" panose="05050102010706020507" pitchFamily="18" charset="2"/>
              </a:rPr>
              <a:t> </a:t>
            </a:r>
            <a:r>
              <a:rPr lang="en-US" dirty="0" smtClean="0">
                <a:latin typeface="Symbol" panose="05050102010706020507" pitchFamily="18" charset="2"/>
              </a:rPr>
              <a:t>p</a:t>
            </a:r>
            <a:r>
              <a:rPr lang="en-US" baseline="-25000" dirty="0" smtClean="0"/>
              <a:t>2p</a:t>
            </a:r>
            <a:r>
              <a:rPr lang="en-US" dirty="0" smtClean="0"/>
              <a:t>*</a:t>
            </a:r>
            <a:r>
              <a:rPr lang="en-US" baseline="30000" dirty="0" smtClean="0"/>
              <a:t>4	</a:t>
            </a:r>
            <a:r>
              <a:rPr lang="en-US" dirty="0" smtClean="0"/>
              <a:t>1.412 Å		1.60 eV		1</a:t>
            </a:r>
            <a:endParaRPr lang="en-US" baseline="-25000" dirty="0" smtClean="0"/>
          </a:p>
          <a:p>
            <a:r>
              <a:rPr lang="en-US" dirty="0" smtClean="0"/>
              <a:t>Ne</a:t>
            </a:r>
            <a:r>
              <a:rPr lang="en-US" baseline="-25000" dirty="0" smtClean="0"/>
              <a:t>2</a:t>
            </a:r>
            <a:r>
              <a:rPr lang="en-US" dirty="0" smtClean="0"/>
              <a:t>		</a:t>
            </a:r>
            <a:r>
              <a:rPr lang="en-US" dirty="0" smtClean="0">
                <a:latin typeface="Symbol" panose="05050102010706020507" pitchFamily="18" charset="2"/>
              </a:rPr>
              <a:t>s</a:t>
            </a:r>
            <a:r>
              <a:rPr lang="en-US" baseline="-25000" dirty="0" smtClean="0"/>
              <a:t>2s</a:t>
            </a:r>
            <a:r>
              <a:rPr lang="en-US" baseline="30000" dirty="0" smtClean="0"/>
              <a:t>2</a:t>
            </a:r>
            <a:r>
              <a:rPr lang="en-US" dirty="0" smtClean="0"/>
              <a:t> </a:t>
            </a:r>
            <a:r>
              <a:rPr lang="en-US" dirty="0">
                <a:latin typeface="Symbol" panose="05050102010706020507" pitchFamily="18" charset="2"/>
              </a:rPr>
              <a:t>s</a:t>
            </a:r>
            <a:r>
              <a:rPr lang="en-US" baseline="-25000" dirty="0"/>
              <a:t>2s</a:t>
            </a:r>
            <a:r>
              <a:rPr lang="en-US" dirty="0"/>
              <a:t>*</a:t>
            </a:r>
            <a:r>
              <a:rPr lang="en-US" baseline="30000" dirty="0"/>
              <a:t>2 </a:t>
            </a:r>
            <a:r>
              <a:rPr lang="en-US" dirty="0">
                <a:latin typeface="Symbol" panose="05050102010706020507" pitchFamily="18" charset="2"/>
              </a:rPr>
              <a:t>s</a:t>
            </a:r>
            <a:r>
              <a:rPr lang="en-US" baseline="-25000" dirty="0"/>
              <a:t>2p</a:t>
            </a:r>
            <a:r>
              <a:rPr lang="en-US" baseline="30000" dirty="0"/>
              <a:t>2</a:t>
            </a:r>
            <a:r>
              <a:rPr lang="en-US" dirty="0"/>
              <a:t> </a:t>
            </a:r>
            <a:r>
              <a:rPr lang="en-US" dirty="0">
                <a:latin typeface="Symbol" panose="05050102010706020507" pitchFamily="18" charset="2"/>
              </a:rPr>
              <a:t>p</a:t>
            </a:r>
            <a:r>
              <a:rPr lang="en-US" baseline="-25000" dirty="0"/>
              <a:t>2p</a:t>
            </a:r>
            <a:r>
              <a:rPr lang="en-US" baseline="30000" dirty="0"/>
              <a:t>4</a:t>
            </a:r>
            <a:r>
              <a:rPr lang="en-US" dirty="0">
                <a:latin typeface="Symbol" panose="05050102010706020507" pitchFamily="18" charset="2"/>
              </a:rPr>
              <a:t> </a:t>
            </a:r>
            <a:r>
              <a:rPr lang="en-US" dirty="0" smtClean="0">
                <a:latin typeface="Symbol" panose="05050102010706020507" pitchFamily="18" charset="2"/>
              </a:rPr>
              <a:t>p</a:t>
            </a:r>
            <a:r>
              <a:rPr lang="en-US" baseline="-25000" dirty="0" smtClean="0"/>
              <a:t>2p</a:t>
            </a:r>
            <a:r>
              <a:rPr lang="en-US" dirty="0" smtClean="0"/>
              <a:t>*</a:t>
            </a:r>
            <a:r>
              <a:rPr lang="en-US" baseline="30000" dirty="0" smtClean="0"/>
              <a:t>4</a:t>
            </a:r>
            <a:r>
              <a:rPr lang="en-US" dirty="0" smtClean="0">
                <a:latin typeface="Symbol" panose="05050102010706020507" pitchFamily="18" charset="2"/>
              </a:rPr>
              <a:t>s</a:t>
            </a:r>
            <a:r>
              <a:rPr lang="en-US" baseline="-25000" dirty="0" smtClean="0"/>
              <a:t>2p</a:t>
            </a:r>
            <a:r>
              <a:rPr lang="en-US" dirty="0" smtClean="0"/>
              <a:t>*</a:t>
            </a:r>
            <a:r>
              <a:rPr lang="en-US" baseline="30000" dirty="0" smtClean="0"/>
              <a:t>2	</a:t>
            </a:r>
            <a:r>
              <a:rPr lang="en-US" dirty="0" smtClean="0"/>
              <a:t>unknown		tiny		0</a:t>
            </a:r>
            <a:endParaRPr lang="en-US" baseline="-25000" dirty="0"/>
          </a:p>
        </p:txBody>
      </p:sp>
    </p:spTree>
    <p:extLst>
      <p:ext uri="{BB962C8B-B14F-4D97-AF65-F5344CB8AC3E}">
        <p14:creationId xmlns:p14="http://schemas.microsoft.com/office/powerpoint/2010/main" val="28254710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933"/>
            <a:ext cx="8229600" cy="1143000"/>
          </a:xfrm>
        </p:spPr>
        <p:txBody>
          <a:bodyPr>
            <a:normAutofit/>
          </a:bodyPr>
          <a:lstStyle/>
          <a:p>
            <a:r>
              <a:rPr lang="en-US" dirty="0" err="1" smtClean="0">
                <a:solidFill>
                  <a:srgbClr val="C00000"/>
                </a:solidFill>
                <a:latin typeface="Times New Roman" panose="02020603050405020304" pitchFamily="18" charset="0"/>
                <a:cs typeface="Times New Roman" panose="02020603050405020304" pitchFamily="18" charset="0"/>
              </a:rPr>
              <a:t>Homonuclear</a:t>
            </a:r>
            <a:r>
              <a:rPr lang="en-US" dirty="0" smtClean="0">
                <a:solidFill>
                  <a:srgbClr val="C00000"/>
                </a:solidFill>
                <a:latin typeface="Times New Roman" panose="02020603050405020304" pitchFamily="18" charset="0"/>
                <a:cs typeface="Times New Roman" panose="02020603050405020304" pitchFamily="18" charset="0"/>
              </a:rPr>
              <a:t> Diatomic Molecules</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flipH="1">
            <a:off x="4267200" y="4114296"/>
            <a:ext cx="423786" cy="434617"/>
          </a:xfrm>
          <a:prstGeom prst="rect">
            <a:avLst/>
          </a:prstGeom>
          <a:solidFill>
            <a:schemeClr val="bg1"/>
          </a:solidFill>
        </p:spPr>
        <p:txBody>
          <a:bodyPr wrap="square" rtlCol="0">
            <a:spAutoFit/>
          </a:bodyPr>
          <a:lstStyle/>
          <a:p>
            <a:endParaRPr lang="en-US" sz="1600" dirty="0"/>
          </a:p>
        </p:txBody>
      </p:sp>
      <p:sp>
        <p:nvSpPr>
          <p:cNvPr id="3" name="TextBox 2"/>
          <p:cNvSpPr txBox="1"/>
          <p:nvPr/>
        </p:nvSpPr>
        <p:spPr>
          <a:xfrm>
            <a:off x="762000" y="1219200"/>
            <a:ext cx="7696200" cy="1200329"/>
          </a:xfrm>
          <a:prstGeom prst="rect">
            <a:avLst/>
          </a:prstGeom>
          <a:noFill/>
        </p:spPr>
        <p:txBody>
          <a:bodyPr wrap="square" rtlCol="0">
            <a:spAutoFit/>
          </a:bodyPr>
          <a:lstStyle/>
          <a:p>
            <a:r>
              <a:rPr lang="en-US" u="sng" dirty="0"/>
              <a:t>GREAT QUESTIONS FOR AP STUDENTS</a:t>
            </a:r>
            <a:r>
              <a:rPr lang="en-US" dirty="0" smtClean="0"/>
              <a:t>:</a:t>
            </a:r>
          </a:p>
          <a:p>
            <a:endParaRPr lang="en-US" dirty="0"/>
          </a:p>
          <a:p>
            <a:r>
              <a:rPr lang="en-US" dirty="0" smtClean="0"/>
              <a:t>1. Is the ionization energy of X</a:t>
            </a:r>
            <a:r>
              <a:rPr lang="en-US" baseline="-25000" dirty="0" smtClean="0"/>
              <a:t>2</a:t>
            </a:r>
            <a:r>
              <a:rPr lang="en-US" dirty="0" smtClean="0"/>
              <a:t> greater than that of the atom, or less than that   </a:t>
            </a:r>
          </a:p>
          <a:p>
            <a:r>
              <a:rPr lang="en-US" dirty="0"/>
              <a:t> </a:t>
            </a:r>
            <a:r>
              <a:rPr lang="en-US" dirty="0" smtClean="0"/>
              <a:t>    of the atom?  Let’s compare N</a:t>
            </a:r>
            <a:r>
              <a:rPr lang="en-US" baseline="-25000" dirty="0" smtClean="0"/>
              <a:t>2</a:t>
            </a:r>
            <a:r>
              <a:rPr lang="en-US" dirty="0" smtClean="0"/>
              <a:t> and O</a:t>
            </a:r>
            <a:r>
              <a:rPr lang="en-US" baseline="-25000" dirty="0" smtClean="0"/>
              <a:t>2</a:t>
            </a:r>
            <a:r>
              <a:rPr lang="en-US" dirty="0" smtClean="0"/>
              <a:t>.</a:t>
            </a:r>
            <a:endParaRPr lang="en-US" dirty="0"/>
          </a:p>
        </p:txBody>
      </p:sp>
      <p:pic>
        <p:nvPicPr>
          <p:cNvPr id="6" name="Picture 8" descr="http://pubs.rsc.org/services/images/RSCpubs.ePlatform.Service.FreeContent.ImageService.svc/ImageService/Articleimage/2010/CP/c0cp01326a/c0cp01326a-f1.gif"/>
          <p:cNvPicPr>
            <a:picLocks noChangeAspect="1" noChangeArrowheads="1"/>
          </p:cNvPicPr>
          <p:nvPr/>
        </p:nvPicPr>
        <p:blipFill rotWithShape="1">
          <a:blip r:embed="rId2">
            <a:extLst>
              <a:ext uri="{28A0092B-C50C-407E-A947-70E740481C1C}">
                <a14:useLocalDpi xmlns:a14="http://schemas.microsoft.com/office/drawing/2010/main" val="0"/>
              </a:ext>
            </a:extLst>
          </a:blip>
          <a:srcRect b="48152"/>
          <a:stretch/>
        </p:blipFill>
        <p:spPr bwMode="auto">
          <a:xfrm>
            <a:off x="1171280" y="3505200"/>
            <a:ext cx="3519706" cy="317439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614286" y="2895600"/>
            <a:ext cx="4491114"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43000" y="3423443"/>
            <a:ext cx="272376" cy="369332"/>
          </a:xfrm>
          <a:prstGeom prst="rect">
            <a:avLst/>
          </a:prstGeom>
          <a:solidFill>
            <a:schemeClr val="bg1"/>
          </a:solidFill>
        </p:spPr>
        <p:txBody>
          <a:bodyPr wrap="square" rtlCol="0">
            <a:spAutoFit/>
          </a:bodyPr>
          <a:lstStyle/>
          <a:p>
            <a:endParaRPr lang="en-US" dirty="0"/>
          </a:p>
        </p:txBody>
      </p:sp>
      <p:sp>
        <p:nvSpPr>
          <p:cNvPr id="11" name="TextBox 10"/>
          <p:cNvSpPr txBox="1"/>
          <p:nvPr/>
        </p:nvSpPr>
        <p:spPr>
          <a:xfrm>
            <a:off x="5638800" y="2710934"/>
            <a:ext cx="2495940" cy="369332"/>
          </a:xfrm>
          <a:prstGeom prst="rect">
            <a:avLst/>
          </a:prstGeom>
          <a:noFill/>
        </p:spPr>
        <p:txBody>
          <a:bodyPr wrap="none" rtlCol="0">
            <a:spAutoFit/>
          </a:bodyPr>
          <a:lstStyle/>
          <a:p>
            <a:r>
              <a:rPr lang="en-US" dirty="0" smtClean="0">
                <a:solidFill>
                  <a:srgbClr val="C00000"/>
                </a:solidFill>
              </a:rPr>
              <a:t>Energy of a free electron</a:t>
            </a:r>
            <a:endParaRPr lang="en-US" dirty="0">
              <a:solidFill>
                <a:srgbClr val="C00000"/>
              </a:solidFill>
            </a:endParaRPr>
          </a:p>
        </p:txBody>
      </p:sp>
      <p:cxnSp>
        <p:nvCxnSpPr>
          <p:cNvPr id="13" name="Straight Arrow Connector 12"/>
          <p:cNvCxnSpPr/>
          <p:nvPr/>
        </p:nvCxnSpPr>
        <p:spPr>
          <a:xfrm flipH="1">
            <a:off x="5181600" y="2895600"/>
            <a:ext cx="304800"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Right Brace 13"/>
          <p:cNvSpPr/>
          <p:nvPr/>
        </p:nvSpPr>
        <p:spPr>
          <a:xfrm>
            <a:off x="4714553" y="2895600"/>
            <a:ext cx="390847" cy="1436004"/>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ight Brace 15"/>
          <p:cNvSpPr/>
          <p:nvPr/>
        </p:nvSpPr>
        <p:spPr>
          <a:xfrm>
            <a:off x="3179610" y="2895599"/>
            <a:ext cx="390847" cy="1653313"/>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3634033" y="3537589"/>
            <a:ext cx="723275" cy="369332"/>
          </a:xfrm>
          <a:prstGeom prst="rect">
            <a:avLst/>
          </a:prstGeom>
          <a:noFill/>
        </p:spPr>
        <p:txBody>
          <a:bodyPr wrap="none" rtlCol="0">
            <a:spAutoFit/>
          </a:bodyPr>
          <a:lstStyle/>
          <a:p>
            <a:r>
              <a:rPr lang="en-US" dirty="0" smtClean="0"/>
              <a:t>IE(N</a:t>
            </a:r>
            <a:r>
              <a:rPr lang="en-US" baseline="-25000" dirty="0" smtClean="0"/>
              <a:t>2</a:t>
            </a:r>
            <a:r>
              <a:rPr lang="en-US" dirty="0" smtClean="0"/>
              <a:t>)</a:t>
            </a:r>
            <a:endParaRPr lang="en-US" dirty="0"/>
          </a:p>
        </p:txBody>
      </p:sp>
      <p:sp>
        <p:nvSpPr>
          <p:cNvPr id="18" name="TextBox 17"/>
          <p:cNvSpPr txBox="1"/>
          <p:nvPr/>
        </p:nvSpPr>
        <p:spPr>
          <a:xfrm>
            <a:off x="5164036" y="3423443"/>
            <a:ext cx="644728" cy="369332"/>
          </a:xfrm>
          <a:prstGeom prst="rect">
            <a:avLst/>
          </a:prstGeom>
          <a:noFill/>
        </p:spPr>
        <p:txBody>
          <a:bodyPr wrap="none" rtlCol="0">
            <a:spAutoFit/>
          </a:bodyPr>
          <a:lstStyle/>
          <a:p>
            <a:r>
              <a:rPr lang="en-US" dirty="0" smtClean="0"/>
              <a:t>IE(N)</a:t>
            </a:r>
            <a:endParaRPr lang="en-US" dirty="0"/>
          </a:p>
        </p:txBody>
      </p:sp>
      <p:sp>
        <p:nvSpPr>
          <p:cNvPr id="19" name="TextBox 18"/>
          <p:cNvSpPr txBox="1"/>
          <p:nvPr/>
        </p:nvSpPr>
        <p:spPr>
          <a:xfrm>
            <a:off x="6019800" y="3505200"/>
            <a:ext cx="2819400" cy="3139321"/>
          </a:xfrm>
          <a:prstGeom prst="rect">
            <a:avLst/>
          </a:prstGeom>
          <a:noFill/>
        </p:spPr>
        <p:txBody>
          <a:bodyPr wrap="square" rtlCol="0">
            <a:spAutoFit/>
          </a:bodyPr>
          <a:lstStyle/>
          <a:p>
            <a:r>
              <a:rPr lang="en-US" dirty="0" smtClean="0"/>
              <a:t>Because the HOMO of the N</a:t>
            </a:r>
            <a:r>
              <a:rPr lang="en-US" baseline="-25000" dirty="0" smtClean="0"/>
              <a:t>2</a:t>
            </a:r>
            <a:r>
              <a:rPr lang="en-US" dirty="0" smtClean="0"/>
              <a:t> molecule is a bonding orbital, that electron is held more tightly than it is in the atom.  Thus, we expect IE(N</a:t>
            </a:r>
            <a:r>
              <a:rPr lang="en-US" baseline="-25000" dirty="0" smtClean="0"/>
              <a:t>2</a:t>
            </a:r>
            <a:r>
              <a:rPr lang="en-US" dirty="0" smtClean="0"/>
              <a:t>) &gt; IE(N).</a:t>
            </a:r>
          </a:p>
          <a:p>
            <a:endParaRPr lang="en-US" dirty="0"/>
          </a:p>
          <a:p>
            <a:r>
              <a:rPr lang="en-US" dirty="0" smtClean="0"/>
              <a:t>Experimentally:</a:t>
            </a:r>
          </a:p>
          <a:p>
            <a:r>
              <a:rPr lang="en-US" dirty="0"/>
              <a:t> </a:t>
            </a:r>
            <a:r>
              <a:rPr lang="en-US" dirty="0" smtClean="0"/>
              <a:t>  IE(N</a:t>
            </a:r>
            <a:r>
              <a:rPr lang="en-US" baseline="-25000" dirty="0" smtClean="0"/>
              <a:t>2</a:t>
            </a:r>
            <a:r>
              <a:rPr lang="en-US" dirty="0" smtClean="0"/>
              <a:t>) = 15.581 eV</a:t>
            </a:r>
          </a:p>
          <a:p>
            <a:r>
              <a:rPr lang="en-US" dirty="0" smtClean="0"/>
              <a:t>   IE(N)   = 14.534 eV</a:t>
            </a:r>
          </a:p>
          <a:p>
            <a:r>
              <a:rPr lang="en-US" dirty="0" smtClean="0"/>
              <a:t>YES! Just as we predicted.</a:t>
            </a:r>
            <a:endParaRPr lang="en-US" dirty="0"/>
          </a:p>
        </p:txBody>
      </p:sp>
    </p:spTree>
    <p:extLst>
      <p:ext uri="{BB962C8B-B14F-4D97-AF65-F5344CB8AC3E}">
        <p14:creationId xmlns:p14="http://schemas.microsoft.com/office/powerpoint/2010/main" val="36227733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933"/>
            <a:ext cx="8229600" cy="1143000"/>
          </a:xfrm>
        </p:spPr>
        <p:txBody>
          <a:bodyPr>
            <a:normAutofit/>
          </a:bodyPr>
          <a:lstStyle/>
          <a:p>
            <a:r>
              <a:rPr lang="en-US" dirty="0" err="1" smtClean="0">
                <a:solidFill>
                  <a:srgbClr val="C00000"/>
                </a:solidFill>
                <a:latin typeface="Times New Roman" panose="02020603050405020304" pitchFamily="18" charset="0"/>
                <a:cs typeface="Times New Roman" panose="02020603050405020304" pitchFamily="18" charset="0"/>
              </a:rPr>
              <a:t>Homonuclear</a:t>
            </a:r>
            <a:r>
              <a:rPr lang="en-US" dirty="0" smtClean="0">
                <a:solidFill>
                  <a:srgbClr val="C00000"/>
                </a:solidFill>
                <a:latin typeface="Times New Roman" panose="02020603050405020304" pitchFamily="18" charset="0"/>
                <a:cs typeface="Times New Roman" panose="02020603050405020304" pitchFamily="18" charset="0"/>
              </a:rPr>
              <a:t> Diatomic Molecules</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flipH="1">
            <a:off x="4267200" y="4114296"/>
            <a:ext cx="423786" cy="434617"/>
          </a:xfrm>
          <a:prstGeom prst="rect">
            <a:avLst/>
          </a:prstGeom>
          <a:solidFill>
            <a:schemeClr val="bg1"/>
          </a:solidFill>
        </p:spPr>
        <p:txBody>
          <a:bodyPr wrap="square" rtlCol="0">
            <a:spAutoFit/>
          </a:bodyPr>
          <a:lstStyle/>
          <a:p>
            <a:endParaRPr lang="en-US" sz="1600" dirty="0"/>
          </a:p>
        </p:txBody>
      </p:sp>
      <p:sp>
        <p:nvSpPr>
          <p:cNvPr id="3" name="TextBox 2"/>
          <p:cNvSpPr txBox="1"/>
          <p:nvPr/>
        </p:nvSpPr>
        <p:spPr>
          <a:xfrm>
            <a:off x="762000" y="1219200"/>
            <a:ext cx="7696200" cy="1200329"/>
          </a:xfrm>
          <a:prstGeom prst="rect">
            <a:avLst/>
          </a:prstGeom>
          <a:noFill/>
        </p:spPr>
        <p:txBody>
          <a:bodyPr wrap="square" rtlCol="0">
            <a:spAutoFit/>
          </a:bodyPr>
          <a:lstStyle/>
          <a:p>
            <a:r>
              <a:rPr lang="en-US" u="sng" dirty="0"/>
              <a:t>GREAT QUESTIONS FOR AP STUDENTS</a:t>
            </a:r>
            <a:r>
              <a:rPr lang="en-US" dirty="0" smtClean="0"/>
              <a:t>:</a:t>
            </a:r>
          </a:p>
          <a:p>
            <a:endParaRPr lang="en-US" dirty="0"/>
          </a:p>
          <a:p>
            <a:r>
              <a:rPr lang="en-US" dirty="0" smtClean="0"/>
              <a:t>1. Is the ionization energy of X</a:t>
            </a:r>
            <a:r>
              <a:rPr lang="en-US" baseline="-25000" dirty="0" smtClean="0"/>
              <a:t>2</a:t>
            </a:r>
            <a:r>
              <a:rPr lang="en-US" dirty="0" smtClean="0"/>
              <a:t> greater than that of the atom, or less than that   </a:t>
            </a:r>
          </a:p>
          <a:p>
            <a:r>
              <a:rPr lang="en-US" dirty="0"/>
              <a:t> </a:t>
            </a:r>
            <a:r>
              <a:rPr lang="en-US" dirty="0" smtClean="0"/>
              <a:t>    of the atom?  Let’s compare N</a:t>
            </a:r>
            <a:r>
              <a:rPr lang="en-US" baseline="-25000" dirty="0" smtClean="0"/>
              <a:t>2</a:t>
            </a:r>
            <a:r>
              <a:rPr lang="en-US" dirty="0" smtClean="0"/>
              <a:t> and O</a:t>
            </a:r>
            <a:r>
              <a:rPr lang="en-US" baseline="-25000" dirty="0" smtClean="0"/>
              <a:t>2</a:t>
            </a:r>
            <a:r>
              <a:rPr lang="en-US" dirty="0" smtClean="0"/>
              <a:t>.</a:t>
            </a:r>
            <a:endParaRPr lang="en-US" dirty="0"/>
          </a:p>
        </p:txBody>
      </p:sp>
      <p:pic>
        <p:nvPicPr>
          <p:cNvPr id="7" name="Picture 2" descr="http://2012books.lardbucket.org/books/principles-of-general-chemistry-v1.0m/section_13/92de5415fc537b486f8b0a331a51c68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000" b="5066"/>
          <a:stretch/>
        </p:blipFill>
        <p:spPr bwMode="auto">
          <a:xfrm>
            <a:off x="457200" y="3886200"/>
            <a:ext cx="3035523" cy="261904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614286" y="2895600"/>
            <a:ext cx="4338714"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43000" y="3423443"/>
            <a:ext cx="272376" cy="369332"/>
          </a:xfrm>
          <a:prstGeom prst="rect">
            <a:avLst/>
          </a:prstGeom>
          <a:solidFill>
            <a:schemeClr val="bg1"/>
          </a:solidFill>
        </p:spPr>
        <p:txBody>
          <a:bodyPr wrap="square" rtlCol="0">
            <a:spAutoFit/>
          </a:bodyPr>
          <a:lstStyle/>
          <a:p>
            <a:endParaRPr lang="en-US" dirty="0"/>
          </a:p>
        </p:txBody>
      </p:sp>
      <p:sp>
        <p:nvSpPr>
          <p:cNvPr id="10" name="TextBox 9"/>
          <p:cNvSpPr txBox="1"/>
          <p:nvPr/>
        </p:nvSpPr>
        <p:spPr>
          <a:xfrm>
            <a:off x="5638800" y="2710934"/>
            <a:ext cx="2495940" cy="369332"/>
          </a:xfrm>
          <a:prstGeom prst="rect">
            <a:avLst/>
          </a:prstGeom>
          <a:noFill/>
        </p:spPr>
        <p:txBody>
          <a:bodyPr wrap="none" rtlCol="0">
            <a:spAutoFit/>
          </a:bodyPr>
          <a:lstStyle/>
          <a:p>
            <a:r>
              <a:rPr lang="en-US" dirty="0" smtClean="0">
                <a:solidFill>
                  <a:srgbClr val="C00000"/>
                </a:solidFill>
              </a:rPr>
              <a:t>Energy of a free electron</a:t>
            </a:r>
            <a:endParaRPr lang="en-US" dirty="0">
              <a:solidFill>
                <a:srgbClr val="C00000"/>
              </a:solidFill>
            </a:endParaRPr>
          </a:p>
        </p:txBody>
      </p:sp>
      <p:cxnSp>
        <p:nvCxnSpPr>
          <p:cNvPr id="11" name="Straight Arrow Connector 10"/>
          <p:cNvCxnSpPr/>
          <p:nvPr/>
        </p:nvCxnSpPr>
        <p:spPr>
          <a:xfrm flipH="1">
            <a:off x="5181600" y="2895600"/>
            <a:ext cx="304800"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Right Brace 11"/>
          <p:cNvSpPr/>
          <p:nvPr/>
        </p:nvSpPr>
        <p:spPr>
          <a:xfrm>
            <a:off x="3733800" y="2884840"/>
            <a:ext cx="390847" cy="1610959"/>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ight Brace 12"/>
          <p:cNvSpPr/>
          <p:nvPr/>
        </p:nvSpPr>
        <p:spPr>
          <a:xfrm>
            <a:off x="2392796" y="2884841"/>
            <a:ext cx="390847" cy="1382360"/>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2910758" y="3391355"/>
            <a:ext cx="726481" cy="369332"/>
          </a:xfrm>
          <a:prstGeom prst="rect">
            <a:avLst/>
          </a:prstGeom>
          <a:noFill/>
        </p:spPr>
        <p:txBody>
          <a:bodyPr wrap="none" rtlCol="0">
            <a:spAutoFit/>
          </a:bodyPr>
          <a:lstStyle/>
          <a:p>
            <a:r>
              <a:rPr lang="en-US" dirty="0" smtClean="0"/>
              <a:t>IE(O</a:t>
            </a:r>
            <a:r>
              <a:rPr lang="en-US" baseline="-25000" dirty="0" smtClean="0"/>
              <a:t>2</a:t>
            </a:r>
            <a:r>
              <a:rPr lang="en-US" dirty="0" smtClean="0"/>
              <a:t>)</a:t>
            </a:r>
            <a:endParaRPr lang="en-US" dirty="0"/>
          </a:p>
        </p:txBody>
      </p:sp>
      <p:sp>
        <p:nvSpPr>
          <p:cNvPr id="15" name="TextBox 14"/>
          <p:cNvSpPr txBox="1"/>
          <p:nvPr/>
        </p:nvSpPr>
        <p:spPr>
          <a:xfrm>
            <a:off x="4156729" y="3516868"/>
            <a:ext cx="647934" cy="369332"/>
          </a:xfrm>
          <a:prstGeom prst="rect">
            <a:avLst/>
          </a:prstGeom>
          <a:noFill/>
        </p:spPr>
        <p:txBody>
          <a:bodyPr wrap="none" rtlCol="0">
            <a:spAutoFit/>
          </a:bodyPr>
          <a:lstStyle/>
          <a:p>
            <a:r>
              <a:rPr lang="en-US" dirty="0" smtClean="0"/>
              <a:t>IE(O)</a:t>
            </a:r>
            <a:endParaRPr lang="en-US" dirty="0"/>
          </a:p>
        </p:txBody>
      </p:sp>
      <p:sp>
        <p:nvSpPr>
          <p:cNvPr id="16" name="TextBox 15"/>
          <p:cNvSpPr txBox="1"/>
          <p:nvPr/>
        </p:nvSpPr>
        <p:spPr>
          <a:xfrm>
            <a:off x="6019800" y="3505200"/>
            <a:ext cx="2819400" cy="3139321"/>
          </a:xfrm>
          <a:prstGeom prst="rect">
            <a:avLst/>
          </a:prstGeom>
          <a:noFill/>
        </p:spPr>
        <p:txBody>
          <a:bodyPr wrap="square" rtlCol="0">
            <a:spAutoFit/>
          </a:bodyPr>
          <a:lstStyle/>
          <a:p>
            <a:r>
              <a:rPr lang="en-US" dirty="0" smtClean="0"/>
              <a:t>Because the HOMO of the O</a:t>
            </a:r>
            <a:r>
              <a:rPr lang="en-US" baseline="-25000" dirty="0" smtClean="0"/>
              <a:t>2</a:t>
            </a:r>
            <a:r>
              <a:rPr lang="en-US" dirty="0" smtClean="0"/>
              <a:t> molecule is an antibonding orbital, that electron is held less tightly than it is in the atom.  Thus, we expect IE(O</a:t>
            </a:r>
            <a:r>
              <a:rPr lang="en-US" baseline="-25000" dirty="0" smtClean="0"/>
              <a:t>2</a:t>
            </a:r>
            <a:r>
              <a:rPr lang="en-US" dirty="0" smtClean="0"/>
              <a:t>) &lt; IE(O).</a:t>
            </a:r>
          </a:p>
          <a:p>
            <a:endParaRPr lang="en-US" dirty="0"/>
          </a:p>
          <a:p>
            <a:r>
              <a:rPr lang="en-US" dirty="0" smtClean="0"/>
              <a:t>Experimentally:</a:t>
            </a:r>
          </a:p>
          <a:p>
            <a:r>
              <a:rPr lang="en-US" dirty="0"/>
              <a:t> </a:t>
            </a:r>
            <a:r>
              <a:rPr lang="en-US" dirty="0" smtClean="0"/>
              <a:t>  IE(O</a:t>
            </a:r>
            <a:r>
              <a:rPr lang="en-US" baseline="-25000" dirty="0" smtClean="0"/>
              <a:t>2</a:t>
            </a:r>
            <a:r>
              <a:rPr lang="en-US" dirty="0" smtClean="0"/>
              <a:t>) = 12.071 eV</a:t>
            </a:r>
          </a:p>
          <a:p>
            <a:r>
              <a:rPr lang="en-US" dirty="0" smtClean="0"/>
              <a:t>   IE(O)   = 13.618 eV</a:t>
            </a:r>
          </a:p>
          <a:p>
            <a:r>
              <a:rPr lang="en-US" dirty="0" smtClean="0"/>
              <a:t>YES! Just as we predicted.</a:t>
            </a:r>
            <a:endParaRPr lang="en-US" dirty="0"/>
          </a:p>
        </p:txBody>
      </p:sp>
    </p:spTree>
    <p:extLst>
      <p:ext uri="{BB962C8B-B14F-4D97-AF65-F5344CB8AC3E}">
        <p14:creationId xmlns:p14="http://schemas.microsoft.com/office/powerpoint/2010/main" val="11910921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933"/>
            <a:ext cx="8229600" cy="1143000"/>
          </a:xfrm>
        </p:spPr>
        <p:txBody>
          <a:bodyPr>
            <a:normAutofit/>
          </a:bodyPr>
          <a:lstStyle/>
          <a:p>
            <a:r>
              <a:rPr lang="en-US" dirty="0" err="1" smtClean="0">
                <a:solidFill>
                  <a:srgbClr val="C00000"/>
                </a:solidFill>
                <a:latin typeface="Times New Roman" panose="02020603050405020304" pitchFamily="18" charset="0"/>
                <a:cs typeface="Times New Roman" panose="02020603050405020304" pitchFamily="18" charset="0"/>
              </a:rPr>
              <a:t>Homonuclear</a:t>
            </a:r>
            <a:r>
              <a:rPr lang="en-US" dirty="0" smtClean="0">
                <a:solidFill>
                  <a:srgbClr val="C00000"/>
                </a:solidFill>
                <a:latin typeface="Times New Roman" panose="02020603050405020304" pitchFamily="18" charset="0"/>
                <a:cs typeface="Times New Roman" panose="02020603050405020304" pitchFamily="18" charset="0"/>
              </a:rPr>
              <a:t> Diatomic Molecules</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flipH="1">
            <a:off x="4267200" y="4114296"/>
            <a:ext cx="423786" cy="434617"/>
          </a:xfrm>
          <a:prstGeom prst="rect">
            <a:avLst/>
          </a:prstGeom>
          <a:solidFill>
            <a:schemeClr val="bg1"/>
          </a:solidFill>
        </p:spPr>
        <p:txBody>
          <a:bodyPr wrap="square" rtlCol="0">
            <a:spAutoFit/>
          </a:bodyPr>
          <a:lstStyle/>
          <a:p>
            <a:endParaRPr lang="en-US" sz="1600" dirty="0"/>
          </a:p>
        </p:txBody>
      </p:sp>
      <p:sp>
        <p:nvSpPr>
          <p:cNvPr id="3" name="TextBox 2"/>
          <p:cNvSpPr txBox="1"/>
          <p:nvPr/>
        </p:nvSpPr>
        <p:spPr>
          <a:xfrm>
            <a:off x="762000" y="1219200"/>
            <a:ext cx="7696200" cy="1200329"/>
          </a:xfrm>
          <a:prstGeom prst="rect">
            <a:avLst/>
          </a:prstGeom>
          <a:noFill/>
        </p:spPr>
        <p:txBody>
          <a:bodyPr wrap="square" rtlCol="0">
            <a:spAutoFit/>
          </a:bodyPr>
          <a:lstStyle/>
          <a:p>
            <a:r>
              <a:rPr lang="en-US" u="sng" dirty="0"/>
              <a:t>GREAT QUESTIONS FOR AP STUDENTS</a:t>
            </a:r>
            <a:r>
              <a:rPr lang="en-US" dirty="0" smtClean="0"/>
              <a:t>:</a:t>
            </a:r>
          </a:p>
          <a:p>
            <a:endParaRPr lang="en-US" dirty="0"/>
          </a:p>
          <a:p>
            <a:r>
              <a:rPr lang="en-US" dirty="0"/>
              <a:t>2</a:t>
            </a:r>
            <a:r>
              <a:rPr lang="en-US" dirty="0" smtClean="0"/>
              <a:t>. Is the bond energy of X</a:t>
            </a:r>
            <a:r>
              <a:rPr lang="en-US" baseline="-25000" dirty="0" smtClean="0"/>
              <a:t>2</a:t>
            </a:r>
            <a:r>
              <a:rPr lang="en-US" dirty="0" smtClean="0"/>
              <a:t> greater than that of X</a:t>
            </a:r>
            <a:r>
              <a:rPr lang="en-US" baseline="-25000" dirty="0" smtClean="0"/>
              <a:t>2</a:t>
            </a:r>
            <a:r>
              <a:rPr lang="en-US" baseline="30000" dirty="0" smtClean="0"/>
              <a:t>+</a:t>
            </a:r>
            <a:r>
              <a:rPr lang="en-US" dirty="0" smtClean="0"/>
              <a:t>, </a:t>
            </a:r>
            <a:r>
              <a:rPr lang="en-US" dirty="0" smtClean="0"/>
              <a:t>or less? Let’s compare O</a:t>
            </a:r>
            <a:r>
              <a:rPr lang="en-US" baseline="-25000" dirty="0" smtClean="0"/>
              <a:t>2</a:t>
            </a:r>
            <a:r>
              <a:rPr lang="en-US" dirty="0" smtClean="0"/>
              <a:t> and O</a:t>
            </a:r>
            <a:r>
              <a:rPr lang="en-US" baseline="-25000" dirty="0" smtClean="0"/>
              <a:t>2</a:t>
            </a:r>
            <a:r>
              <a:rPr lang="en-US" baseline="30000" dirty="0" smtClean="0"/>
              <a:t>+</a:t>
            </a:r>
            <a:r>
              <a:rPr lang="en-US" dirty="0" smtClean="0"/>
              <a:t>.</a:t>
            </a:r>
            <a:endParaRPr lang="en-US" dirty="0"/>
          </a:p>
        </p:txBody>
      </p:sp>
      <p:pic>
        <p:nvPicPr>
          <p:cNvPr id="7" name="Picture 2" descr="http://2012books.lardbucket.org/books/principles-of-general-chemistry-v1.0m/section_13/92de5415fc537b486f8b0a331a51c68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000" b="5066"/>
          <a:stretch/>
        </p:blipFill>
        <p:spPr bwMode="auto">
          <a:xfrm>
            <a:off x="304800" y="2720852"/>
            <a:ext cx="4386186" cy="378438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143000" y="3423443"/>
            <a:ext cx="272376" cy="369332"/>
          </a:xfrm>
          <a:prstGeom prst="rect">
            <a:avLst/>
          </a:prstGeom>
          <a:solidFill>
            <a:schemeClr val="bg1"/>
          </a:solidFill>
        </p:spPr>
        <p:txBody>
          <a:bodyPr wrap="square" rtlCol="0">
            <a:spAutoFit/>
          </a:bodyPr>
          <a:lstStyle/>
          <a:p>
            <a:endParaRPr lang="en-US" dirty="0"/>
          </a:p>
        </p:txBody>
      </p:sp>
      <p:sp>
        <p:nvSpPr>
          <p:cNvPr id="4" name="TextBox 3"/>
          <p:cNvSpPr txBox="1"/>
          <p:nvPr/>
        </p:nvSpPr>
        <p:spPr>
          <a:xfrm>
            <a:off x="4953000" y="2623444"/>
            <a:ext cx="3965701" cy="3416320"/>
          </a:xfrm>
          <a:prstGeom prst="rect">
            <a:avLst/>
          </a:prstGeom>
          <a:noFill/>
        </p:spPr>
        <p:txBody>
          <a:bodyPr wrap="none" rtlCol="0">
            <a:spAutoFit/>
          </a:bodyPr>
          <a:lstStyle/>
          <a:p>
            <a:r>
              <a:rPr lang="en-US" dirty="0" smtClean="0"/>
              <a:t>For O</a:t>
            </a:r>
            <a:r>
              <a:rPr lang="en-US" baseline="-25000" dirty="0" smtClean="0"/>
              <a:t>2</a:t>
            </a:r>
            <a:r>
              <a:rPr lang="en-US" dirty="0" smtClean="0"/>
              <a:t>, the bond order is 2, because </a:t>
            </a:r>
          </a:p>
          <a:p>
            <a:r>
              <a:rPr lang="en-US" dirty="0" smtClean="0"/>
              <a:t>there are 8 bonding electrons and </a:t>
            </a:r>
          </a:p>
          <a:p>
            <a:r>
              <a:rPr lang="en-US" dirty="0" smtClean="0"/>
              <a:t>4 antibonding electrons.  When it is </a:t>
            </a:r>
          </a:p>
          <a:p>
            <a:r>
              <a:rPr lang="en-US" dirty="0" smtClean="0"/>
              <a:t>ionized, we remove an antibonding </a:t>
            </a:r>
          </a:p>
          <a:p>
            <a:r>
              <a:rPr lang="en-US" dirty="0" smtClean="0"/>
              <a:t>electron, so the bond order of O</a:t>
            </a:r>
            <a:r>
              <a:rPr lang="en-US" baseline="-25000" dirty="0" smtClean="0"/>
              <a:t>2</a:t>
            </a:r>
            <a:r>
              <a:rPr lang="en-US" baseline="30000" dirty="0" smtClean="0"/>
              <a:t>+</a:t>
            </a:r>
            <a:r>
              <a:rPr lang="en-US" dirty="0" smtClean="0"/>
              <a:t> is 2.5.</a:t>
            </a:r>
          </a:p>
          <a:p>
            <a:endParaRPr lang="en-US" dirty="0"/>
          </a:p>
          <a:p>
            <a:r>
              <a:rPr lang="en-US" dirty="0" smtClean="0"/>
              <a:t>The bond dissociation energy of </a:t>
            </a:r>
            <a:r>
              <a:rPr lang="en-US" dirty="0"/>
              <a:t>O</a:t>
            </a:r>
            <a:r>
              <a:rPr lang="en-US" baseline="-25000" dirty="0"/>
              <a:t>2</a:t>
            </a:r>
            <a:r>
              <a:rPr lang="en-US" baseline="30000" dirty="0"/>
              <a:t>+</a:t>
            </a:r>
            <a:r>
              <a:rPr lang="en-US" dirty="0"/>
              <a:t> </a:t>
            </a:r>
            <a:endParaRPr lang="en-US" dirty="0" smtClean="0"/>
          </a:p>
          <a:p>
            <a:r>
              <a:rPr lang="en-US" dirty="0" smtClean="0"/>
              <a:t>should be greater than that of O</a:t>
            </a:r>
            <a:r>
              <a:rPr lang="en-US" baseline="-25000" dirty="0" smtClean="0"/>
              <a:t>2</a:t>
            </a:r>
            <a:r>
              <a:rPr lang="en-US" dirty="0" smtClean="0"/>
              <a:t>.</a:t>
            </a:r>
          </a:p>
          <a:p>
            <a:endParaRPr lang="en-US" dirty="0"/>
          </a:p>
          <a:p>
            <a:r>
              <a:rPr lang="en-US" dirty="0" smtClean="0"/>
              <a:t>Experimentally, the bond energies are:</a:t>
            </a:r>
          </a:p>
          <a:p>
            <a:r>
              <a:rPr lang="en-US" dirty="0" smtClean="0"/>
              <a:t>O</a:t>
            </a:r>
            <a:r>
              <a:rPr lang="en-US" baseline="-25000" dirty="0" smtClean="0"/>
              <a:t>2</a:t>
            </a:r>
            <a:r>
              <a:rPr lang="en-US" dirty="0" smtClean="0"/>
              <a:t>	5.116 eV</a:t>
            </a:r>
            <a:endParaRPr lang="en-US" baseline="-25000" dirty="0" smtClean="0"/>
          </a:p>
          <a:p>
            <a:r>
              <a:rPr lang="en-US" dirty="0" smtClean="0"/>
              <a:t> </a:t>
            </a:r>
            <a:r>
              <a:rPr lang="en-US" dirty="0"/>
              <a:t>O</a:t>
            </a:r>
            <a:r>
              <a:rPr lang="en-US" baseline="-25000" dirty="0"/>
              <a:t>2</a:t>
            </a:r>
            <a:r>
              <a:rPr lang="en-US" baseline="30000" dirty="0" smtClean="0"/>
              <a:t>+</a:t>
            </a:r>
            <a:r>
              <a:rPr lang="en-US" dirty="0" smtClean="0"/>
              <a:t>  	6.663 eV</a:t>
            </a:r>
            <a:endParaRPr lang="en-US" dirty="0"/>
          </a:p>
        </p:txBody>
      </p:sp>
    </p:spTree>
    <p:extLst>
      <p:ext uri="{BB962C8B-B14F-4D97-AF65-F5344CB8AC3E}">
        <p14:creationId xmlns:p14="http://schemas.microsoft.com/office/powerpoint/2010/main" val="19437920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933"/>
            <a:ext cx="8229600" cy="1143000"/>
          </a:xfrm>
        </p:spPr>
        <p:txBody>
          <a:bodyPr>
            <a:normAutofit/>
          </a:bodyPr>
          <a:lstStyle/>
          <a:p>
            <a:r>
              <a:rPr lang="en-US" dirty="0" err="1" smtClean="0">
                <a:solidFill>
                  <a:srgbClr val="C00000"/>
                </a:solidFill>
                <a:latin typeface="Times New Roman" panose="02020603050405020304" pitchFamily="18" charset="0"/>
                <a:cs typeface="Times New Roman" panose="02020603050405020304" pitchFamily="18" charset="0"/>
              </a:rPr>
              <a:t>Homonuclear</a:t>
            </a:r>
            <a:r>
              <a:rPr lang="en-US" dirty="0" smtClean="0">
                <a:solidFill>
                  <a:srgbClr val="C00000"/>
                </a:solidFill>
                <a:latin typeface="Times New Roman" panose="02020603050405020304" pitchFamily="18" charset="0"/>
                <a:cs typeface="Times New Roman" panose="02020603050405020304" pitchFamily="18" charset="0"/>
              </a:rPr>
              <a:t> Diatomic Molecules</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flipH="1">
            <a:off x="4267200" y="4114296"/>
            <a:ext cx="423786" cy="434617"/>
          </a:xfrm>
          <a:prstGeom prst="rect">
            <a:avLst/>
          </a:prstGeom>
          <a:solidFill>
            <a:schemeClr val="bg1"/>
          </a:solidFill>
        </p:spPr>
        <p:txBody>
          <a:bodyPr wrap="square" rtlCol="0">
            <a:spAutoFit/>
          </a:bodyPr>
          <a:lstStyle/>
          <a:p>
            <a:endParaRPr lang="en-US" sz="1600" dirty="0"/>
          </a:p>
        </p:txBody>
      </p:sp>
      <p:sp>
        <p:nvSpPr>
          <p:cNvPr id="3" name="TextBox 2"/>
          <p:cNvSpPr txBox="1"/>
          <p:nvPr/>
        </p:nvSpPr>
        <p:spPr>
          <a:xfrm>
            <a:off x="762000" y="1219200"/>
            <a:ext cx="7696200" cy="1200329"/>
          </a:xfrm>
          <a:prstGeom prst="rect">
            <a:avLst/>
          </a:prstGeom>
          <a:noFill/>
        </p:spPr>
        <p:txBody>
          <a:bodyPr wrap="square" rtlCol="0">
            <a:spAutoFit/>
          </a:bodyPr>
          <a:lstStyle/>
          <a:p>
            <a:r>
              <a:rPr lang="en-US" u="sng" dirty="0" smtClean="0"/>
              <a:t>GREAT QUESTIONS FOR AP STUDENTS</a:t>
            </a:r>
            <a:r>
              <a:rPr lang="en-US" dirty="0" smtClean="0"/>
              <a:t>:</a:t>
            </a:r>
          </a:p>
          <a:p>
            <a:endParaRPr lang="en-US" dirty="0"/>
          </a:p>
          <a:p>
            <a:r>
              <a:rPr lang="en-US" dirty="0" smtClean="0"/>
              <a:t>3. Is X</a:t>
            </a:r>
            <a:r>
              <a:rPr lang="en-US" baseline="-25000" dirty="0" smtClean="0"/>
              <a:t>2</a:t>
            </a:r>
            <a:r>
              <a:rPr lang="en-US" dirty="0" smtClean="0"/>
              <a:t> diamagnetic (weakly repelled by a magnetic field) or paramagnetic    </a:t>
            </a:r>
          </a:p>
          <a:p>
            <a:r>
              <a:rPr lang="en-US" dirty="0"/>
              <a:t> </a:t>
            </a:r>
            <a:r>
              <a:rPr lang="en-US" dirty="0" smtClean="0"/>
              <a:t>   (attracted into a magnetic field).</a:t>
            </a:r>
            <a:endParaRPr lang="en-US" dirty="0"/>
          </a:p>
        </p:txBody>
      </p:sp>
      <p:sp>
        <p:nvSpPr>
          <p:cNvPr id="9" name="TextBox 8"/>
          <p:cNvSpPr txBox="1"/>
          <p:nvPr/>
        </p:nvSpPr>
        <p:spPr>
          <a:xfrm>
            <a:off x="1143000" y="3423443"/>
            <a:ext cx="272376" cy="369332"/>
          </a:xfrm>
          <a:prstGeom prst="rect">
            <a:avLst/>
          </a:prstGeom>
          <a:solidFill>
            <a:schemeClr val="bg1"/>
          </a:solidFill>
        </p:spPr>
        <p:txBody>
          <a:bodyPr wrap="square" rtlCol="0">
            <a:spAutoFit/>
          </a:bodyPr>
          <a:lstStyle/>
          <a:p>
            <a:endParaRPr lang="en-US" dirty="0"/>
          </a:p>
        </p:txBody>
      </p:sp>
      <p:sp>
        <p:nvSpPr>
          <p:cNvPr id="4" name="TextBox 3"/>
          <p:cNvSpPr txBox="1"/>
          <p:nvPr/>
        </p:nvSpPr>
        <p:spPr>
          <a:xfrm>
            <a:off x="986053" y="2623444"/>
            <a:ext cx="7876643" cy="4247317"/>
          </a:xfrm>
          <a:prstGeom prst="rect">
            <a:avLst/>
          </a:prstGeom>
          <a:noFill/>
        </p:spPr>
        <p:txBody>
          <a:bodyPr wrap="none" rtlCol="0">
            <a:spAutoFit/>
          </a:bodyPr>
          <a:lstStyle/>
          <a:p>
            <a:r>
              <a:rPr lang="en-US" dirty="0" smtClean="0"/>
              <a:t>This is just a hidden way of asking if the molecule has unpaired electrons.</a:t>
            </a:r>
          </a:p>
          <a:p>
            <a:r>
              <a:rPr lang="en-US" dirty="0" smtClean="0"/>
              <a:t>If it has unpaired electrons, the unpaired spin causes it to be paramagnetic.</a:t>
            </a:r>
          </a:p>
          <a:p>
            <a:endParaRPr lang="en-US" dirty="0"/>
          </a:p>
          <a:p>
            <a:r>
              <a:rPr lang="en-US" dirty="0" smtClean="0"/>
              <a:t>Examples of paramagnetic molecules that are stable:</a:t>
            </a:r>
          </a:p>
          <a:p>
            <a:endParaRPr lang="en-US" dirty="0"/>
          </a:p>
          <a:p>
            <a:r>
              <a:rPr lang="en-US" dirty="0" smtClean="0"/>
              <a:t>O</a:t>
            </a:r>
            <a:r>
              <a:rPr lang="en-US" baseline="-25000" dirty="0" smtClean="0"/>
              <a:t>2 </a:t>
            </a:r>
            <a:r>
              <a:rPr lang="en-US" dirty="0" smtClean="0"/>
              <a:t> </a:t>
            </a:r>
            <a:r>
              <a:rPr lang="en-US" dirty="0" smtClean="0">
                <a:latin typeface="Symbol" panose="05050102010706020507" pitchFamily="18" charset="2"/>
              </a:rPr>
              <a:t>s</a:t>
            </a:r>
            <a:r>
              <a:rPr lang="en-US" baseline="-25000" dirty="0" smtClean="0"/>
              <a:t>2s</a:t>
            </a:r>
            <a:r>
              <a:rPr lang="en-US" baseline="30000" dirty="0" smtClean="0"/>
              <a:t>2</a:t>
            </a:r>
            <a:r>
              <a:rPr lang="en-US" dirty="0" smtClean="0"/>
              <a:t> </a:t>
            </a:r>
            <a:r>
              <a:rPr lang="en-US" dirty="0">
                <a:latin typeface="Symbol" panose="05050102010706020507" pitchFamily="18" charset="2"/>
              </a:rPr>
              <a:t>s</a:t>
            </a:r>
            <a:r>
              <a:rPr lang="en-US" baseline="-25000" dirty="0"/>
              <a:t>2s</a:t>
            </a:r>
            <a:r>
              <a:rPr lang="en-US" dirty="0"/>
              <a:t>*</a:t>
            </a:r>
            <a:r>
              <a:rPr lang="en-US" baseline="30000" dirty="0"/>
              <a:t>2 </a:t>
            </a:r>
            <a:r>
              <a:rPr lang="en-US" dirty="0">
                <a:latin typeface="Symbol" panose="05050102010706020507" pitchFamily="18" charset="2"/>
              </a:rPr>
              <a:t>s</a:t>
            </a:r>
            <a:r>
              <a:rPr lang="en-US" baseline="-25000" dirty="0"/>
              <a:t>2p</a:t>
            </a:r>
            <a:r>
              <a:rPr lang="en-US" baseline="30000" dirty="0"/>
              <a:t>2</a:t>
            </a:r>
            <a:r>
              <a:rPr lang="en-US" dirty="0"/>
              <a:t> </a:t>
            </a:r>
            <a:r>
              <a:rPr lang="en-US" dirty="0">
                <a:latin typeface="Symbol" panose="05050102010706020507" pitchFamily="18" charset="2"/>
              </a:rPr>
              <a:t>p</a:t>
            </a:r>
            <a:r>
              <a:rPr lang="en-US" baseline="-25000" dirty="0"/>
              <a:t>2p</a:t>
            </a:r>
            <a:r>
              <a:rPr lang="en-US" baseline="30000" dirty="0"/>
              <a:t>4</a:t>
            </a:r>
            <a:r>
              <a:rPr lang="en-US" dirty="0">
                <a:latin typeface="Symbol" panose="05050102010706020507" pitchFamily="18" charset="2"/>
              </a:rPr>
              <a:t> </a:t>
            </a:r>
            <a:r>
              <a:rPr lang="en-US" dirty="0" smtClean="0">
                <a:latin typeface="Symbol" panose="05050102010706020507" pitchFamily="18" charset="2"/>
              </a:rPr>
              <a:t>p</a:t>
            </a:r>
            <a:r>
              <a:rPr lang="en-US" baseline="-25000" dirty="0" smtClean="0"/>
              <a:t>2p</a:t>
            </a:r>
            <a:r>
              <a:rPr lang="en-US" dirty="0" smtClean="0"/>
              <a:t>*</a:t>
            </a:r>
            <a:r>
              <a:rPr lang="en-US" baseline="30000" dirty="0" smtClean="0"/>
              <a:t>2 </a:t>
            </a:r>
            <a:r>
              <a:rPr lang="en-US" dirty="0" smtClean="0"/>
              <a:t> (Here the last two </a:t>
            </a:r>
            <a:r>
              <a:rPr lang="en-US" dirty="0">
                <a:latin typeface="Symbol" panose="05050102010706020507" pitchFamily="18" charset="2"/>
              </a:rPr>
              <a:t>p</a:t>
            </a:r>
            <a:r>
              <a:rPr lang="en-US" baseline="-25000" dirty="0"/>
              <a:t>2p</a:t>
            </a:r>
            <a:r>
              <a:rPr lang="en-US" dirty="0" smtClean="0"/>
              <a:t>* electrons go into the </a:t>
            </a:r>
            <a:r>
              <a:rPr lang="en-US" dirty="0">
                <a:latin typeface="Symbol" panose="05050102010706020507" pitchFamily="18" charset="2"/>
              </a:rPr>
              <a:t>p</a:t>
            </a:r>
            <a:r>
              <a:rPr lang="en-US" baseline="-25000" dirty="0"/>
              <a:t>2p</a:t>
            </a:r>
            <a:r>
              <a:rPr lang="en-US" dirty="0" smtClean="0"/>
              <a:t>* </a:t>
            </a:r>
          </a:p>
          <a:p>
            <a:r>
              <a:rPr lang="en-US" dirty="0" smtClean="0"/>
              <a:t>orbitals with parallel spins, causing O2 to be a high spin molecule that is attracted </a:t>
            </a:r>
          </a:p>
          <a:p>
            <a:r>
              <a:rPr lang="en-US" dirty="0" smtClean="0"/>
              <a:t>into a magnetic field.)</a:t>
            </a:r>
          </a:p>
          <a:p>
            <a:endParaRPr lang="en-US" dirty="0"/>
          </a:p>
          <a:p>
            <a:r>
              <a:rPr lang="en-US" dirty="0" smtClean="0"/>
              <a:t>NO </a:t>
            </a:r>
            <a:r>
              <a:rPr lang="en-US" dirty="0">
                <a:latin typeface="Symbol" panose="05050102010706020507" pitchFamily="18" charset="2"/>
              </a:rPr>
              <a:t>s</a:t>
            </a:r>
            <a:r>
              <a:rPr lang="en-US" baseline="-25000" dirty="0"/>
              <a:t>2s</a:t>
            </a:r>
            <a:r>
              <a:rPr lang="en-US" baseline="30000" dirty="0"/>
              <a:t>2</a:t>
            </a:r>
            <a:r>
              <a:rPr lang="en-US" dirty="0"/>
              <a:t> </a:t>
            </a:r>
            <a:r>
              <a:rPr lang="en-US" dirty="0">
                <a:latin typeface="Symbol" panose="05050102010706020507" pitchFamily="18" charset="2"/>
              </a:rPr>
              <a:t>s</a:t>
            </a:r>
            <a:r>
              <a:rPr lang="en-US" baseline="-25000" dirty="0"/>
              <a:t>2s</a:t>
            </a:r>
            <a:r>
              <a:rPr lang="en-US" dirty="0"/>
              <a:t>*</a:t>
            </a:r>
            <a:r>
              <a:rPr lang="en-US" baseline="30000" dirty="0"/>
              <a:t>2 </a:t>
            </a:r>
            <a:r>
              <a:rPr lang="en-US" dirty="0">
                <a:latin typeface="Symbol" panose="05050102010706020507" pitchFamily="18" charset="2"/>
              </a:rPr>
              <a:t>s</a:t>
            </a:r>
            <a:r>
              <a:rPr lang="en-US" baseline="-25000" dirty="0"/>
              <a:t>2p</a:t>
            </a:r>
            <a:r>
              <a:rPr lang="en-US" baseline="30000" dirty="0"/>
              <a:t>2</a:t>
            </a:r>
            <a:r>
              <a:rPr lang="en-US" dirty="0"/>
              <a:t> </a:t>
            </a:r>
            <a:r>
              <a:rPr lang="en-US" dirty="0">
                <a:latin typeface="Symbol" panose="05050102010706020507" pitchFamily="18" charset="2"/>
              </a:rPr>
              <a:t>p</a:t>
            </a:r>
            <a:r>
              <a:rPr lang="en-US" baseline="-25000" dirty="0"/>
              <a:t>2p</a:t>
            </a:r>
            <a:r>
              <a:rPr lang="en-US" baseline="30000" dirty="0"/>
              <a:t>4</a:t>
            </a:r>
            <a:r>
              <a:rPr lang="en-US" dirty="0">
                <a:latin typeface="Symbol" panose="05050102010706020507" pitchFamily="18" charset="2"/>
              </a:rPr>
              <a:t> </a:t>
            </a:r>
            <a:r>
              <a:rPr lang="en-US" dirty="0" smtClean="0">
                <a:latin typeface="Symbol" panose="05050102010706020507" pitchFamily="18" charset="2"/>
              </a:rPr>
              <a:t>p</a:t>
            </a:r>
            <a:r>
              <a:rPr lang="en-US" baseline="-25000" dirty="0" smtClean="0"/>
              <a:t>2p</a:t>
            </a:r>
            <a:r>
              <a:rPr lang="en-US" dirty="0" smtClean="0"/>
              <a:t>*</a:t>
            </a:r>
            <a:r>
              <a:rPr lang="en-US" baseline="30000" dirty="0" smtClean="0"/>
              <a:t>1 </a:t>
            </a:r>
            <a:r>
              <a:rPr lang="en-US" dirty="0" smtClean="0"/>
              <a:t>(Here there is only one unpaired electron, but that is </a:t>
            </a:r>
          </a:p>
          <a:p>
            <a:r>
              <a:rPr lang="en-US" dirty="0" smtClean="0"/>
              <a:t>enough!  NO is a paramagnetic molecule.)</a:t>
            </a:r>
          </a:p>
          <a:p>
            <a:endParaRPr lang="en-US" dirty="0"/>
          </a:p>
          <a:p>
            <a:r>
              <a:rPr lang="en-US" dirty="0" smtClean="0"/>
              <a:t>All radicals (molecules with unpaired spins) are paramagnetic.</a:t>
            </a:r>
          </a:p>
          <a:p>
            <a:endParaRPr lang="en-US" dirty="0"/>
          </a:p>
          <a:p>
            <a:endParaRPr lang="en-US" dirty="0"/>
          </a:p>
        </p:txBody>
      </p:sp>
    </p:spTree>
    <p:extLst>
      <p:ext uri="{BB962C8B-B14F-4D97-AF65-F5344CB8AC3E}">
        <p14:creationId xmlns:p14="http://schemas.microsoft.com/office/powerpoint/2010/main" val="2886439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rmAutofit/>
          </a:bodyPr>
          <a:lstStyle/>
          <a:p>
            <a:r>
              <a:rPr lang="en-US" u="sng" dirty="0" smtClean="0">
                <a:solidFill>
                  <a:srgbClr val="C00000"/>
                </a:solidFill>
                <a:latin typeface="Times New Roman" panose="02020603050405020304" pitchFamily="18" charset="0"/>
                <a:cs typeface="Times New Roman" panose="02020603050405020304" pitchFamily="18" charset="0"/>
              </a:rPr>
              <a:t>Intermolecular Forces</a:t>
            </a:r>
            <a:endParaRPr lang="en-US" sz="4000" dirty="0">
              <a:solidFill>
                <a:srgbClr val="C0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914400" y="4419600"/>
            <a:ext cx="7391400" cy="1938992"/>
          </a:xfrm>
          <a:prstGeom prst="rect">
            <a:avLst/>
          </a:prstGeom>
          <a:noFill/>
        </p:spPr>
        <p:txBody>
          <a:bodyPr wrap="square" rtlCol="0">
            <a:spAutoFit/>
          </a:bodyPr>
          <a:lstStyle/>
          <a:p>
            <a:r>
              <a:rPr lang="en-US" sz="2400" u="sng" dirty="0" smtClean="0">
                <a:solidFill>
                  <a:srgbClr val="C00000"/>
                </a:solidFill>
                <a:latin typeface="Times New Roman" panose="02020603050405020304" pitchFamily="18" charset="0"/>
                <a:cs typeface="Times New Roman" panose="02020603050405020304" pitchFamily="18" charset="0"/>
              </a:rPr>
              <a:t>Specific Variations on this Theme</a:t>
            </a:r>
            <a:r>
              <a:rPr lang="en-US" sz="2400" dirty="0" smtClean="0">
                <a:solidFill>
                  <a:srgbClr val="C00000"/>
                </a:solidFill>
                <a:latin typeface="Times New Roman" panose="02020603050405020304" pitchFamily="18" charset="0"/>
                <a:cs typeface="Times New Roman" panose="02020603050405020304" pitchFamily="18" charset="0"/>
              </a:rPr>
              <a:t> (weakest to strongest):</a:t>
            </a:r>
          </a:p>
          <a:p>
            <a:r>
              <a:rPr lang="en-US" sz="2400" dirty="0" smtClean="0">
                <a:solidFill>
                  <a:srgbClr val="C00000"/>
                </a:solidFill>
                <a:latin typeface="Times New Roman" panose="02020603050405020304" pitchFamily="18" charset="0"/>
                <a:cs typeface="Times New Roman" panose="02020603050405020304" pitchFamily="18" charset="0"/>
              </a:rPr>
              <a:t>1. Van der Waals or Dispersion Forces </a:t>
            </a:r>
            <a:br>
              <a:rPr lang="en-US" sz="2400" dirty="0" smtClean="0">
                <a:solidFill>
                  <a:srgbClr val="C00000"/>
                </a:solidFill>
                <a:latin typeface="Times New Roman" panose="02020603050405020304" pitchFamily="18" charset="0"/>
                <a:cs typeface="Times New Roman" panose="02020603050405020304" pitchFamily="18" charset="0"/>
              </a:rPr>
            </a:br>
            <a:r>
              <a:rPr lang="en-US" sz="2400" dirty="0" smtClean="0">
                <a:solidFill>
                  <a:srgbClr val="C00000"/>
                </a:solidFill>
                <a:latin typeface="Times New Roman" panose="02020603050405020304" pitchFamily="18" charset="0"/>
                <a:cs typeface="Times New Roman" panose="02020603050405020304" pitchFamily="18" charset="0"/>
              </a:rPr>
              <a:t>2. Dipole-dipole attraction                </a:t>
            </a:r>
            <a:br>
              <a:rPr lang="en-US" sz="2400" dirty="0" smtClean="0">
                <a:solidFill>
                  <a:srgbClr val="C00000"/>
                </a:solidFill>
                <a:latin typeface="Times New Roman" panose="02020603050405020304" pitchFamily="18" charset="0"/>
                <a:cs typeface="Times New Roman" panose="02020603050405020304" pitchFamily="18" charset="0"/>
              </a:rPr>
            </a:br>
            <a:r>
              <a:rPr lang="en-US" sz="2400" dirty="0" smtClean="0">
                <a:solidFill>
                  <a:srgbClr val="C00000"/>
                </a:solidFill>
                <a:latin typeface="Times New Roman" panose="02020603050405020304" pitchFamily="18" charset="0"/>
                <a:cs typeface="Times New Roman" panose="02020603050405020304" pitchFamily="18" charset="0"/>
              </a:rPr>
              <a:t>3. Hydrogen bonding</a:t>
            </a:r>
            <a:br>
              <a:rPr lang="en-US" sz="2400" dirty="0" smtClean="0">
                <a:solidFill>
                  <a:srgbClr val="C00000"/>
                </a:solidFill>
                <a:latin typeface="Times New Roman" panose="02020603050405020304" pitchFamily="18" charset="0"/>
                <a:cs typeface="Times New Roman" panose="02020603050405020304" pitchFamily="18" charset="0"/>
              </a:rPr>
            </a:br>
            <a:r>
              <a:rPr lang="en-US" sz="2400" dirty="0" smtClean="0">
                <a:solidFill>
                  <a:srgbClr val="C00000"/>
                </a:solidFill>
                <a:latin typeface="Times New Roman" panose="02020603050405020304" pitchFamily="18" charset="0"/>
                <a:cs typeface="Times New Roman" panose="02020603050405020304" pitchFamily="18" charset="0"/>
              </a:rPr>
              <a:t>4. Coulomb attraction between ions</a:t>
            </a:r>
            <a:endParaRPr lang="en-US" sz="2400" dirty="0"/>
          </a:p>
        </p:txBody>
      </p:sp>
      <mc:AlternateContent xmlns:mc="http://schemas.openxmlformats.org/markup-compatibility/2006" xmlns:a14="http://schemas.microsoft.com/office/drawing/2010/main">
        <mc:Choice Requires="a14">
          <p:sp>
            <p:nvSpPr>
              <p:cNvPr id="4" name="TextBox 3"/>
              <p:cNvSpPr txBox="1"/>
              <p:nvPr/>
            </p:nvSpPr>
            <p:spPr>
              <a:xfrm>
                <a:off x="1143000" y="1447800"/>
                <a:ext cx="6858000" cy="3152786"/>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All forces in chemistry ultimately arise from Coulomb’s law, the attraction between opposite charges.  But sometimes that fundamental fact is not so obvious, due to the large number of charged particles (electrons and nuclei) in the system.</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Coulomb’s Law for the force between two charges Q</a:t>
                </a:r>
                <a:r>
                  <a:rPr lang="en-US" baseline="-25000" dirty="0" smtClean="0">
                    <a:latin typeface="Times New Roman" panose="02020603050405020304" pitchFamily="18" charset="0"/>
                    <a:cs typeface="Times New Roman" panose="02020603050405020304" pitchFamily="18" charset="0"/>
                  </a:rPr>
                  <a:t>1</a:t>
                </a:r>
                <a:r>
                  <a:rPr lang="en-US" dirty="0" smtClean="0">
                    <a:latin typeface="Times New Roman" panose="02020603050405020304" pitchFamily="18" charset="0"/>
                    <a:cs typeface="Times New Roman" panose="02020603050405020304" pitchFamily="18" charset="0"/>
                  </a:rPr>
                  <a:t> and Q</a:t>
                </a:r>
                <a:r>
                  <a:rPr lang="en-US" baseline="-25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 when separated by distance r :</a:t>
                </a:r>
                <a:endParaRPr lang="en-US"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a:cs typeface="Times New Roman" panose="02020603050405020304" pitchFamily="18" charset="0"/>
                        </a:rPr>
                        <m:t>𝐹</m:t>
                      </m:r>
                      <m:r>
                        <a:rPr lang="en-US" b="0" i="1" smtClean="0">
                          <a:latin typeface="Cambria Math"/>
                          <a:cs typeface="Times New Roman" panose="02020603050405020304" pitchFamily="18" charset="0"/>
                        </a:rPr>
                        <m:t>= </m:t>
                      </m:r>
                      <m:f>
                        <m:fPr>
                          <m:ctrlPr>
                            <a:rPr lang="en-US" b="0" i="1" smtClean="0">
                              <a:latin typeface="Cambria Math"/>
                              <a:cs typeface="Times New Roman" panose="02020603050405020304" pitchFamily="18" charset="0"/>
                            </a:rPr>
                          </m:ctrlPr>
                        </m:fPr>
                        <m:num>
                          <m:sSub>
                            <m:sSubPr>
                              <m:ctrlPr>
                                <a:rPr lang="en-US" b="0" i="1" smtClean="0">
                                  <a:latin typeface="Cambria Math"/>
                                  <a:cs typeface="Times New Roman" panose="02020603050405020304" pitchFamily="18" charset="0"/>
                                </a:rPr>
                              </m:ctrlPr>
                            </m:sSubPr>
                            <m:e>
                              <m:r>
                                <a:rPr lang="en-US" b="0" i="1" smtClean="0">
                                  <a:latin typeface="Cambria Math"/>
                                  <a:cs typeface="Times New Roman" panose="02020603050405020304" pitchFamily="18" charset="0"/>
                                </a:rPr>
                                <m:t>𝑄</m:t>
                              </m:r>
                            </m:e>
                            <m:sub>
                              <m:r>
                                <a:rPr lang="en-US" b="0" i="1" smtClean="0">
                                  <a:latin typeface="Cambria Math"/>
                                  <a:cs typeface="Times New Roman" panose="02020603050405020304" pitchFamily="18" charset="0"/>
                                </a:rPr>
                                <m:t>1</m:t>
                              </m:r>
                            </m:sub>
                          </m:sSub>
                          <m:sSub>
                            <m:sSubPr>
                              <m:ctrlPr>
                                <a:rPr lang="en-US" b="0" i="1" smtClean="0">
                                  <a:latin typeface="Cambria Math"/>
                                  <a:cs typeface="Times New Roman" panose="02020603050405020304" pitchFamily="18" charset="0"/>
                                </a:rPr>
                              </m:ctrlPr>
                            </m:sSubPr>
                            <m:e>
                              <m:r>
                                <a:rPr lang="en-US" b="0" i="1" smtClean="0">
                                  <a:latin typeface="Cambria Math"/>
                                  <a:cs typeface="Times New Roman" panose="02020603050405020304" pitchFamily="18" charset="0"/>
                                </a:rPr>
                                <m:t>𝑄</m:t>
                              </m:r>
                            </m:e>
                            <m:sub>
                              <m:r>
                                <a:rPr lang="en-US" b="0" i="1" smtClean="0">
                                  <a:latin typeface="Cambria Math"/>
                                  <a:cs typeface="Times New Roman" panose="02020603050405020304" pitchFamily="18" charset="0"/>
                                </a:rPr>
                                <m:t>2</m:t>
                              </m:r>
                            </m:sub>
                          </m:sSub>
                        </m:num>
                        <m:den>
                          <m:r>
                            <a:rPr lang="en-US" b="0" i="1" smtClean="0">
                              <a:latin typeface="Cambria Math"/>
                              <a:cs typeface="Times New Roman" panose="02020603050405020304" pitchFamily="18" charset="0"/>
                            </a:rPr>
                            <m:t>4</m:t>
                          </m:r>
                          <m:r>
                            <m:rPr>
                              <m:sty m:val="p"/>
                            </m:rPr>
                            <a:rPr lang="el-GR" b="0" i="1" smtClean="0">
                              <a:latin typeface="Cambria Math"/>
                              <a:cs typeface="Times New Roman" panose="02020603050405020304" pitchFamily="18" charset="0"/>
                            </a:rPr>
                            <m:t>π</m:t>
                          </m:r>
                          <m:sSub>
                            <m:sSubPr>
                              <m:ctrlPr>
                                <a:rPr lang="el-GR" b="0" i="1" smtClean="0">
                                  <a:latin typeface="Cambria Math"/>
                                  <a:cs typeface="Times New Roman" panose="02020603050405020304" pitchFamily="18" charset="0"/>
                                </a:rPr>
                              </m:ctrlPr>
                            </m:sSubPr>
                            <m:e>
                              <m:r>
                                <m:rPr>
                                  <m:sty m:val="p"/>
                                </m:rPr>
                                <a:rPr lang="el-GR" b="0" i="1" smtClean="0">
                                  <a:latin typeface="Cambria Math"/>
                                  <a:cs typeface="Times New Roman" panose="02020603050405020304" pitchFamily="18" charset="0"/>
                                </a:rPr>
                                <m:t>ε</m:t>
                              </m:r>
                            </m:e>
                            <m:sub>
                              <m:r>
                                <a:rPr lang="en-US" b="0" i="1" smtClean="0">
                                  <a:latin typeface="Cambria Math"/>
                                  <a:cs typeface="Times New Roman" panose="02020603050405020304" pitchFamily="18" charset="0"/>
                                </a:rPr>
                                <m:t>0</m:t>
                              </m:r>
                            </m:sub>
                          </m:sSub>
                          <m:sSup>
                            <m:sSupPr>
                              <m:ctrlPr>
                                <a:rPr lang="el-GR" b="0" i="1" smtClean="0">
                                  <a:latin typeface="Cambria Math"/>
                                  <a:cs typeface="Times New Roman" panose="02020603050405020304" pitchFamily="18" charset="0"/>
                                </a:rPr>
                              </m:ctrlPr>
                            </m:sSupPr>
                            <m:e>
                              <m:r>
                                <a:rPr lang="en-US" b="0" i="1" smtClean="0">
                                  <a:latin typeface="Cambria Math"/>
                                  <a:cs typeface="Times New Roman" panose="02020603050405020304" pitchFamily="18" charset="0"/>
                                </a:rPr>
                                <m:t>𝑟</m:t>
                              </m:r>
                            </m:e>
                            <m:sup>
                              <m:r>
                                <a:rPr lang="en-US" b="0" i="1" smtClean="0">
                                  <a:latin typeface="Cambria Math"/>
                                  <a:cs typeface="Times New Roman" panose="02020603050405020304" pitchFamily="18" charset="0"/>
                                </a:rPr>
                                <m:t>2</m:t>
                              </m:r>
                            </m:sup>
                          </m:sSup>
                        </m:den>
                      </m:f>
                    </m:oMath>
                  </m:oMathPara>
                </a14:m>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143000" y="1447800"/>
                <a:ext cx="6858000" cy="3152786"/>
              </a:xfrm>
              <a:prstGeom prst="rect">
                <a:avLst/>
              </a:prstGeom>
              <a:blipFill rotWithShape="1">
                <a:blip r:embed="rId2"/>
                <a:stretch>
                  <a:fillRect l="-800" t="-967"/>
                </a:stretch>
              </a:blipFill>
            </p:spPr>
            <p:txBody>
              <a:bodyPr/>
              <a:lstStyle/>
              <a:p>
                <a:r>
                  <a:rPr lang="en-US">
                    <a:noFill/>
                  </a:rPr>
                  <a:t> </a:t>
                </a:r>
              </a:p>
            </p:txBody>
          </p:sp>
        </mc:Fallback>
      </mc:AlternateContent>
    </p:spTree>
    <p:extLst>
      <p:ext uri="{BB962C8B-B14F-4D97-AF65-F5344CB8AC3E}">
        <p14:creationId xmlns:p14="http://schemas.microsoft.com/office/powerpoint/2010/main" val="32952847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088" y="4174957"/>
            <a:ext cx="1415376" cy="791393"/>
          </a:xfrm>
          <a:prstGeom prst="rect">
            <a:avLst/>
          </a:prstGeom>
        </p:spPr>
      </p:pic>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6341" y="4174957"/>
            <a:ext cx="1415376" cy="791393"/>
          </a:xfrm>
          <a:prstGeom prst="rect">
            <a:avLst/>
          </a:prstGeom>
        </p:spPr>
      </p:pic>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088" y="2668891"/>
            <a:ext cx="1415376" cy="791393"/>
          </a:xfrm>
          <a:prstGeom prst="rect">
            <a:avLst/>
          </a:prstGeom>
        </p:spPr>
      </p:pic>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6341" y="2668891"/>
            <a:ext cx="1415376" cy="791393"/>
          </a:xfrm>
          <a:prstGeom prst="rect">
            <a:avLst/>
          </a:prstGeom>
        </p:spPr>
      </p:pic>
      <p:sp>
        <p:nvSpPr>
          <p:cNvPr id="2" name="Title 1"/>
          <p:cNvSpPr>
            <a:spLocks noGrp="1"/>
          </p:cNvSpPr>
          <p:nvPr>
            <p:ph type="title"/>
          </p:nvPr>
        </p:nvSpPr>
        <p:spPr>
          <a:xfrm>
            <a:off x="533400" y="16933"/>
            <a:ext cx="8229600" cy="1143000"/>
          </a:xfrm>
        </p:spPr>
        <p:txBody>
          <a:bodyPr>
            <a:normAutofit/>
          </a:bodyPr>
          <a:lstStyle/>
          <a:p>
            <a:r>
              <a:rPr lang="en-US" dirty="0">
                <a:solidFill>
                  <a:srgbClr val="C00000"/>
                </a:solidFill>
                <a:latin typeface="Times New Roman" panose="02020603050405020304" pitchFamily="18" charset="0"/>
                <a:cs typeface="Times New Roman" panose="02020603050405020304" pitchFamily="18" charset="0"/>
              </a:rPr>
              <a:t>d</a:t>
            </a:r>
            <a:r>
              <a:rPr lang="en-US" dirty="0" smtClean="0">
                <a:solidFill>
                  <a:srgbClr val="C00000"/>
                </a:solidFill>
                <a:latin typeface="Times New Roman" panose="02020603050405020304" pitchFamily="18" charset="0"/>
                <a:cs typeface="Times New Roman" panose="02020603050405020304" pitchFamily="18" charset="0"/>
              </a:rPr>
              <a:t>-orbital bonding</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762000" y="1219200"/>
            <a:ext cx="7696200" cy="1200329"/>
          </a:xfrm>
          <a:prstGeom prst="rect">
            <a:avLst/>
          </a:prstGeom>
          <a:noFill/>
        </p:spPr>
        <p:txBody>
          <a:bodyPr wrap="square" rtlCol="0">
            <a:spAutoFit/>
          </a:bodyPr>
          <a:lstStyle/>
          <a:p>
            <a:r>
              <a:rPr lang="en-US" dirty="0" smtClean="0"/>
              <a:t>If the bonding is between transition metals, you can get d-orbital bonding.</a:t>
            </a:r>
          </a:p>
          <a:p>
            <a:r>
              <a:rPr lang="en-US" dirty="0"/>
              <a:t>For the </a:t>
            </a:r>
            <a:r>
              <a:rPr lang="en-US" dirty="0" err="1"/>
              <a:t>internuclear</a:t>
            </a:r>
            <a:r>
              <a:rPr lang="en-US" dirty="0"/>
              <a:t> axis defined as the z-axis, you can combine the d</a:t>
            </a:r>
            <a:r>
              <a:rPr lang="en-US" baseline="-25000" dirty="0"/>
              <a:t>z</a:t>
            </a:r>
            <a:r>
              <a:rPr lang="en-US" sz="1100" dirty="0"/>
              <a:t>2</a:t>
            </a:r>
            <a:r>
              <a:rPr lang="en-US" dirty="0"/>
              <a:t> </a:t>
            </a:r>
            <a:r>
              <a:rPr lang="en-US" dirty="0" err="1"/>
              <a:t>orbtals</a:t>
            </a:r>
            <a:r>
              <a:rPr lang="en-US" dirty="0"/>
              <a:t> to get bonding and antibonding d</a:t>
            </a:r>
            <a:r>
              <a:rPr lang="en-US" dirty="0">
                <a:latin typeface="Symbol" panose="05050102010706020507" pitchFamily="18" charset="2"/>
              </a:rPr>
              <a:t>s</a:t>
            </a:r>
            <a:r>
              <a:rPr lang="en-US" dirty="0"/>
              <a:t> orbitals:</a:t>
            </a:r>
            <a:endParaRPr lang="en-US" sz="1100" dirty="0">
              <a:latin typeface="Symbol" panose="05050102010706020507" pitchFamily="18" charset="2"/>
            </a:endParaRPr>
          </a:p>
          <a:p>
            <a:endParaRPr lang="en-US" dirty="0"/>
          </a:p>
        </p:txBody>
      </p:sp>
      <p:sp>
        <p:nvSpPr>
          <p:cNvPr id="9" name="TextBox 8"/>
          <p:cNvSpPr txBox="1"/>
          <p:nvPr/>
        </p:nvSpPr>
        <p:spPr>
          <a:xfrm>
            <a:off x="1143000" y="3423443"/>
            <a:ext cx="272376" cy="369332"/>
          </a:xfrm>
          <a:prstGeom prst="rect">
            <a:avLst/>
          </a:prstGeom>
          <a:solidFill>
            <a:schemeClr val="bg1"/>
          </a:solidFill>
        </p:spPr>
        <p:txBody>
          <a:bodyPr wrap="square" rtlCol="0">
            <a:spAutoFit/>
          </a:bodyPr>
          <a:lstStyle/>
          <a:p>
            <a:endParaRPr lang="en-US" dirty="0"/>
          </a:p>
        </p:txBody>
      </p:sp>
      <p:sp>
        <p:nvSpPr>
          <p:cNvPr id="4" name="TextBox 3"/>
          <p:cNvSpPr txBox="1"/>
          <p:nvPr/>
        </p:nvSpPr>
        <p:spPr>
          <a:xfrm>
            <a:off x="2257382" y="2845705"/>
            <a:ext cx="300082" cy="369332"/>
          </a:xfrm>
          <a:prstGeom prst="rect">
            <a:avLst/>
          </a:prstGeom>
          <a:noFill/>
        </p:spPr>
        <p:txBody>
          <a:bodyPr wrap="none" rtlCol="0">
            <a:spAutoFit/>
          </a:bodyPr>
          <a:lstStyle/>
          <a:p>
            <a:r>
              <a:rPr lang="en-US" dirty="0" smtClean="0"/>
              <a:t>+</a:t>
            </a:r>
            <a:endParaRPr lang="en-US" dirty="0"/>
          </a:p>
        </p:txBody>
      </p:sp>
      <p:sp>
        <p:nvSpPr>
          <p:cNvPr id="5" name="TextBox 4"/>
          <p:cNvSpPr txBox="1"/>
          <p:nvPr/>
        </p:nvSpPr>
        <p:spPr>
          <a:xfrm>
            <a:off x="3866725" y="2845705"/>
            <a:ext cx="300082" cy="369332"/>
          </a:xfrm>
          <a:prstGeom prst="rect">
            <a:avLst/>
          </a:prstGeom>
          <a:noFill/>
        </p:spPr>
        <p:txBody>
          <a:bodyPr wrap="none" rtlCol="0">
            <a:spAutoFit/>
          </a:bodyPr>
          <a:lstStyle/>
          <a:p>
            <a:r>
              <a:rPr lang="en-US" dirty="0" smtClean="0"/>
              <a:t>=</a:t>
            </a:r>
            <a:endParaRPr lang="en-US" dirty="0"/>
          </a:p>
        </p:txBody>
      </p:sp>
      <p:sp>
        <p:nvSpPr>
          <p:cNvPr id="16" name="TextBox 15"/>
          <p:cNvSpPr txBox="1"/>
          <p:nvPr/>
        </p:nvSpPr>
        <p:spPr>
          <a:xfrm>
            <a:off x="2288298" y="4362905"/>
            <a:ext cx="255198" cy="369332"/>
          </a:xfrm>
          <a:prstGeom prst="rect">
            <a:avLst/>
          </a:prstGeom>
          <a:noFill/>
        </p:spPr>
        <p:txBody>
          <a:bodyPr wrap="none" rtlCol="0">
            <a:spAutoFit/>
          </a:bodyPr>
          <a:lstStyle/>
          <a:p>
            <a:r>
              <a:rPr lang="en-US" dirty="0" smtClean="0"/>
              <a:t>-</a:t>
            </a:r>
            <a:endParaRPr lang="en-US" dirty="0"/>
          </a:p>
        </p:txBody>
      </p:sp>
      <p:sp>
        <p:nvSpPr>
          <p:cNvPr id="18" name="TextBox 17"/>
          <p:cNvSpPr txBox="1"/>
          <p:nvPr/>
        </p:nvSpPr>
        <p:spPr>
          <a:xfrm>
            <a:off x="3897641" y="4362905"/>
            <a:ext cx="300082" cy="369332"/>
          </a:xfrm>
          <a:prstGeom prst="rect">
            <a:avLst/>
          </a:prstGeom>
          <a:noFill/>
        </p:spPr>
        <p:txBody>
          <a:bodyPr wrap="none" rtlCol="0">
            <a:spAutoFit/>
          </a:bodyPr>
          <a:lstStyle/>
          <a:p>
            <a:r>
              <a:rPr lang="en-US" dirty="0" smtClean="0"/>
              <a:t>=</a:t>
            </a:r>
            <a:endParaRPr lang="en-US" dirty="0"/>
          </a:p>
        </p:txBody>
      </p:sp>
      <p:sp>
        <p:nvSpPr>
          <p:cNvPr id="12" name="TextBox 11"/>
          <p:cNvSpPr txBox="1"/>
          <p:nvPr/>
        </p:nvSpPr>
        <p:spPr>
          <a:xfrm>
            <a:off x="5791200" y="2845705"/>
            <a:ext cx="1937133" cy="369332"/>
          </a:xfrm>
          <a:prstGeom prst="rect">
            <a:avLst/>
          </a:prstGeom>
          <a:noFill/>
        </p:spPr>
        <p:txBody>
          <a:bodyPr wrap="none" rtlCol="0">
            <a:spAutoFit/>
          </a:bodyPr>
          <a:lstStyle/>
          <a:p>
            <a:r>
              <a:rPr lang="en-US" dirty="0"/>
              <a:t>d</a:t>
            </a:r>
            <a:r>
              <a:rPr lang="en-US" dirty="0" smtClean="0">
                <a:latin typeface="Symbol" panose="05050102010706020507" pitchFamily="18" charset="2"/>
              </a:rPr>
              <a:t>s</a:t>
            </a:r>
            <a:r>
              <a:rPr lang="en-US" dirty="0" smtClean="0"/>
              <a:t> bonding orbital</a:t>
            </a:r>
            <a:endParaRPr lang="en-US" dirty="0"/>
          </a:p>
        </p:txBody>
      </p:sp>
      <p:sp>
        <p:nvSpPr>
          <p:cNvPr id="19" name="Rectangle 18"/>
          <p:cNvSpPr/>
          <p:nvPr/>
        </p:nvSpPr>
        <p:spPr>
          <a:xfrm>
            <a:off x="5867400" y="4362904"/>
            <a:ext cx="2412712" cy="369332"/>
          </a:xfrm>
          <a:prstGeom prst="rect">
            <a:avLst/>
          </a:prstGeom>
        </p:spPr>
        <p:txBody>
          <a:bodyPr wrap="none">
            <a:spAutoFit/>
          </a:bodyPr>
          <a:lstStyle/>
          <a:p>
            <a:r>
              <a:rPr lang="en-US" dirty="0"/>
              <a:t>d</a:t>
            </a:r>
            <a:r>
              <a:rPr lang="en-US" dirty="0" smtClean="0">
                <a:latin typeface="Symbol" panose="05050102010706020507" pitchFamily="18" charset="2"/>
              </a:rPr>
              <a:t>s*</a:t>
            </a:r>
            <a:r>
              <a:rPr lang="en-US" dirty="0" smtClean="0"/>
              <a:t> antibonding </a:t>
            </a:r>
            <a:r>
              <a:rPr lang="en-US" dirty="0"/>
              <a:t>orbital</a:t>
            </a:r>
            <a:endParaRPr lang="en-US" dirty="0"/>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6807" y="2675241"/>
            <a:ext cx="1279188" cy="715245"/>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66807" y="4181307"/>
            <a:ext cx="1279188" cy="715244"/>
          </a:xfrm>
          <a:prstGeom prst="rect">
            <a:avLst/>
          </a:prstGeom>
          <a:scene3d>
            <a:camera prst="orthographicFront">
              <a:rot lat="0" lon="0" rev="10800000"/>
            </a:camera>
            <a:lightRig rig="threePt" dir="t"/>
          </a:scene3d>
        </p:spPr>
      </p:pic>
    </p:spTree>
    <p:extLst>
      <p:ext uri="{BB962C8B-B14F-4D97-AF65-F5344CB8AC3E}">
        <p14:creationId xmlns:p14="http://schemas.microsoft.com/office/powerpoint/2010/main" val="36816346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81" y="5048738"/>
            <a:ext cx="1605014" cy="897427"/>
          </a:xfrm>
          <a:prstGeom prst="rect">
            <a:avLst/>
          </a:prstGeom>
        </p:spPr>
      </p:pic>
      <p:pic>
        <p:nvPicPr>
          <p:cNvPr id="46" name="Pictur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9951" y="5048739"/>
            <a:ext cx="1605014" cy="897427"/>
          </a:xfrm>
          <a:prstGeom prst="rect">
            <a:avLst/>
          </a:prstGeom>
        </p:spPr>
      </p:pic>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9171" y="2884141"/>
            <a:ext cx="1674170" cy="936095"/>
          </a:xfrm>
          <a:prstGeom prst="rect">
            <a:avLst/>
          </a:prstGeom>
        </p:spPr>
      </p:pic>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902" y="2903475"/>
            <a:ext cx="1605014" cy="897427"/>
          </a:xfrm>
          <a:prstGeom prst="rect">
            <a:avLst/>
          </a:prstGeom>
        </p:spPr>
      </p:pic>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0172" y="2903476"/>
            <a:ext cx="1605014" cy="897427"/>
          </a:xfrm>
          <a:prstGeom prst="rect">
            <a:avLst/>
          </a:prstGeom>
        </p:spPr>
      </p:pic>
      <p:sp>
        <p:nvSpPr>
          <p:cNvPr id="2" name="Title 1"/>
          <p:cNvSpPr>
            <a:spLocks noGrp="1"/>
          </p:cNvSpPr>
          <p:nvPr>
            <p:ph type="title"/>
          </p:nvPr>
        </p:nvSpPr>
        <p:spPr>
          <a:xfrm>
            <a:off x="533400" y="16933"/>
            <a:ext cx="8229600" cy="1143000"/>
          </a:xfrm>
        </p:spPr>
        <p:txBody>
          <a:bodyPr>
            <a:normAutofit/>
          </a:bodyPr>
          <a:lstStyle/>
          <a:p>
            <a:r>
              <a:rPr lang="en-US" dirty="0">
                <a:solidFill>
                  <a:srgbClr val="C00000"/>
                </a:solidFill>
                <a:latin typeface="Times New Roman" panose="02020603050405020304" pitchFamily="18" charset="0"/>
                <a:cs typeface="Times New Roman" panose="02020603050405020304" pitchFamily="18" charset="0"/>
              </a:rPr>
              <a:t>d</a:t>
            </a:r>
            <a:r>
              <a:rPr lang="en-US" dirty="0" smtClean="0">
                <a:solidFill>
                  <a:srgbClr val="C00000"/>
                </a:solidFill>
                <a:latin typeface="Times New Roman" panose="02020603050405020304" pitchFamily="18" charset="0"/>
                <a:cs typeface="Times New Roman" panose="02020603050405020304" pitchFamily="18" charset="0"/>
              </a:rPr>
              <a:t>-orbital bonding</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762000" y="1219200"/>
            <a:ext cx="7696200" cy="646331"/>
          </a:xfrm>
          <a:prstGeom prst="rect">
            <a:avLst/>
          </a:prstGeom>
          <a:noFill/>
        </p:spPr>
        <p:txBody>
          <a:bodyPr wrap="square" rtlCol="0">
            <a:spAutoFit/>
          </a:bodyPr>
          <a:lstStyle/>
          <a:p>
            <a:r>
              <a:rPr lang="en-US" dirty="0" smtClean="0"/>
              <a:t>If you combine the </a:t>
            </a:r>
            <a:r>
              <a:rPr lang="en-US" dirty="0" err="1" smtClean="0"/>
              <a:t>d</a:t>
            </a:r>
            <a:r>
              <a:rPr lang="en-US" baseline="-25000" dirty="0" err="1" smtClean="0"/>
              <a:t>xz</a:t>
            </a:r>
            <a:r>
              <a:rPr lang="en-US" dirty="0" smtClean="0"/>
              <a:t> orbitals (or the </a:t>
            </a:r>
            <a:r>
              <a:rPr lang="en-US" dirty="0" err="1" smtClean="0"/>
              <a:t>d</a:t>
            </a:r>
            <a:r>
              <a:rPr lang="en-US" baseline="-25000" dirty="0" err="1" smtClean="0"/>
              <a:t>yz</a:t>
            </a:r>
            <a:r>
              <a:rPr lang="en-US" dirty="0"/>
              <a:t> </a:t>
            </a:r>
            <a:r>
              <a:rPr lang="en-US" dirty="0" smtClean="0"/>
              <a:t>orbitals), you can get </a:t>
            </a:r>
            <a:r>
              <a:rPr lang="en-US" dirty="0" err="1" smtClean="0"/>
              <a:t>d</a:t>
            </a:r>
            <a:r>
              <a:rPr lang="en-US" dirty="0" err="1" smtClean="0">
                <a:latin typeface="Symbol" panose="05050102010706020507" pitchFamily="18" charset="2"/>
              </a:rPr>
              <a:t>p</a:t>
            </a:r>
            <a:r>
              <a:rPr lang="en-US" dirty="0" smtClean="0"/>
              <a:t> bonding and antibonding orbitals.</a:t>
            </a:r>
            <a:endParaRPr lang="en-US" dirty="0"/>
          </a:p>
        </p:txBody>
      </p:sp>
      <p:grpSp>
        <p:nvGrpSpPr>
          <p:cNvPr id="13" name="Group 12"/>
          <p:cNvGrpSpPr/>
          <p:nvPr/>
        </p:nvGrpSpPr>
        <p:grpSpPr>
          <a:xfrm>
            <a:off x="517188" y="1935802"/>
            <a:ext cx="4261652" cy="967675"/>
            <a:chOff x="517188" y="1935802"/>
            <a:chExt cx="4261652" cy="967675"/>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190" y="1935802"/>
              <a:ext cx="1730650" cy="967675"/>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3897" y="2010073"/>
              <a:ext cx="1524000" cy="85212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7188" y="1993576"/>
              <a:ext cx="1524000" cy="852129"/>
            </a:xfrm>
            <a:prstGeom prst="rect">
              <a:avLst/>
            </a:prstGeom>
          </p:spPr>
        </p:pic>
        <p:sp>
          <p:nvSpPr>
            <p:cNvPr id="4" name="TextBox 3"/>
            <p:cNvSpPr txBox="1"/>
            <p:nvPr/>
          </p:nvSpPr>
          <p:spPr>
            <a:xfrm>
              <a:off x="1741106" y="2234974"/>
              <a:ext cx="255198" cy="369332"/>
            </a:xfrm>
            <a:prstGeom prst="rect">
              <a:avLst/>
            </a:prstGeom>
            <a:noFill/>
          </p:spPr>
          <p:txBody>
            <a:bodyPr wrap="none" rtlCol="0">
              <a:spAutoFit/>
            </a:bodyPr>
            <a:lstStyle/>
            <a:p>
              <a:r>
                <a:rPr lang="en-US" dirty="0" smtClean="0"/>
                <a:t>-</a:t>
              </a:r>
              <a:endParaRPr lang="en-US" dirty="0"/>
            </a:p>
          </p:txBody>
        </p:sp>
        <p:sp>
          <p:nvSpPr>
            <p:cNvPr id="5" name="TextBox 4"/>
            <p:cNvSpPr txBox="1"/>
            <p:nvPr/>
          </p:nvSpPr>
          <p:spPr>
            <a:xfrm>
              <a:off x="3027856" y="2234974"/>
              <a:ext cx="300082" cy="369332"/>
            </a:xfrm>
            <a:prstGeom prst="rect">
              <a:avLst/>
            </a:prstGeom>
            <a:noFill/>
          </p:spPr>
          <p:txBody>
            <a:bodyPr wrap="none" rtlCol="0">
              <a:spAutoFit/>
            </a:bodyPr>
            <a:lstStyle/>
            <a:p>
              <a:r>
                <a:rPr lang="en-US" dirty="0" smtClean="0"/>
                <a:t>=</a:t>
              </a:r>
              <a:endParaRPr lang="en-US" dirty="0"/>
            </a:p>
          </p:txBody>
        </p:sp>
      </p:grpSp>
      <p:sp>
        <p:nvSpPr>
          <p:cNvPr id="12" name="TextBox 11"/>
          <p:cNvSpPr txBox="1"/>
          <p:nvPr/>
        </p:nvSpPr>
        <p:spPr>
          <a:xfrm>
            <a:off x="5410200" y="2231428"/>
            <a:ext cx="1919500" cy="369332"/>
          </a:xfrm>
          <a:prstGeom prst="rect">
            <a:avLst/>
          </a:prstGeom>
          <a:noFill/>
        </p:spPr>
        <p:txBody>
          <a:bodyPr wrap="none" rtlCol="0">
            <a:spAutoFit/>
          </a:bodyPr>
          <a:lstStyle/>
          <a:p>
            <a:r>
              <a:rPr lang="en-US" dirty="0" err="1" smtClean="0"/>
              <a:t>d</a:t>
            </a:r>
            <a:r>
              <a:rPr lang="en-US" dirty="0" err="1" smtClean="0">
                <a:latin typeface="Symbol" panose="05050102010706020507" pitchFamily="18" charset="2"/>
              </a:rPr>
              <a:t>p</a:t>
            </a:r>
            <a:r>
              <a:rPr lang="en-US" dirty="0" smtClean="0"/>
              <a:t> bonding orbital</a:t>
            </a:r>
            <a:endParaRPr lang="en-US" dirty="0"/>
          </a:p>
        </p:txBody>
      </p:sp>
      <p:sp>
        <p:nvSpPr>
          <p:cNvPr id="19" name="Rectangle 18"/>
          <p:cNvSpPr/>
          <p:nvPr/>
        </p:nvSpPr>
        <p:spPr>
          <a:xfrm>
            <a:off x="5445551" y="4217800"/>
            <a:ext cx="2284472" cy="369332"/>
          </a:xfrm>
          <a:prstGeom prst="rect">
            <a:avLst/>
          </a:prstGeom>
        </p:spPr>
        <p:txBody>
          <a:bodyPr wrap="none">
            <a:spAutoFit/>
          </a:bodyPr>
          <a:lstStyle/>
          <a:p>
            <a:r>
              <a:rPr lang="en-US" dirty="0" err="1" smtClean="0"/>
              <a:t>d</a:t>
            </a:r>
            <a:r>
              <a:rPr lang="en-US" dirty="0" err="1" smtClean="0">
                <a:latin typeface="Symbol" panose="05050102010706020507" pitchFamily="18" charset="2"/>
              </a:rPr>
              <a:t>p</a:t>
            </a:r>
            <a:r>
              <a:rPr lang="en-US" dirty="0" smtClean="0"/>
              <a:t> antibonding </a:t>
            </a:r>
            <a:r>
              <a:rPr lang="en-US" dirty="0"/>
              <a:t>orbital</a:t>
            </a:r>
            <a:endParaRPr lang="en-US" dirty="0"/>
          </a:p>
        </p:txBody>
      </p:sp>
      <p:grpSp>
        <p:nvGrpSpPr>
          <p:cNvPr id="26" name="Group 25"/>
          <p:cNvGrpSpPr/>
          <p:nvPr/>
        </p:nvGrpSpPr>
        <p:grpSpPr>
          <a:xfrm>
            <a:off x="536827" y="3896732"/>
            <a:ext cx="4242013" cy="1011468"/>
            <a:chOff x="517188" y="1935802"/>
            <a:chExt cx="4339973" cy="1011468"/>
          </a:xfrm>
        </p:grpSpPr>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8190" y="1935802"/>
              <a:ext cx="1808971" cy="1011468"/>
            </a:xfrm>
            <a:prstGeom prst="rect">
              <a:avLst/>
            </a:prstGeom>
          </p:spPr>
        </p:pic>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53897" y="2010073"/>
              <a:ext cx="1524000" cy="852129"/>
            </a:xfrm>
            <a:prstGeom prst="rect">
              <a:avLst/>
            </a:prstGeom>
          </p:spPr>
        </p:pic>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7188" y="1993576"/>
              <a:ext cx="1524000" cy="852129"/>
            </a:xfrm>
            <a:prstGeom prst="rect">
              <a:avLst/>
            </a:prstGeom>
          </p:spPr>
        </p:pic>
        <p:sp>
          <p:nvSpPr>
            <p:cNvPr id="30" name="TextBox 29"/>
            <p:cNvSpPr txBox="1"/>
            <p:nvPr/>
          </p:nvSpPr>
          <p:spPr>
            <a:xfrm>
              <a:off x="1741106" y="2234974"/>
              <a:ext cx="300082" cy="369332"/>
            </a:xfrm>
            <a:prstGeom prst="rect">
              <a:avLst/>
            </a:prstGeom>
            <a:noFill/>
          </p:spPr>
          <p:txBody>
            <a:bodyPr wrap="none" rtlCol="0">
              <a:spAutoFit/>
            </a:bodyPr>
            <a:lstStyle/>
            <a:p>
              <a:r>
                <a:rPr lang="en-US" dirty="0" smtClean="0"/>
                <a:t>+</a:t>
              </a:r>
              <a:endParaRPr lang="en-US" dirty="0"/>
            </a:p>
          </p:txBody>
        </p:sp>
        <p:sp>
          <p:nvSpPr>
            <p:cNvPr id="31" name="TextBox 30"/>
            <p:cNvSpPr txBox="1"/>
            <p:nvPr/>
          </p:nvSpPr>
          <p:spPr>
            <a:xfrm>
              <a:off x="3027856" y="2234974"/>
              <a:ext cx="300082" cy="369332"/>
            </a:xfrm>
            <a:prstGeom prst="rect">
              <a:avLst/>
            </a:prstGeom>
            <a:noFill/>
          </p:spPr>
          <p:txBody>
            <a:bodyPr wrap="none" rtlCol="0">
              <a:spAutoFit/>
            </a:bodyPr>
            <a:lstStyle/>
            <a:p>
              <a:r>
                <a:rPr lang="en-US" dirty="0" smtClean="0"/>
                <a:t>=</a:t>
              </a:r>
              <a:endParaRPr lang="en-US" dirty="0"/>
            </a:p>
          </p:txBody>
        </p:sp>
      </p:grpSp>
      <p:sp>
        <p:nvSpPr>
          <p:cNvPr id="34" name="TextBox 33"/>
          <p:cNvSpPr txBox="1"/>
          <p:nvPr/>
        </p:nvSpPr>
        <p:spPr>
          <a:xfrm>
            <a:off x="1692690" y="3167523"/>
            <a:ext cx="255198" cy="369332"/>
          </a:xfrm>
          <a:prstGeom prst="rect">
            <a:avLst/>
          </a:prstGeom>
          <a:noFill/>
        </p:spPr>
        <p:txBody>
          <a:bodyPr wrap="none" rtlCol="0">
            <a:spAutoFit/>
          </a:bodyPr>
          <a:lstStyle/>
          <a:p>
            <a:r>
              <a:rPr lang="en-US" dirty="0" smtClean="0"/>
              <a:t>-</a:t>
            </a:r>
            <a:endParaRPr lang="en-US" dirty="0"/>
          </a:p>
        </p:txBody>
      </p:sp>
      <p:sp>
        <p:nvSpPr>
          <p:cNvPr id="35" name="TextBox 34"/>
          <p:cNvSpPr txBox="1"/>
          <p:nvPr/>
        </p:nvSpPr>
        <p:spPr>
          <a:xfrm>
            <a:off x="3048190" y="3167523"/>
            <a:ext cx="300082" cy="369332"/>
          </a:xfrm>
          <a:prstGeom prst="rect">
            <a:avLst/>
          </a:prstGeom>
          <a:noFill/>
        </p:spPr>
        <p:txBody>
          <a:bodyPr wrap="none" rtlCol="0">
            <a:spAutoFit/>
          </a:bodyPr>
          <a:lstStyle/>
          <a:p>
            <a:r>
              <a:rPr lang="en-US" dirty="0" smtClean="0"/>
              <a:t>=</a:t>
            </a:r>
            <a:endParaRPr lang="en-US" dirty="0"/>
          </a:p>
        </p:txBody>
      </p:sp>
      <p:sp>
        <p:nvSpPr>
          <p:cNvPr id="37" name="TextBox 36"/>
          <p:cNvSpPr txBox="1"/>
          <p:nvPr/>
        </p:nvSpPr>
        <p:spPr>
          <a:xfrm>
            <a:off x="5408629" y="3167522"/>
            <a:ext cx="1919500" cy="369332"/>
          </a:xfrm>
          <a:prstGeom prst="rect">
            <a:avLst/>
          </a:prstGeom>
          <a:noFill/>
        </p:spPr>
        <p:txBody>
          <a:bodyPr wrap="none" rtlCol="0">
            <a:spAutoFit/>
          </a:bodyPr>
          <a:lstStyle/>
          <a:p>
            <a:r>
              <a:rPr lang="en-US" dirty="0" err="1" smtClean="0"/>
              <a:t>d</a:t>
            </a:r>
            <a:r>
              <a:rPr lang="en-US" dirty="0" err="1" smtClean="0">
                <a:latin typeface="Symbol" panose="05050102010706020507" pitchFamily="18" charset="2"/>
              </a:rPr>
              <a:t>p</a:t>
            </a:r>
            <a:r>
              <a:rPr lang="en-US" dirty="0" smtClean="0"/>
              <a:t> bonding orbital</a:t>
            </a:r>
            <a:endParaRPr lang="en-US" dirty="0"/>
          </a:p>
        </p:txBody>
      </p:sp>
      <p:sp>
        <p:nvSpPr>
          <p:cNvPr id="42" name="TextBox 41"/>
          <p:cNvSpPr txBox="1"/>
          <p:nvPr/>
        </p:nvSpPr>
        <p:spPr>
          <a:xfrm>
            <a:off x="1713480" y="5312786"/>
            <a:ext cx="293309" cy="369332"/>
          </a:xfrm>
          <a:prstGeom prst="rect">
            <a:avLst/>
          </a:prstGeom>
          <a:noFill/>
        </p:spPr>
        <p:txBody>
          <a:bodyPr wrap="none" rtlCol="0">
            <a:spAutoFit/>
          </a:bodyPr>
          <a:lstStyle/>
          <a:p>
            <a:r>
              <a:rPr lang="en-US" dirty="0" smtClean="0"/>
              <a:t>+</a:t>
            </a:r>
            <a:endParaRPr lang="en-US" dirty="0"/>
          </a:p>
        </p:txBody>
      </p:sp>
      <p:sp>
        <p:nvSpPr>
          <p:cNvPr id="43" name="TextBox 42"/>
          <p:cNvSpPr txBox="1"/>
          <p:nvPr/>
        </p:nvSpPr>
        <p:spPr>
          <a:xfrm>
            <a:off x="2971186" y="5312786"/>
            <a:ext cx="293309" cy="369332"/>
          </a:xfrm>
          <a:prstGeom prst="rect">
            <a:avLst/>
          </a:prstGeom>
          <a:noFill/>
        </p:spPr>
        <p:txBody>
          <a:bodyPr wrap="none" rtlCol="0">
            <a:spAutoFit/>
          </a:bodyPr>
          <a:lstStyle/>
          <a:p>
            <a:r>
              <a:rPr lang="en-US" dirty="0" smtClean="0"/>
              <a:t>=</a:t>
            </a:r>
            <a:endParaRPr lang="en-US" dirty="0"/>
          </a:p>
        </p:txBody>
      </p:sp>
      <p:sp>
        <p:nvSpPr>
          <p:cNvPr id="44" name="Rectangle 43"/>
          <p:cNvSpPr/>
          <p:nvPr/>
        </p:nvSpPr>
        <p:spPr>
          <a:xfrm>
            <a:off x="5445551" y="5312786"/>
            <a:ext cx="2284472" cy="369332"/>
          </a:xfrm>
          <a:prstGeom prst="rect">
            <a:avLst/>
          </a:prstGeom>
        </p:spPr>
        <p:txBody>
          <a:bodyPr wrap="none">
            <a:spAutoFit/>
          </a:bodyPr>
          <a:lstStyle/>
          <a:p>
            <a:r>
              <a:rPr lang="en-US" dirty="0" err="1" smtClean="0"/>
              <a:t>d</a:t>
            </a:r>
            <a:r>
              <a:rPr lang="en-US" dirty="0" err="1" smtClean="0">
                <a:latin typeface="Symbol" panose="05050102010706020507" pitchFamily="18" charset="2"/>
              </a:rPr>
              <a:t>p</a:t>
            </a:r>
            <a:r>
              <a:rPr lang="en-US" dirty="0" smtClean="0"/>
              <a:t> antibonding </a:t>
            </a:r>
            <a:r>
              <a:rPr lang="en-US" dirty="0"/>
              <a:t>orbital</a:t>
            </a:r>
            <a:endParaRPr lang="en-US" dirty="0"/>
          </a:p>
        </p:txBody>
      </p:sp>
      <p:pic>
        <p:nvPicPr>
          <p:cNvPr id="36" name="Picture 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71186" y="4965856"/>
            <a:ext cx="1901473" cy="1063189"/>
          </a:xfrm>
          <a:prstGeom prst="rect">
            <a:avLst/>
          </a:prstGeom>
        </p:spPr>
      </p:pic>
    </p:spTree>
    <p:extLst>
      <p:ext uri="{BB962C8B-B14F-4D97-AF65-F5344CB8AC3E}">
        <p14:creationId xmlns:p14="http://schemas.microsoft.com/office/powerpoint/2010/main" val="16457188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81" y="5048738"/>
            <a:ext cx="1605014" cy="897427"/>
          </a:xfrm>
          <a:prstGeom prst="rect">
            <a:avLst/>
          </a:prstGeom>
        </p:spPr>
      </p:pic>
      <p:pic>
        <p:nvPicPr>
          <p:cNvPr id="46" name="Pictur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9951" y="5048739"/>
            <a:ext cx="1605014" cy="897427"/>
          </a:xfrm>
          <a:prstGeom prst="rect">
            <a:avLst/>
          </a:prstGeom>
        </p:spPr>
      </p:pic>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9171" y="2884141"/>
            <a:ext cx="1674170" cy="936095"/>
          </a:xfrm>
          <a:prstGeom prst="rect">
            <a:avLst/>
          </a:prstGeom>
        </p:spPr>
      </p:pic>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902" y="2903475"/>
            <a:ext cx="1605014" cy="897427"/>
          </a:xfrm>
          <a:prstGeom prst="rect">
            <a:avLst/>
          </a:prstGeom>
        </p:spPr>
      </p:pic>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0172" y="2903476"/>
            <a:ext cx="1605014" cy="897427"/>
          </a:xfrm>
          <a:prstGeom prst="rect">
            <a:avLst/>
          </a:prstGeom>
        </p:spPr>
      </p:pic>
      <p:sp>
        <p:nvSpPr>
          <p:cNvPr id="2" name="Title 1"/>
          <p:cNvSpPr>
            <a:spLocks noGrp="1"/>
          </p:cNvSpPr>
          <p:nvPr>
            <p:ph type="title"/>
          </p:nvPr>
        </p:nvSpPr>
        <p:spPr>
          <a:xfrm>
            <a:off x="533400" y="16933"/>
            <a:ext cx="8229600" cy="1143000"/>
          </a:xfrm>
        </p:spPr>
        <p:txBody>
          <a:bodyPr>
            <a:normAutofit/>
          </a:bodyPr>
          <a:lstStyle/>
          <a:p>
            <a:r>
              <a:rPr lang="en-US" dirty="0">
                <a:solidFill>
                  <a:srgbClr val="C00000"/>
                </a:solidFill>
                <a:latin typeface="Times New Roman" panose="02020603050405020304" pitchFamily="18" charset="0"/>
                <a:cs typeface="Times New Roman" panose="02020603050405020304" pitchFamily="18" charset="0"/>
              </a:rPr>
              <a:t>d</a:t>
            </a:r>
            <a:r>
              <a:rPr lang="en-US" dirty="0" smtClean="0">
                <a:solidFill>
                  <a:srgbClr val="C00000"/>
                </a:solidFill>
                <a:latin typeface="Times New Roman" panose="02020603050405020304" pitchFamily="18" charset="0"/>
                <a:cs typeface="Times New Roman" panose="02020603050405020304" pitchFamily="18" charset="0"/>
              </a:rPr>
              <a:t>-orbital bonding</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762000" y="1219200"/>
            <a:ext cx="7696200" cy="646331"/>
          </a:xfrm>
          <a:prstGeom prst="rect">
            <a:avLst/>
          </a:prstGeom>
          <a:noFill/>
        </p:spPr>
        <p:txBody>
          <a:bodyPr wrap="square" rtlCol="0">
            <a:spAutoFit/>
          </a:bodyPr>
          <a:lstStyle/>
          <a:p>
            <a:r>
              <a:rPr lang="en-US" dirty="0" smtClean="0"/>
              <a:t>If you combine the </a:t>
            </a:r>
            <a:r>
              <a:rPr lang="en-US" dirty="0" err="1" smtClean="0"/>
              <a:t>d</a:t>
            </a:r>
            <a:r>
              <a:rPr lang="en-US" baseline="-25000" dirty="0" err="1" smtClean="0"/>
              <a:t>xz</a:t>
            </a:r>
            <a:r>
              <a:rPr lang="en-US" dirty="0" smtClean="0"/>
              <a:t> orbitals (or the </a:t>
            </a:r>
            <a:r>
              <a:rPr lang="en-US" dirty="0" err="1" smtClean="0"/>
              <a:t>d</a:t>
            </a:r>
            <a:r>
              <a:rPr lang="en-US" baseline="-25000" dirty="0" err="1" smtClean="0"/>
              <a:t>yz</a:t>
            </a:r>
            <a:r>
              <a:rPr lang="en-US" dirty="0"/>
              <a:t> </a:t>
            </a:r>
            <a:r>
              <a:rPr lang="en-US" dirty="0" smtClean="0"/>
              <a:t>orbitals), you can get </a:t>
            </a:r>
            <a:r>
              <a:rPr lang="en-US" dirty="0" err="1" smtClean="0"/>
              <a:t>d</a:t>
            </a:r>
            <a:r>
              <a:rPr lang="en-US" dirty="0" err="1" smtClean="0">
                <a:latin typeface="Symbol" panose="05050102010706020507" pitchFamily="18" charset="2"/>
              </a:rPr>
              <a:t>p</a:t>
            </a:r>
            <a:r>
              <a:rPr lang="en-US" dirty="0" smtClean="0"/>
              <a:t> bonding and antibonding orbitals.</a:t>
            </a:r>
            <a:endParaRPr lang="en-US" dirty="0"/>
          </a:p>
        </p:txBody>
      </p:sp>
      <p:grpSp>
        <p:nvGrpSpPr>
          <p:cNvPr id="13" name="Group 12"/>
          <p:cNvGrpSpPr/>
          <p:nvPr/>
        </p:nvGrpSpPr>
        <p:grpSpPr>
          <a:xfrm>
            <a:off x="517188" y="1935802"/>
            <a:ext cx="4261652" cy="967675"/>
            <a:chOff x="517188" y="1935802"/>
            <a:chExt cx="4261652" cy="967675"/>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190" y="1935802"/>
              <a:ext cx="1730650" cy="967675"/>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3897" y="2010073"/>
              <a:ext cx="1524000" cy="85212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7188" y="1993576"/>
              <a:ext cx="1524000" cy="852129"/>
            </a:xfrm>
            <a:prstGeom prst="rect">
              <a:avLst/>
            </a:prstGeom>
          </p:spPr>
        </p:pic>
        <p:sp>
          <p:nvSpPr>
            <p:cNvPr id="4" name="TextBox 3"/>
            <p:cNvSpPr txBox="1"/>
            <p:nvPr/>
          </p:nvSpPr>
          <p:spPr>
            <a:xfrm>
              <a:off x="1741106" y="2234974"/>
              <a:ext cx="255198" cy="369332"/>
            </a:xfrm>
            <a:prstGeom prst="rect">
              <a:avLst/>
            </a:prstGeom>
            <a:noFill/>
          </p:spPr>
          <p:txBody>
            <a:bodyPr wrap="none" rtlCol="0">
              <a:spAutoFit/>
            </a:bodyPr>
            <a:lstStyle/>
            <a:p>
              <a:r>
                <a:rPr lang="en-US" dirty="0" smtClean="0"/>
                <a:t>-</a:t>
              </a:r>
              <a:endParaRPr lang="en-US" dirty="0"/>
            </a:p>
          </p:txBody>
        </p:sp>
        <p:sp>
          <p:nvSpPr>
            <p:cNvPr id="5" name="TextBox 4"/>
            <p:cNvSpPr txBox="1"/>
            <p:nvPr/>
          </p:nvSpPr>
          <p:spPr>
            <a:xfrm>
              <a:off x="3027856" y="2234974"/>
              <a:ext cx="300082" cy="369332"/>
            </a:xfrm>
            <a:prstGeom prst="rect">
              <a:avLst/>
            </a:prstGeom>
            <a:noFill/>
          </p:spPr>
          <p:txBody>
            <a:bodyPr wrap="none" rtlCol="0">
              <a:spAutoFit/>
            </a:bodyPr>
            <a:lstStyle/>
            <a:p>
              <a:r>
                <a:rPr lang="en-US" dirty="0" smtClean="0"/>
                <a:t>=</a:t>
              </a:r>
              <a:endParaRPr lang="en-US" dirty="0"/>
            </a:p>
          </p:txBody>
        </p:sp>
      </p:grpSp>
      <p:sp>
        <p:nvSpPr>
          <p:cNvPr id="12" name="TextBox 11"/>
          <p:cNvSpPr txBox="1"/>
          <p:nvPr/>
        </p:nvSpPr>
        <p:spPr>
          <a:xfrm>
            <a:off x="5410200" y="2231428"/>
            <a:ext cx="1919500" cy="369332"/>
          </a:xfrm>
          <a:prstGeom prst="rect">
            <a:avLst/>
          </a:prstGeom>
          <a:noFill/>
        </p:spPr>
        <p:txBody>
          <a:bodyPr wrap="none" rtlCol="0">
            <a:spAutoFit/>
          </a:bodyPr>
          <a:lstStyle/>
          <a:p>
            <a:r>
              <a:rPr lang="en-US" dirty="0" err="1" smtClean="0"/>
              <a:t>d</a:t>
            </a:r>
            <a:r>
              <a:rPr lang="en-US" dirty="0" err="1" smtClean="0">
                <a:latin typeface="Symbol" panose="05050102010706020507" pitchFamily="18" charset="2"/>
              </a:rPr>
              <a:t>p</a:t>
            </a:r>
            <a:r>
              <a:rPr lang="en-US" dirty="0" smtClean="0"/>
              <a:t> bonding orbital</a:t>
            </a:r>
            <a:endParaRPr lang="en-US" dirty="0"/>
          </a:p>
        </p:txBody>
      </p:sp>
      <p:sp>
        <p:nvSpPr>
          <p:cNvPr id="19" name="Rectangle 18"/>
          <p:cNvSpPr/>
          <p:nvPr/>
        </p:nvSpPr>
        <p:spPr>
          <a:xfrm>
            <a:off x="5445551" y="4217800"/>
            <a:ext cx="2399888" cy="369332"/>
          </a:xfrm>
          <a:prstGeom prst="rect">
            <a:avLst/>
          </a:prstGeom>
        </p:spPr>
        <p:txBody>
          <a:bodyPr wrap="none">
            <a:spAutoFit/>
          </a:bodyPr>
          <a:lstStyle/>
          <a:p>
            <a:r>
              <a:rPr lang="en-US" dirty="0" err="1"/>
              <a:t>d</a:t>
            </a:r>
            <a:r>
              <a:rPr lang="en-US" dirty="0" err="1" smtClean="0">
                <a:latin typeface="Symbol" panose="05050102010706020507" pitchFamily="18" charset="2"/>
              </a:rPr>
              <a:t>p</a:t>
            </a:r>
            <a:r>
              <a:rPr lang="en-US" dirty="0" smtClean="0">
                <a:latin typeface="Symbol" panose="05050102010706020507" pitchFamily="18" charset="2"/>
              </a:rPr>
              <a:t>*</a:t>
            </a:r>
            <a:r>
              <a:rPr lang="en-US" dirty="0" smtClean="0"/>
              <a:t> antibonding </a:t>
            </a:r>
            <a:r>
              <a:rPr lang="en-US" dirty="0"/>
              <a:t>orbital</a:t>
            </a:r>
            <a:endParaRPr lang="en-US" dirty="0"/>
          </a:p>
        </p:txBody>
      </p:sp>
      <p:grpSp>
        <p:nvGrpSpPr>
          <p:cNvPr id="26" name="Group 25"/>
          <p:cNvGrpSpPr/>
          <p:nvPr/>
        </p:nvGrpSpPr>
        <p:grpSpPr>
          <a:xfrm>
            <a:off x="536827" y="3896732"/>
            <a:ext cx="4242013" cy="1011468"/>
            <a:chOff x="517188" y="1935802"/>
            <a:chExt cx="4339973" cy="1011468"/>
          </a:xfrm>
        </p:grpSpPr>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8190" y="1935802"/>
              <a:ext cx="1808971" cy="1011468"/>
            </a:xfrm>
            <a:prstGeom prst="rect">
              <a:avLst/>
            </a:prstGeom>
          </p:spPr>
        </p:pic>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53897" y="2010073"/>
              <a:ext cx="1524000" cy="852129"/>
            </a:xfrm>
            <a:prstGeom prst="rect">
              <a:avLst/>
            </a:prstGeom>
          </p:spPr>
        </p:pic>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7188" y="1993576"/>
              <a:ext cx="1524000" cy="852129"/>
            </a:xfrm>
            <a:prstGeom prst="rect">
              <a:avLst/>
            </a:prstGeom>
          </p:spPr>
        </p:pic>
        <p:sp>
          <p:nvSpPr>
            <p:cNvPr id="30" name="TextBox 29"/>
            <p:cNvSpPr txBox="1"/>
            <p:nvPr/>
          </p:nvSpPr>
          <p:spPr>
            <a:xfrm>
              <a:off x="1741106" y="2234974"/>
              <a:ext cx="300082" cy="369332"/>
            </a:xfrm>
            <a:prstGeom prst="rect">
              <a:avLst/>
            </a:prstGeom>
            <a:noFill/>
          </p:spPr>
          <p:txBody>
            <a:bodyPr wrap="none" rtlCol="0">
              <a:spAutoFit/>
            </a:bodyPr>
            <a:lstStyle/>
            <a:p>
              <a:r>
                <a:rPr lang="en-US" dirty="0" smtClean="0"/>
                <a:t>+</a:t>
              </a:r>
              <a:endParaRPr lang="en-US" dirty="0"/>
            </a:p>
          </p:txBody>
        </p:sp>
        <p:sp>
          <p:nvSpPr>
            <p:cNvPr id="31" name="TextBox 30"/>
            <p:cNvSpPr txBox="1"/>
            <p:nvPr/>
          </p:nvSpPr>
          <p:spPr>
            <a:xfrm>
              <a:off x="3027856" y="2234974"/>
              <a:ext cx="300082" cy="369332"/>
            </a:xfrm>
            <a:prstGeom prst="rect">
              <a:avLst/>
            </a:prstGeom>
            <a:noFill/>
          </p:spPr>
          <p:txBody>
            <a:bodyPr wrap="none" rtlCol="0">
              <a:spAutoFit/>
            </a:bodyPr>
            <a:lstStyle/>
            <a:p>
              <a:r>
                <a:rPr lang="en-US" dirty="0" smtClean="0"/>
                <a:t>=</a:t>
              </a:r>
              <a:endParaRPr lang="en-US" dirty="0"/>
            </a:p>
          </p:txBody>
        </p:sp>
      </p:grpSp>
      <p:sp>
        <p:nvSpPr>
          <p:cNvPr id="34" name="TextBox 33"/>
          <p:cNvSpPr txBox="1"/>
          <p:nvPr/>
        </p:nvSpPr>
        <p:spPr>
          <a:xfrm>
            <a:off x="1692690" y="3167523"/>
            <a:ext cx="255198" cy="369332"/>
          </a:xfrm>
          <a:prstGeom prst="rect">
            <a:avLst/>
          </a:prstGeom>
          <a:noFill/>
        </p:spPr>
        <p:txBody>
          <a:bodyPr wrap="none" rtlCol="0">
            <a:spAutoFit/>
          </a:bodyPr>
          <a:lstStyle/>
          <a:p>
            <a:r>
              <a:rPr lang="en-US" dirty="0" smtClean="0"/>
              <a:t>-</a:t>
            </a:r>
            <a:endParaRPr lang="en-US" dirty="0"/>
          </a:p>
        </p:txBody>
      </p:sp>
      <p:sp>
        <p:nvSpPr>
          <p:cNvPr id="35" name="TextBox 34"/>
          <p:cNvSpPr txBox="1"/>
          <p:nvPr/>
        </p:nvSpPr>
        <p:spPr>
          <a:xfrm>
            <a:off x="3048190" y="3167523"/>
            <a:ext cx="300082" cy="369332"/>
          </a:xfrm>
          <a:prstGeom prst="rect">
            <a:avLst/>
          </a:prstGeom>
          <a:noFill/>
        </p:spPr>
        <p:txBody>
          <a:bodyPr wrap="none" rtlCol="0">
            <a:spAutoFit/>
          </a:bodyPr>
          <a:lstStyle/>
          <a:p>
            <a:r>
              <a:rPr lang="en-US" dirty="0" smtClean="0"/>
              <a:t>=</a:t>
            </a:r>
            <a:endParaRPr lang="en-US" dirty="0"/>
          </a:p>
        </p:txBody>
      </p:sp>
      <p:sp>
        <p:nvSpPr>
          <p:cNvPr id="37" name="TextBox 36"/>
          <p:cNvSpPr txBox="1"/>
          <p:nvPr/>
        </p:nvSpPr>
        <p:spPr>
          <a:xfrm>
            <a:off x="5408629" y="3167522"/>
            <a:ext cx="1919500" cy="369332"/>
          </a:xfrm>
          <a:prstGeom prst="rect">
            <a:avLst/>
          </a:prstGeom>
          <a:noFill/>
        </p:spPr>
        <p:txBody>
          <a:bodyPr wrap="none" rtlCol="0">
            <a:spAutoFit/>
          </a:bodyPr>
          <a:lstStyle/>
          <a:p>
            <a:r>
              <a:rPr lang="en-US" dirty="0" err="1" smtClean="0"/>
              <a:t>d</a:t>
            </a:r>
            <a:r>
              <a:rPr lang="en-US" dirty="0" err="1" smtClean="0">
                <a:latin typeface="Symbol" panose="05050102010706020507" pitchFamily="18" charset="2"/>
              </a:rPr>
              <a:t>p</a:t>
            </a:r>
            <a:r>
              <a:rPr lang="en-US" dirty="0" smtClean="0"/>
              <a:t> bonding orbital</a:t>
            </a:r>
            <a:endParaRPr lang="en-US" dirty="0"/>
          </a:p>
        </p:txBody>
      </p:sp>
      <p:sp>
        <p:nvSpPr>
          <p:cNvPr id="42" name="TextBox 41"/>
          <p:cNvSpPr txBox="1"/>
          <p:nvPr/>
        </p:nvSpPr>
        <p:spPr>
          <a:xfrm>
            <a:off x="1713480" y="5312786"/>
            <a:ext cx="293309" cy="369332"/>
          </a:xfrm>
          <a:prstGeom prst="rect">
            <a:avLst/>
          </a:prstGeom>
          <a:noFill/>
        </p:spPr>
        <p:txBody>
          <a:bodyPr wrap="none" rtlCol="0">
            <a:spAutoFit/>
          </a:bodyPr>
          <a:lstStyle/>
          <a:p>
            <a:r>
              <a:rPr lang="en-US" dirty="0" smtClean="0"/>
              <a:t>+</a:t>
            </a:r>
            <a:endParaRPr lang="en-US" dirty="0"/>
          </a:p>
        </p:txBody>
      </p:sp>
      <p:sp>
        <p:nvSpPr>
          <p:cNvPr id="43" name="TextBox 42"/>
          <p:cNvSpPr txBox="1"/>
          <p:nvPr/>
        </p:nvSpPr>
        <p:spPr>
          <a:xfrm>
            <a:off x="2971186" y="5312786"/>
            <a:ext cx="293309" cy="369332"/>
          </a:xfrm>
          <a:prstGeom prst="rect">
            <a:avLst/>
          </a:prstGeom>
          <a:noFill/>
        </p:spPr>
        <p:txBody>
          <a:bodyPr wrap="none" rtlCol="0">
            <a:spAutoFit/>
          </a:bodyPr>
          <a:lstStyle/>
          <a:p>
            <a:r>
              <a:rPr lang="en-US" dirty="0" smtClean="0"/>
              <a:t>=</a:t>
            </a:r>
            <a:endParaRPr lang="en-US" dirty="0"/>
          </a:p>
        </p:txBody>
      </p:sp>
      <p:sp>
        <p:nvSpPr>
          <p:cNvPr id="44" name="Rectangle 43"/>
          <p:cNvSpPr/>
          <p:nvPr/>
        </p:nvSpPr>
        <p:spPr>
          <a:xfrm>
            <a:off x="5445551" y="5312786"/>
            <a:ext cx="2399888" cy="369332"/>
          </a:xfrm>
          <a:prstGeom prst="rect">
            <a:avLst/>
          </a:prstGeom>
        </p:spPr>
        <p:txBody>
          <a:bodyPr wrap="none">
            <a:spAutoFit/>
          </a:bodyPr>
          <a:lstStyle/>
          <a:p>
            <a:r>
              <a:rPr lang="en-US" dirty="0" err="1"/>
              <a:t>d</a:t>
            </a:r>
            <a:r>
              <a:rPr lang="en-US" dirty="0" err="1" smtClean="0">
                <a:latin typeface="Symbol" panose="05050102010706020507" pitchFamily="18" charset="2"/>
              </a:rPr>
              <a:t>p</a:t>
            </a:r>
            <a:r>
              <a:rPr lang="en-US" dirty="0" smtClean="0">
                <a:latin typeface="Symbol" panose="05050102010706020507" pitchFamily="18" charset="2"/>
              </a:rPr>
              <a:t>*</a:t>
            </a:r>
            <a:r>
              <a:rPr lang="en-US" dirty="0" smtClean="0"/>
              <a:t> antibonding </a:t>
            </a:r>
            <a:r>
              <a:rPr lang="en-US" dirty="0"/>
              <a:t>orbital</a:t>
            </a:r>
            <a:endParaRPr lang="en-US" dirty="0"/>
          </a:p>
        </p:txBody>
      </p:sp>
      <p:pic>
        <p:nvPicPr>
          <p:cNvPr id="36" name="Picture 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71186" y="4965856"/>
            <a:ext cx="1901473" cy="1063189"/>
          </a:xfrm>
          <a:prstGeom prst="rect">
            <a:avLst/>
          </a:prstGeom>
        </p:spPr>
      </p:pic>
    </p:spTree>
    <p:extLst>
      <p:ext uri="{BB962C8B-B14F-4D97-AF65-F5344CB8AC3E}">
        <p14:creationId xmlns:p14="http://schemas.microsoft.com/office/powerpoint/2010/main" val="24616492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p:cNvGrpSpPr/>
          <p:nvPr/>
        </p:nvGrpSpPr>
        <p:grpSpPr>
          <a:xfrm>
            <a:off x="738667" y="5156600"/>
            <a:ext cx="2148085" cy="681703"/>
            <a:chOff x="763805" y="3011337"/>
            <a:chExt cx="2148085" cy="681703"/>
          </a:xfrm>
        </p:grpSpPr>
        <p:pic>
          <p:nvPicPr>
            <p:cNvPr id="49" name="Picture 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2690" y="3011337"/>
              <a:ext cx="1219200" cy="681703"/>
            </a:xfrm>
            <a:prstGeom prst="rect">
              <a:avLst/>
            </a:prstGeom>
          </p:spPr>
        </p:pic>
        <p:pic>
          <p:nvPicPr>
            <p:cNvPr id="50" name="Picture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805" y="3011337"/>
              <a:ext cx="1219200" cy="681703"/>
            </a:xfrm>
            <a:prstGeom prst="rect">
              <a:avLst/>
            </a:prstGeom>
          </p:spPr>
        </p:pic>
      </p:grpSp>
      <p:grpSp>
        <p:nvGrpSpPr>
          <p:cNvPr id="16" name="Group 15"/>
          <p:cNvGrpSpPr/>
          <p:nvPr/>
        </p:nvGrpSpPr>
        <p:grpSpPr>
          <a:xfrm>
            <a:off x="763805" y="3011337"/>
            <a:ext cx="2148085" cy="681703"/>
            <a:chOff x="763805" y="3011337"/>
            <a:chExt cx="2148085" cy="681703"/>
          </a:xfrm>
        </p:grpSpPr>
        <p:pic>
          <p:nvPicPr>
            <p:cNvPr id="47" name="Picture 4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2690" y="3011337"/>
              <a:ext cx="1219200" cy="681703"/>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805" y="3011337"/>
              <a:ext cx="1219200" cy="681703"/>
            </a:xfrm>
            <a:prstGeom prst="rect">
              <a:avLst/>
            </a:prstGeom>
          </p:spPr>
        </p:pic>
      </p:grpSp>
      <p:grpSp>
        <p:nvGrpSpPr>
          <p:cNvPr id="10" name="Group 9"/>
          <p:cNvGrpSpPr/>
          <p:nvPr/>
        </p:nvGrpSpPr>
        <p:grpSpPr>
          <a:xfrm>
            <a:off x="878105" y="2139152"/>
            <a:ext cx="1932784" cy="557430"/>
            <a:chOff x="878105" y="2139152"/>
            <a:chExt cx="1932784" cy="55743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105" y="2139152"/>
              <a:ext cx="990600" cy="553884"/>
            </a:xfrm>
            <a:prstGeom prst="rect">
              <a:avLst/>
            </a:prstGeom>
          </p:spPr>
        </p:pic>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0289" y="2142698"/>
              <a:ext cx="990600" cy="553884"/>
            </a:xfrm>
            <a:prstGeom prst="rect">
              <a:avLst/>
            </a:prstGeom>
          </p:spPr>
        </p:pic>
      </p:grpSp>
      <p:sp>
        <p:nvSpPr>
          <p:cNvPr id="2" name="Title 1"/>
          <p:cNvSpPr>
            <a:spLocks noGrp="1"/>
          </p:cNvSpPr>
          <p:nvPr>
            <p:ph type="title"/>
          </p:nvPr>
        </p:nvSpPr>
        <p:spPr>
          <a:xfrm>
            <a:off x="533400" y="16933"/>
            <a:ext cx="8229600" cy="1143000"/>
          </a:xfrm>
        </p:spPr>
        <p:txBody>
          <a:bodyPr>
            <a:normAutofit/>
          </a:bodyPr>
          <a:lstStyle/>
          <a:p>
            <a:r>
              <a:rPr lang="en-US" dirty="0">
                <a:solidFill>
                  <a:srgbClr val="C00000"/>
                </a:solidFill>
                <a:latin typeface="Times New Roman" panose="02020603050405020304" pitchFamily="18" charset="0"/>
                <a:cs typeface="Times New Roman" panose="02020603050405020304" pitchFamily="18" charset="0"/>
              </a:rPr>
              <a:t>d</a:t>
            </a:r>
            <a:r>
              <a:rPr lang="en-US" dirty="0" smtClean="0">
                <a:solidFill>
                  <a:srgbClr val="C00000"/>
                </a:solidFill>
                <a:latin typeface="Times New Roman" panose="02020603050405020304" pitchFamily="18" charset="0"/>
                <a:cs typeface="Times New Roman" panose="02020603050405020304" pitchFamily="18" charset="0"/>
              </a:rPr>
              <a:t>-orbital bonding</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762000" y="1219200"/>
            <a:ext cx="7696200" cy="646331"/>
          </a:xfrm>
          <a:prstGeom prst="rect">
            <a:avLst/>
          </a:prstGeom>
          <a:noFill/>
        </p:spPr>
        <p:txBody>
          <a:bodyPr wrap="square" rtlCol="0">
            <a:spAutoFit/>
          </a:bodyPr>
          <a:lstStyle/>
          <a:p>
            <a:r>
              <a:rPr lang="en-US" dirty="0" smtClean="0"/>
              <a:t>If you combine the </a:t>
            </a:r>
            <a:r>
              <a:rPr lang="en-US" dirty="0" err="1" smtClean="0"/>
              <a:t>d</a:t>
            </a:r>
            <a:r>
              <a:rPr lang="en-US" baseline="-25000" dirty="0" err="1" smtClean="0"/>
              <a:t>xy</a:t>
            </a:r>
            <a:r>
              <a:rPr lang="en-US" dirty="0" smtClean="0"/>
              <a:t> orbitals (or the d</a:t>
            </a:r>
            <a:r>
              <a:rPr lang="en-US" baseline="-25000" dirty="0" smtClean="0"/>
              <a:t>x2-y2</a:t>
            </a:r>
            <a:r>
              <a:rPr lang="en-US" dirty="0" smtClean="0"/>
              <a:t> orbitals), you can get </a:t>
            </a:r>
            <a:r>
              <a:rPr lang="en-US" dirty="0" err="1" smtClean="0"/>
              <a:t>d</a:t>
            </a:r>
            <a:r>
              <a:rPr lang="en-US" dirty="0" err="1" smtClean="0">
                <a:latin typeface="Symbol" panose="05050102010706020507" pitchFamily="18" charset="2"/>
              </a:rPr>
              <a:t>d</a:t>
            </a:r>
            <a:r>
              <a:rPr lang="en-US" dirty="0" smtClean="0"/>
              <a:t> bonding and antibonding orbitals.</a:t>
            </a:r>
            <a:endParaRPr lang="en-US" dirty="0"/>
          </a:p>
        </p:txBody>
      </p:sp>
      <p:sp>
        <p:nvSpPr>
          <p:cNvPr id="4" name="TextBox 3"/>
          <p:cNvSpPr txBox="1"/>
          <p:nvPr/>
        </p:nvSpPr>
        <p:spPr>
          <a:xfrm>
            <a:off x="1741106" y="2234974"/>
            <a:ext cx="300082" cy="369332"/>
          </a:xfrm>
          <a:prstGeom prst="rect">
            <a:avLst/>
          </a:prstGeom>
          <a:noFill/>
        </p:spPr>
        <p:txBody>
          <a:bodyPr wrap="none" rtlCol="0">
            <a:spAutoFit/>
          </a:bodyPr>
          <a:lstStyle/>
          <a:p>
            <a:r>
              <a:rPr lang="en-US" dirty="0" smtClean="0"/>
              <a:t>+</a:t>
            </a:r>
            <a:endParaRPr lang="en-US" dirty="0"/>
          </a:p>
        </p:txBody>
      </p:sp>
      <p:sp>
        <p:nvSpPr>
          <p:cNvPr id="5" name="TextBox 4"/>
          <p:cNvSpPr txBox="1"/>
          <p:nvPr/>
        </p:nvSpPr>
        <p:spPr>
          <a:xfrm>
            <a:off x="3027856" y="2234974"/>
            <a:ext cx="300082" cy="369332"/>
          </a:xfrm>
          <a:prstGeom prst="rect">
            <a:avLst/>
          </a:prstGeom>
          <a:noFill/>
        </p:spPr>
        <p:txBody>
          <a:bodyPr wrap="none" rtlCol="0">
            <a:spAutoFit/>
          </a:bodyPr>
          <a:lstStyle/>
          <a:p>
            <a:r>
              <a:rPr lang="en-US" dirty="0" smtClean="0"/>
              <a:t>=</a:t>
            </a:r>
            <a:endParaRPr lang="en-US" dirty="0"/>
          </a:p>
        </p:txBody>
      </p:sp>
      <p:sp>
        <p:nvSpPr>
          <p:cNvPr id="12" name="TextBox 11"/>
          <p:cNvSpPr txBox="1"/>
          <p:nvPr/>
        </p:nvSpPr>
        <p:spPr>
          <a:xfrm>
            <a:off x="5410200" y="2231428"/>
            <a:ext cx="1911485" cy="369332"/>
          </a:xfrm>
          <a:prstGeom prst="rect">
            <a:avLst/>
          </a:prstGeom>
          <a:noFill/>
        </p:spPr>
        <p:txBody>
          <a:bodyPr wrap="none" rtlCol="0">
            <a:spAutoFit/>
          </a:bodyPr>
          <a:lstStyle/>
          <a:p>
            <a:r>
              <a:rPr lang="en-US" dirty="0" err="1" smtClean="0"/>
              <a:t>d</a:t>
            </a:r>
            <a:r>
              <a:rPr lang="en-US" dirty="0" err="1" smtClean="0">
                <a:latin typeface="Symbol" panose="05050102010706020507" pitchFamily="18" charset="2"/>
              </a:rPr>
              <a:t>d</a:t>
            </a:r>
            <a:r>
              <a:rPr lang="en-US" dirty="0" smtClean="0"/>
              <a:t> bonding orbital</a:t>
            </a:r>
            <a:endParaRPr lang="en-US" dirty="0"/>
          </a:p>
        </p:txBody>
      </p:sp>
      <p:sp>
        <p:nvSpPr>
          <p:cNvPr id="19" name="Rectangle 18"/>
          <p:cNvSpPr/>
          <p:nvPr/>
        </p:nvSpPr>
        <p:spPr>
          <a:xfrm>
            <a:off x="5445551" y="4217800"/>
            <a:ext cx="2387064" cy="369332"/>
          </a:xfrm>
          <a:prstGeom prst="rect">
            <a:avLst/>
          </a:prstGeom>
        </p:spPr>
        <p:txBody>
          <a:bodyPr wrap="none">
            <a:spAutoFit/>
          </a:bodyPr>
          <a:lstStyle/>
          <a:p>
            <a:r>
              <a:rPr lang="en-US" dirty="0" err="1" smtClean="0"/>
              <a:t>d</a:t>
            </a:r>
            <a:r>
              <a:rPr lang="en-US" dirty="0" err="1" smtClean="0">
                <a:latin typeface="Symbol" panose="05050102010706020507" pitchFamily="18" charset="2"/>
              </a:rPr>
              <a:t>d</a:t>
            </a:r>
            <a:r>
              <a:rPr lang="en-US" dirty="0" smtClean="0">
                <a:latin typeface="Symbol" panose="05050102010706020507" pitchFamily="18" charset="2"/>
              </a:rPr>
              <a:t>*</a:t>
            </a:r>
            <a:r>
              <a:rPr lang="en-US" dirty="0" smtClean="0"/>
              <a:t> antibonding </a:t>
            </a:r>
            <a:r>
              <a:rPr lang="en-US" dirty="0"/>
              <a:t>orbital</a:t>
            </a:r>
            <a:endParaRPr lang="en-US" dirty="0"/>
          </a:p>
        </p:txBody>
      </p:sp>
      <p:sp>
        <p:nvSpPr>
          <p:cNvPr id="30" name="TextBox 29"/>
          <p:cNvSpPr txBox="1"/>
          <p:nvPr/>
        </p:nvSpPr>
        <p:spPr>
          <a:xfrm>
            <a:off x="1733119" y="4195904"/>
            <a:ext cx="255198" cy="369332"/>
          </a:xfrm>
          <a:prstGeom prst="rect">
            <a:avLst/>
          </a:prstGeom>
          <a:noFill/>
        </p:spPr>
        <p:txBody>
          <a:bodyPr wrap="none" rtlCol="0">
            <a:spAutoFit/>
          </a:bodyPr>
          <a:lstStyle/>
          <a:p>
            <a:r>
              <a:rPr lang="en-US" dirty="0"/>
              <a:t>-</a:t>
            </a:r>
          </a:p>
        </p:txBody>
      </p:sp>
      <p:sp>
        <p:nvSpPr>
          <p:cNvPr id="31" name="TextBox 30"/>
          <p:cNvSpPr txBox="1"/>
          <p:nvPr/>
        </p:nvSpPr>
        <p:spPr>
          <a:xfrm>
            <a:off x="2990825" y="4195904"/>
            <a:ext cx="293309" cy="369332"/>
          </a:xfrm>
          <a:prstGeom prst="rect">
            <a:avLst/>
          </a:prstGeom>
          <a:noFill/>
        </p:spPr>
        <p:txBody>
          <a:bodyPr wrap="none" rtlCol="0">
            <a:spAutoFit/>
          </a:bodyPr>
          <a:lstStyle/>
          <a:p>
            <a:r>
              <a:rPr lang="en-US" dirty="0" smtClean="0"/>
              <a:t>=</a:t>
            </a:r>
            <a:endParaRPr lang="en-US" dirty="0"/>
          </a:p>
        </p:txBody>
      </p:sp>
      <p:sp>
        <p:nvSpPr>
          <p:cNvPr id="34" name="TextBox 33"/>
          <p:cNvSpPr txBox="1"/>
          <p:nvPr/>
        </p:nvSpPr>
        <p:spPr>
          <a:xfrm>
            <a:off x="1692690" y="3167523"/>
            <a:ext cx="300082" cy="369332"/>
          </a:xfrm>
          <a:prstGeom prst="rect">
            <a:avLst/>
          </a:prstGeom>
          <a:noFill/>
        </p:spPr>
        <p:txBody>
          <a:bodyPr wrap="none" rtlCol="0">
            <a:spAutoFit/>
          </a:bodyPr>
          <a:lstStyle/>
          <a:p>
            <a:r>
              <a:rPr lang="en-US" dirty="0" smtClean="0"/>
              <a:t>+</a:t>
            </a:r>
            <a:endParaRPr lang="en-US" dirty="0"/>
          </a:p>
        </p:txBody>
      </p:sp>
      <p:sp>
        <p:nvSpPr>
          <p:cNvPr id="35" name="TextBox 34"/>
          <p:cNvSpPr txBox="1"/>
          <p:nvPr/>
        </p:nvSpPr>
        <p:spPr>
          <a:xfrm>
            <a:off x="3048190" y="3167523"/>
            <a:ext cx="300082" cy="369332"/>
          </a:xfrm>
          <a:prstGeom prst="rect">
            <a:avLst/>
          </a:prstGeom>
          <a:noFill/>
        </p:spPr>
        <p:txBody>
          <a:bodyPr wrap="none" rtlCol="0">
            <a:spAutoFit/>
          </a:bodyPr>
          <a:lstStyle/>
          <a:p>
            <a:r>
              <a:rPr lang="en-US" dirty="0" smtClean="0"/>
              <a:t>=</a:t>
            </a:r>
            <a:endParaRPr lang="en-US" dirty="0"/>
          </a:p>
        </p:txBody>
      </p:sp>
      <p:sp>
        <p:nvSpPr>
          <p:cNvPr id="37" name="TextBox 36"/>
          <p:cNvSpPr txBox="1"/>
          <p:nvPr/>
        </p:nvSpPr>
        <p:spPr>
          <a:xfrm>
            <a:off x="5408629" y="3167522"/>
            <a:ext cx="1911485" cy="369332"/>
          </a:xfrm>
          <a:prstGeom prst="rect">
            <a:avLst/>
          </a:prstGeom>
          <a:noFill/>
        </p:spPr>
        <p:txBody>
          <a:bodyPr wrap="none" rtlCol="0">
            <a:spAutoFit/>
          </a:bodyPr>
          <a:lstStyle/>
          <a:p>
            <a:r>
              <a:rPr lang="en-US" dirty="0" err="1" smtClean="0"/>
              <a:t>d</a:t>
            </a:r>
            <a:r>
              <a:rPr lang="en-US" dirty="0" err="1" smtClean="0">
                <a:latin typeface="Symbol" panose="05050102010706020507" pitchFamily="18" charset="2"/>
              </a:rPr>
              <a:t>d</a:t>
            </a:r>
            <a:r>
              <a:rPr lang="en-US" dirty="0" smtClean="0"/>
              <a:t> bonding orbital</a:t>
            </a:r>
            <a:endParaRPr lang="en-US" dirty="0"/>
          </a:p>
        </p:txBody>
      </p:sp>
      <p:sp>
        <p:nvSpPr>
          <p:cNvPr id="42" name="TextBox 41"/>
          <p:cNvSpPr txBox="1"/>
          <p:nvPr/>
        </p:nvSpPr>
        <p:spPr>
          <a:xfrm>
            <a:off x="1713480" y="5312786"/>
            <a:ext cx="255198" cy="369332"/>
          </a:xfrm>
          <a:prstGeom prst="rect">
            <a:avLst/>
          </a:prstGeom>
          <a:noFill/>
        </p:spPr>
        <p:txBody>
          <a:bodyPr wrap="none" rtlCol="0">
            <a:spAutoFit/>
          </a:bodyPr>
          <a:lstStyle/>
          <a:p>
            <a:r>
              <a:rPr lang="en-US" dirty="0"/>
              <a:t>-</a:t>
            </a:r>
          </a:p>
        </p:txBody>
      </p:sp>
      <p:sp>
        <p:nvSpPr>
          <p:cNvPr id="43" name="TextBox 42"/>
          <p:cNvSpPr txBox="1"/>
          <p:nvPr/>
        </p:nvSpPr>
        <p:spPr>
          <a:xfrm>
            <a:off x="2971186" y="5312786"/>
            <a:ext cx="293309" cy="369332"/>
          </a:xfrm>
          <a:prstGeom prst="rect">
            <a:avLst/>
          </a:prstGeom>
          <a:noFill/>
        </p:spPr>
        <p:txBody>
          <a:bodyPr wrap="none" rtlCol="0">
            <a:spAutoFit/>
          </a:bodyPr>
          <a:lstStyle/>
          <a:p>
            <a:r>
              <a:rPr lang="en-US" dirty="0" smtClean="0"/>
              <a:t>=</a:t>
            </a:r>
            <a:endParaRPr lang="en-US" dirty="0"/>
          </a:p>
        </p:txBody>
      </p:sp>
      <p:sp>
        <p:nvSpPr>
          <p:cNvPr id="44" name="Rectangle 43"/>
          <p:cNvSpPr/>
          <p:nvPr/>
        </p:nvSpPr>
        <p:spPr>
          <a:xfrm>
            <a:off x="5445551" y="5312786"/>
            <a:ext cx="2387064" cy="369332"/>
          </a:xfrm>
          <a:prstGeom prst="rect">
            <a:avLst/>
          </a:prstGeom>
        </p:spPr>
        <p:txBody>
          <a:bodyPr wrap="none">
            <a:spAutoFit/>
          </a:bodyPr>
          <a:lstStyle/>
          <a:p>
            <a:r>
              <a:rPr lang="en-US" dirty="0" err="1" smtClean="0"/>
              <a:t>d</a:t>
            </a:r>
            <a:r>
              <a:rPr lang="en-US" dirty="0" err="1" smtClean="0">
                <a:latin typeface="Symbol" panose="05050102010706020507" pitchFamily="18" charset="2"/>
              </a:rPr>
              <a:t>d</a:t>
            </a:r>
            <a:r>
              <a:rPr lang="en-US" dirty="0" smtClean="0">
                <a:latin typeface="Symbol" panose="05050102010706020507" pitchFamily="18" charset="2"/>
              </a:rPr>
              <a:t>*</a:t>
            </a:r>
            <a:r>
              <a:rPr lang="en-US" dirty="0" smtClean="0"/>
              <a:t> antibonding </a:t>
            </a:r>
            <a:r>
              <a:rPr lang="en-US" dirty="0"/>
              <a:t>orbital</a:t>
            </a:r>
            <a:endParaRPr lang="en-US"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7439" y="2084764"/>
            <a:ext cx="1197826" cy="669752"/>
          </a:xfrm>
          <a:prstGeom prst="rect">
            <a:avLst/>
          </a:prstGeom>
        </p:spPr>
      </p:pic>
      <p:grpSp>
        <p:nvGrpSpPr>
          <p:cNvPr id="39" name="Group 38"/>
          <p:cNvGrpSpPr/>
          <p:nvPr/>
        </p:nvGrpSpPr>
        <p:grpSpPr>
          <a:xfrm>
            <a:off x="878105" y="4123751"/>
            <a:ext cx="1932784" cy="557430"/>
            <a:chOff x="878105" y="2139152"/>
            <a:chExt cx="1932784" cy="557430"/>
          </a:xfrm>
        </p:grpSpPr>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105" y="2139152"/>
              <a:ext cx="990600" cy="553884"/>
            </a:xfrm>
            <a:prstGeom prst="rect">
              <a:avLst/>
            </a:prstGeom>
          </p:spPr>
        </p:pic>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0289" y="2142698"/>
              <a:ext cx="990600" cy="553884"/>
            </a:xfrm>
            <a:prstGeom prst="rect">
              <a:avLst/>
            </a:prstGeom>
          </p:spPr>
        </p:pic>
      </p:gr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4495" y="4045694"/>
            <a:ext cx="1197826" cy="669752"/>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78635" y="2968224"/>
            <a:ext cx="1183686" cy="661846"/>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14060" y="5113489"/>
            <a:ext cx="1373405" cy="767925"/>
          </a:xfrm>
          <a:prstGeom prst="rect">
            <a:avLst/>
          </a:prstGeom>
        </p:spPr>
      </p:pic>
    </p:spTree>
    <p:extLst>
      <p:ext uri="{BB962C8B-B14F-4D97-AF65-F5344CB8AC3E}">
        <p14:creationId xmlns:p14="http://schemas.microsoft.com/office/powerpoint/2010/main" val="29014755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933"/>
            <a:ext cx="8229600" cy="1143000"/>
          </a:xfrm>
        </p:spPr>
        <p:txBody>
          <a:bodyPr>
            <a:normAutofit/>
          </a:bodyPr>
          <a:lstStyle/>
          <a:p>
            <a:r>
              <a:rPr lang="en-US" dirty="0">
                <a:solidFill>
                  <a:srgbClr val="C00000"/>
                </a:solidFill>
                <a:latin typeface="Times New Roman" panose="02020603050405020304" pitchFamily="18" charset="0"/>
                <a:cs typeface="Times New Roman" panose="02020603050405020304" pitchFamily="18" charset="0"/>
              </a:rPr>
              <a:t>d</a:t>
            </a:r>
            <a:r>
              <a:rPr lang="en-US" dirty="0" smtClean="0">
                <a:solidFill>
                  <a:srgbClr val="C00000"/>
                </a:solidFill>
                <a:latin typeface="Times New Roman" panose="02020603050405020304" pitchFamily="18" charset="0"/>
                <a:cs typeface="Times New Roman" panose="02020603050405020304" pitchFamily="18" charset="0"/>
              </a:rPr>
              <a:t>-orbital bonding in W</a:t>
            </a:r>
            <a:r>
              <a:rPr lang="en-US" baseline="-25000" dirty="0" smtClean="0">
                <a:solidFill>
                  <a:srgbClr val="C00000"/>
                </a:solidFill>
                <a:latin typeface="Times New Roman" panose="02020603050405020304" pitchFamily="18" charset="0"/>
                <a:cs typeface="Times New Roman" panose="02020603050405020304" pitchFamily="18" charset="0"/>
              </a:rPr>
              <a:t>2</a:t>
            </a:r>
            <a:endParaRPr lang="en-US" baseline="-25000" dirty="0">
              <a:solidFill>
                <a:srgbClr val="C0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flipH="1">
            <a:off x="4267200" y="4114296"/>
            <a:ext cx="423786" cy="434617"/>
          </a:xfrm>
          <a:prstGeom prst="rect">
            <a:avLst/>
          </a:prstGeom>
          <a:solidFill>
            <a:schemeClr val="bg1"/>
          </a:solidFill>
        </p:spPr>
        <p:txBody>
          <a:bodyPr wrap="square" rtlCol="0">
            <a:spAutoFit/>
          </a:bodyPr>
          <a:lstStyle/>
          <a:p>
            <a:endParaRPr lang="en-US" sz="1600" dirty="0"/>
          </a:p>
        </p:txBody>
      </p:sp>
      <p:sp>
        <p:nvSpPr>
          <p:cNvPr id="9" name="TextBox 8"/>
          <p:cNvSpPr txBox="1"/>
          <p:nvPr/>
        </p:nvSpPr>
        <p:spPr>
          <a:xfrm>
            <a:off x="1143000" y="3423443"/>
            <a:ext cx="272376" cy="369332"/>
          </a:xfrm>
          <a:prstGeom prst="rect">
            <a:avLst/>
          </a:prstGeom>
          <a:solidFill>
            <a:schemeClr val="bg1"/>
          </a:solidFill>
        </p:spPr>
        <p:txBody>
          <a:bodyPr wrap="square" rtlCol="0">
            <a:spAutoFit/>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066800"/>
            <a:ext cx="7162800" cy="4027108"/>
          </a:xfrm>
          <a:prstGeom prst="rect">
            <a:avLst/>
          </a:prstGeom>
        </p:spPr>
      </p:pic>
      <p:pic>
        <p:nvPicPr>
          <p:cNvPr id="11" name="Picture 10" descr="http://www.nature.com/nature/journal/v446/n7133/images/446276a-f1.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9747" b="70341"/>
          <a:stretch/>
        </p:blipFill>
        <p:spPr bwMode="auto">
          <a:xfrm>
            <a:off x="4659200" y="2438400"/>
            <a:ext cx="609600" cy="3819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ttp://www.nature.com/nature/journal/v446/n7133/images/446276a-f1.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3105" t="5234" r="3788" b="69389"/>
          <a:stretch/>
        </p:blipFill>
        <p:spPr bwMode="auto">
          <a:xfrm>
            <a:off x="3921735" y="3792775"/>
            <a:ext cx="522401" cy="3265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www.nature.com/nature/journal/v446/n7133/images/446276a-f1.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271" t="29702" r="53631" b="38939"/>
          <a:stretch/>
        </p:blipFill>
        <p:spPr bwMode="auto">
          <a:xfrm>
            <a:off x="4964000" y="3307630"/>
            <a:ext cx="426122" cy="3370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http://www.nature.com/nature/journal/v446/n7133/images/446276a-f1.2.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0251" t="29419" r="2778" b="41159"/>
          <a:stretch/>
        </p:blipFill>
        <p:spPr bwMode="auto">
          <a:xfrm>
            <a:off x="3200400" y="3248712"/>
            <a:ext cx="561099" cy="3731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http://www.nature.com/nature/journal/v446/n7133/images/446276a-f1.2.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607" t="61373" r="52622" b="4997"/>
          <a:stretch/>
        </p:blipFill>
        <p:spPr bwMode="auto">
          <a:xfrm>
            <a:off x="4964000" y="2898701"/>
            <a:ext cx="435204" cy="36330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http://www.nature.com/nature/journal/v446/n7133/images/446276a-f1.2.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3104" t="59793" r="4799" b="4996"/>
          <a:stretch/>
        </p:blipFill>
        <p:spPr bwMode="auto">
          <a:xfrm>
            <a:off x="3260245" y="2898701"/>
            <a:ext cx="441407" cy="39196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154000" y="5029200"/>
            <a:ext cx="7620000" cy="646331"/>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Tungsten dimer has a sextuple bond!</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25010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933"/>
            <a:ext cx="8229600" cy="1143000"/>
          </a:xfrm>
        </p:spPr>
        <p:txBody>
          <a:bodyPr>
            <a:normAutofit/>
          </a:bodyPr>
          <a:lstStyle/>
          <a:p>
            <a:r>
              <a:rPr lang="en-US" dirty="0">
                <a:solidFill>
                  <a:srgbClr val="C00000"/>
                </a:solidFill>
                <a:latin typeface="Times New Roman" panose="02020603050405020304" pitchFamily="18" charset="0"/>
                <a:cs typeface="Times New Roman" panose="02020603050405020304" pitchFamily="18" charset="0"/>
              </a:rPr>
              <a:t>d</a:t>
            </a:r>
            <a:r>
              <a:rPr lang="en-US" dirty="0" smtClean="0">
                <a:solidFill>
                  <a:srgbClr val="C00000"/>
                </a:solidFill>
                <a:latin typeface="Times New Roman" panose="02020603050405020304" pitchFamily="18" charset="0"/>
                <a:cs typeface="Times New Roman" panose="02020603050405020304" pitchFamily="18" charset="0"/>
              </a:rPr>
              <a:t>-orbital bonding in W</a:t>
            </a:r>
            <a:r>
              <a:rPr lang="en-US" baseline="-25000" dirty="0" smtClean="0">
                <a:solidFill>
                  <a:srgbClr val="C00000"/>
                </a:solidFill>
                <a:latin typeface="Times New Roman" panose="02020603050405020304" pitchFamily="18" charset="0"/>
                <a:cs typeface="Times New Roman" panose="02020603050405020304" pitchFamily="18" charset="0"/>
              </a:rPr>
              <a:t>2</a:t>
            </a:r>
            <a:endParaRPr lang="en-US" baseline="-25000" dirty="0">
              <a:solidFill>
                <a:srgbClr val="C0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flipH="1">
            <a:off x="4267200" y="4114296"/>
            <a:ext cx="423786" cy="434617"/>
          </a:xfrm>
          <a:prstGeom prst="rect">
            <a:avLst/>
          </a:prstGeom>
          <a:solidFill>
            <a:schemeClr val="bg1"/>
          </a:solidFill>
        </p:spPr>
        <p:txBody>
          <a:bodyPr wrap="square" rtlCol="0">
            <a:spAutoFit/>
          </a:bodyPr>
          <a:lstStyle/>
          <a:p>
            <a:endParaRPr lang="en-US" sz="1600" dirty="0"/>
          </a:p>
        </p:txBody>
      </p:sp>
      <p:sp>
        <p:nvSpPr>
          <p:cNvPr id="9" name="TextBox 8"/>
          <p:cNvSpPr txBox="1"/>
          <p:nvPr/>
        </p:nvSpPr>
        <p:spPr>
          <a:xfrm>
            <a:off x="1143000" y="3423443"/>
            <a:ext cx="272376" cy="369332"/>
          </a:xfrm>
          <a:prstGeom prst="rect">
            <a:avLst/>
          </a:prstGeom>
          <a:solidFill>
            <a:schemeClr val="bg1"/>
          </a:solidFill>
        </p:spPr>
        <p:txBody>
          <a:bodyPr wrap="square" rtlCol="0">
            <a:spAutoFit/>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066800"/>
            <a:ext cx="7162800" cy="4027108"/>
          </a:xfrm>
          <a:prstGeom prst="rect">
            <a:avLst/>
          </a:prstGeom>
        </p:spPr>
      </p:pic>
      <p:pic>
        <p:nvPicPr>
          <p:cNvPr id="11" name="Picture 10" descr="http://www.nature.com/nature/journal/v446/n7133/images/446276a-f1.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9747" b="70341"/>
          <a:stretch/>
        </p:blipFill>
        <p:spPr bwMode="auto">
          <a:xfrm>
            <a:off x="4659200" y="2438400"/>
            <a:ext cx="609600" cy="3819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ttp://www.nature.com/nature/journal/v446/n7133/images/446276a-f1.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3105" t="5234" r="3788" b="69389"/>
          <a:stretch/>
        </p:blipFill>
        <p:spPr bwMode="auto">
          <a:xfrm>
            <a:off x="3921735" y="3792775"/>
            <a:ext cx="522401" cy="3265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www.nature.com/nature/journal/v446/n7133/images/446276a-f1.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271" t="29702" r="53631" b="38939"/>
          <a:stretch/>
        </p:blipFill>
        <p:spPr bwMode="auto">
          <a:xfrm>
            <a:off x="4964000" y="3307630"/>
            <a:ext cx="426122" cy="3370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http://www.nature.com/nature/journal/v446/n7133/images/446276a-f1.2.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0251" t="29419" r="2778" b="41159"/>
          <a:stretch/>
        </p:blipFill>
        <p:spPr bwMode="auto">
          <a:xfrm>
            <a:off x="3200400" y="3248712"/>
            <a:ext cx="561099" cy="3731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http://www.nature.com/nature/journal/v446/n7133/images/446276a-f1.2.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607" t="61373" r="52622" b="4997"/>
          <a:stretch/>
        </p:blipFill>
        <p:spPr bwMode="auto">
          <a:xfrm>
            <a:off x="4964000" y="2898701"/>
            <a:ext cx="435204" cy="36330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http://www.nature.com/nature/journal/v446/n7133/images/446276a-f1.2.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3104" t="59793" r="4799" b="4996"/>
          <a:stretch/>
        </p:blipFill>
        <p:spPr bwMode="auto">
          <a:xfrm>
            <a:off x="3260245" y="2898701"/>
            <a:ext cx="441407" cy="39196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51923" y="5187902"/>
            <a:ext cx="2186240" cy="1015663"/>
          </a:xfrm>
          <a:prstGeom prst="rect">
            <a:avLst/>
          </a:prstGeom>
          <a:noFill/>
        </p:spPr>
        <p:txBody>
          <a:bodyPr wrap="none" rtlCol="0">
            <a:spAutoFit/>
          </a:bodyPr>
          <a:lstStyle/>
          <a:p>
            <a:pPr algn="ctr"/>
            <a:r>
              <a:rPr lang="en-US" sz="6000" dirty="0" smtClean="0">
                <a:latin typeface="Times New Roman" panose="02020603050405020304" pitchFamily="18" charset="0"/>
                <a:cs typeface="Times New Roman" panose="02020603050405020304" pitchFamily="18" charset="0"/>
              </a:rPr>
              <a:t>W   </a:t>
            </a:r>
            <a:r>
              <a:rPr lang="en-US" sz="6000" dirty="0" err="1" smtClean="0">
                <a:latin typeface="Times New Roman" panose="02020603050405020304" pitchFamily="18" charset="0"/>
                <a:cs typeface="Times New Roman" panose="02020603050405020304" pitchFamily="18" charset="0"/>
              </a:rPr>
              <a:t>W</a:t>
            </a:r>
            <a:endParaRPr lang="en-US" sz="60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890721" y="5419356"/>
            <a:ext cx="575799" cy="923330"/>
          </a:xfrm>
          <a:prstGeom prst="rect">
            <a:avLst/>
          </a:prstGeom>
          <a:noFill/>
        </p:spPr>
        <p:txBody>
          <a:bodyPr wrap="none" rtlCol="0">
            <a:spAutoFit/>
          </a:bodyPr>
          <a:lstStyle/>
          <a:p>
            <a:pPr algn="ctr"/>
            <a:r>
              <a:rPr lang="en-US" sz="5400" dirty="0" smtClean="0">
                <a:latin typeface="Times New Roman" panose="02020603050405020304" pitchFamily="18" charset="0"/>
                <a:cs typeface="Times New Roman" panose="02020603050405020304" pitchFamily="18" charset="0"/>
              </a:rPr>
              <a:t>≡</a:t>
            </a:r>
            <a:endParaRPr lang="en-US" sz="54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3892271" y="5076312"/>
            <a:ext cx="575799" cy="923330"/>
          </a:xfrm>
          <a:prstGeom prst="rect">
            <a:avLst/>
          </a:prstGeom>
          <a:noFill/>
        </p:spPr>
        <p:txBody>
          <a:bodyPr wrap="none" rtlCol="0">
            <a:spAutoFit/>
          </a:bodyPr>
          <a:lstStyle/>
          <a:p>
            <a:pPr algn="ctr"/>
            <a:r>
              <a:rPr lang="en-US" sz="5400" dirty="0" smtClean="0">
                <a:latin typeface="Times New Roman" panose="02020603050405020304" pitchFamily="18" charset="0"/>
                <a:cs typeface="Times New Roman" panose="02020603050405020304" pitchFamily="18" charset="0"/>
              </a:rPr>
              <a:t>≡</a:t>
            </a:r>
            <a:endParaRPr lang="en-U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16059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933"/>
            <a:ext cx="8229600" cy="1143000"/>
          </a:xfrm>
        </p:spPr>
        <p:txBody>
          <a:bodyPr>
            <a:normAutofit/>
          </a:bodyPr>
          <a:lstStyle/>
          <a:p>
            <a:r>
              <a:rPr lang="en-US" dirty="0" err="1" smtClean="0">
                <a:solidFill>
                  <a:srgbClr val="C00000"/>
                </a:solidFill>
                <a:latin typeface="Times New Roman" panose="02020603050405020304" pitchFamily="18" charset="0"/>
                <a:cs typeface="Times New Roman" panose="02020603050405020304" pitchFamily="18" charset="0"/>
              </a:rPr>
              <a:t>Heteronuclear</a:t>
            </a:r>
            <a:r>
              <a:rPr lang="en-US" dirty="0" smtClean="0">
                <a:solidFill>
                  <a:srgbClr val="C00000"/>
                </a:solidFill>
                <a:latin typeface="Times New Roman" panose="02020603050405020304" pitchFamily="18" charset="0"/>
                <a:cs typeface="Times New Roman" panose="02020603050405020304" pitchFamily="18" charset="0"/>
              </a:rPr>
              <a:t> Diatomic Molecules</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flipH="1">
            <a:off x="4267200" y="4114296"/>
            <a:ext cx="423786" cy="434617"/>
          </a:xfrm>
          <a:prstGeom prst="rect">
            <a:avLst/>
          </a:prstGeom>
          <a:solidFill>
            <a:schemeClr val="bg1"/>
          </a:solidFill>
        </p:spPr>
        <p:txBody>
          <a:bodyPr wrap="square" rtlCol="0">
            <a:spAutoFit/>
          </a:bodyPr>
          <a:lstStyle/>
          <a:p>
            <a:endParaRPr lang="en-US" sz="1600" dirty="0"/>
          </a:p>
        </p:txBody>
      </p:sp>
      <p:sp>
        <p:nvSpPr>
          <p:cNvPr id="3" name="TextBox 2"/>
          <p:cNvSpPr txBox="1"/>
          <p:nvPr/>
        </p:nvSpPr>
        <p:spPr>
          <a:xfrm>
            <a:off x="762000" y="1219200"/>
            <a:ext cx="7696200" cy="1200329"/>
          </a:xfrm>
          <a:prstGeom prst="rect">
            <a:avLst/>
          </a:prstGeom>
          <a:noFill/>
        </p:spPr>
        <p:txBody>
          <a:bodyPr wrap="square" rtlCol="0">
            <a:spAutoFit/>
          </a:bodyPr>
          <a:lstStyle/>
          <a:p>
            <a:r>
              <a:rPr lang="en-US" dirty="0" smtClean="0"/>
              <a:t>If the nuclei are different, the more electronegative atom holds onto its electrons more tightly, so its atomic orbitals are pushed to lower energies.</a:t>
            </a:r>
          </a:p>
          <a:p>
            <a:r>
              <a:rPr lang="en-US" dirty="0" smtClean="0"/>
              <a:t>Molecular orbitals are formed by combining atomic orbitals that lie at similar energies, that have the same symmetry (</a:t>
            </a:r>
            <a:r>
              <a:rPr lang="en-US" dirty="0" smtClean="0">
                <a:latin typeface="Symbol" panose="05050102010706020507" pitchFamily="18" charset="2"/>
              </a:rPr>
              <a:t>s</a:t>
            </a:r>
            <a:r>
              <a:rPr lang="en-US" dirty="0" smtClean="0"/>
              <a:t> or </a:t>
            </a:r>
            <a:r>
              <a:rPr lang="en-US" dirty="0" smtClean="0">
                <a:latin typeface="Symbol" panose="05050102010706020507" pitchFamily="18" charset="2"/>
              </a:rPr>
              <a:t>p</a:t>
            </a:r>
            <a:r>
              <a:rPr lang="en-US" dirty="0" smtClean="0"/>
              <a:t>), and that overlap well. </a:t>
            </a:r>
            <a:endParaRPr lang="en-US" dirty="0"/>
          </a:p>
        </p:txBody>
      </p:sp>
      <p:sp>
        <p:nvSpPr>
          <p:cNvPr id="9" name="TextBox 8"/>
          <p:cNvSpPr txBox="1"/>
          <p:nvPr/>
        </p:nvSpPr>
        <p:spPr>
          <a:xfrm>
            <a:off x="1143000" y="3423443"/>
            <a:ext cx="272376" cy="369332"/>
          </a:xfrm>
          <a:prstGeom prst="rect">
            <a:avLst/>
          </a:prstGeom>
          <a:solidFill>
            <a:schemeClr val="bg1"/>
          </a:solidFill>
        </p:spPr>
        <p:txBody>
          <a:bodyPr wrap="square" rtlCol="0">
            <a:spAutoFit/>
          </a:bodyPr>
          <a:lstStyle/>
          <a:p>
            <a:endParaRPr lang="en-US" dirty="0"/>
          </a:p>
        </p:txBody>
      </p:sp>
      <p:pic>
        <p:nvPicPr>
          <p:cNvPr id="11266" name="Picture 2" descr="http://cnx.org/content/m32939/latest/graphics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121"/>
          <a:stretch/>
        </p:blipFill>
        <p:spPr bwMode="auto">
          <a:xfrm>
            <a:off x="755715" y="2496209"/>
            <a:ext cx="4316734" cy="39045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562600" y="3192610"/>
            <a:ext cx="3276600" cy="1200329"/>
          </a:xfrm>
          <a:prstGeom prst="rect">
            <a:avLst/>
          </a:prstGeom>
          <a:noFill/>
        </p:spPr>
        <p:txBody>
          <a:bodyPr wrap="square" rtlCol="0">
            <a:spAutoFit/>
          </a:bodyPr>
          <a:lstStyle/>
          <a:p>
            <a:r>
              <a:rPr lang="en-US" dirty="0" smtClean="0"/>
              <a:t>In CO, the two atoms aren’t very different, so the molecular orbital diagram is just a slight change from N</a:t>
            </a:r>
            <a:r>
              <a:rPr lang="en-US" baseline="-25000" dirty="0" smtClean="0"/>
              <a:t>2</a:t>
            </a:r>
            <a:r>
              <a:rPr lang="en-US" dirty="0" smtClean="0"/>
              <a:t>.</a:t>
            </a:r>
            <a:endParaRPr lang="en-US" dirty="0"/>
          </a:p>
        </p:txBody>
      </p:sp>
      <p:sp>
        <p:nvSpPr>
          <p:cNvPr id="6" name="TextBox 5"/>
          <p:cNvSpPr txBox="1"/>
          <p:nvPr/>
        </p:nvSpPr>
        <p:spPr>
          <a:xfrm>
            <a:off x="990600" y="6391373"/>
            <a:ext cx="3700386" cy="369332"/>
          </a:xfrm>
          <a:prstGeom prst="rect">
            <a:avLst/>
          </a:prstGeom>
          <a:noFill/>
        </p:spPr>
        <p:txBody>
          <a:bodyPr wrap="square" rtlCol="0">
            <a:spAutoFit/>
          </a:bodyPr>
          <a:lstStyle/>
          <a:p>
            <a:r>
              <a:rPr lang="en-US" dirty="0" smtClean="0"/>
              <a:t>C                             CO                          O</a:t>
            </a:r>
            <a:endParaRPr lang="en-US" baseline="-25000" dirty="0"/>
          </a:p>
        </p:txBody>
      </p:sp>
    </p:spTree>
    <p:extLst>
      <p:ext uri="{BB962C8B-B14F-4D97-AF65-F5344CB8AC3E}">
        <p14:creationId xmlns:p14="http://schemas.microsoft.com/office/powerpoint/2010/main" val="16529351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933"/>
            <a:ext cx="8229600" cy="1143000"/>
          </a:xfrm>
        </p:spPr>
        <p:txBody>
          <a:bodyPr>
            <a:normAutofit/>
          </a:bodyPr>
          <a:lstStyle/>
          <a:p>
            <a:r>
              <a:rPr lang="en-US" dirty="0" err="1" smtClean="0">
                <a:solidFill>
                  <a:srgbClr val="C00000"/>
                </a:solidFill>
                <a:latin typeface="Times New Roman" panose="02020603050405020304" pitchFamily="18" charset="0"/>
                <a:cs typeface="Times New Roman" panose="02020603050405020304" pitchFamily="18" charset="0"/>
              </a:rPr>
              <a:t>Heteronuclear</a:t>
            </a:r>
            <a:r>
              <a:rPr lang="en-US" dirty="0" smtClean="0">
                <a:solidFill>
                  <a:srgbClr val="C00000"/>
                </a:solidFill>
                <a:latin typeface="Times New Roman" panose="02020603050405020304" pitchFamily="18" charset="0"/>
                <a:cs typeface="Times New Roman" panose="02020603050405020304" pitchFamily="18" charset="0"/>
              </a:rPr>
              <a:t> Diatomic Molecules</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flipH="1">
            <a:off x="4267200" y="4114296"/>
            <a:ext cx="423786" cy="434617"/>
          </a:xfrm>
          <a:prstGeom prst="rect">
            <a:avLst/>
          </a:prstGeom>
          <a:solidFill>
            <a:schemeClr val="bg1"/>
          </a:solidFill>
        </p:spPr>
        <p:txBody>
          <a:bodyPr wrap="square" rtlCol="0">
            <a:spAutoFit/>
          </a:bodyPr>
          <a:lstStyle/>
          <a:p>
            <a:endParaRPr lang="en-US" sz="1600" dirty="0"/>
          </a:p>
        </p:txBody>
      </p:sp>
      <p:sp>
        <p:nvSpPr>
          <p:cNvPr id="3" name="TextBox 2"/>
          <p:cNvSpPr txBox="1"/>
          <p:nvPr/>
        </p:nvSpPr>
        <p:spPr>
          <a:xfrm>
            <a:off x="762000" y="1219200"/>
            <a:ext cx="7696200" cy="2031325"/>
          </a:xfrm>
          <a:prstGeom prst="rect">
            <a:avLst/>
          </a:prstGeom>
          <a:noFill/>
        </p:spPr>
        <p:txBody>
          <a:bodyPr wrap="square" rtlCol="0">
            <a:spAutoFit/>
          </a:bodyPr>
          <a:lstStyle/>
          <a:p>
            <a:r>
              <a:rPr lang="en-US" dirty="0" smtClean="0"/>
              <a:t>If the nuclei are very different, the same rules apply.</a:t>
            </a:r>
          </a:p>
          <a:p>
            <a:endParaRPr lang="en-US" dirty="0"/>
          </a:p>
          <a:p>
            <a:r>
              <a:rPr lang="en-US" dirty="0" smtClean="0"/>
              <a:t>For example, in HF, the F atom has a higher ionization energy, so its 2p orbitals lie below the 1s of hydrogen.  However, the 1s of hydrogen has cylindrical symmetry about the H-F axis, so it is of </a:t>
            </a:r>
            <a:r>
              <a:rPr lang="en-US" dirty="0" smtClean="0">
                <a:latin typeface="Symbol" panose="05050102010706020507" pitchFamily="18" charset="2"/>
              </a:rPr>
              <a:t>s</a:t>
            </a:r>
            <a:r>
              <a:rPr lang="en-US" dirty="0" smtClean="0"/>
              <a:t>-type and can only combine with the 2p</a:t>
            </a:r>
            <a:r>
              <a:rPr lang="en-US" baseline="-25000" dirty="0" smtClean="0"/>
              <a:t>z</a:t>
            </a:r>
            <a:r>
              <a:rPr lang="en-US" dirty="0" smtClean="0"/>
              <a:t> orbital, which is also of </a:t>
            </a:r>
            <a:r>
              <a:rPr lang="en-US" dirty="0" smtClean="0">
                <a:latin typeface="Symbol" panose="05050102010706020507" pitchFamily="18" charset="2"/>
              </a:rPr>
              <a:t>s</a:t>
            </a:r>
            <a:r>
              <a:rPr lang="en-US" dirty="0" smtClean="0"/>
              <a:t>-type.  The 2p</a:t>
            </a:r>
            <a:r>
              <a:rPr lang="en-US" baseline="-25000" dirty="0" smtClean="0"/>
              <a:t>x</a:t>
            </a:r>
            <a:r>
              <a:rPr lang="en-US" dirty="0" smtClean="0"/>
              <a:t> and 2p</a:t>
            </a:r>
            <a:r>
              <a:rPr lang="en-US" baseline="-25000" dirty="0" smtClean="0"/>
              <a:t>y</a:t>
            </a:r>
            <a:r>
              <a:rPr lang="en-US" dirty="0" smtClean="0"/>
              <a:t> orbitals of F are of </a:t>
            </a:r>
            <a:r>
              <a:rPr lang="en-US" dirty="0" smtClean="0">
                <a:latin typeface="Symbol" panose="05050102010706020507" pitchFamily="18" charset="2"/>
              </a:rPr>
              <a:t>p</a:t>
            </a:r>
            <a:r>
              <a:rPr lang="en-US" dirty="0" smtClean="0"/>
              <a:t>-type, and have nothing to interact with on the hydrogen.  They don’t shift in energy.</a:t>
            </a:r>
            <a:endParaRPr lang="en-US" baseline="-25000" dirty="0"/>
          </a:p>
        </p:txBody>
      </p:sp>
      <p:sp>
        <p:nvSpPr>
          <p:cNvPr id="9" name="TextBox 8"/>
          <p:cNvSpPr txBox="1"/>
          <p:nvPr/>
        </p:nvSpPr>
        <p:spPr>
          <a:xfrm>
            <a:off x="1143000" y="3423443"/>
            <a:ext cx="272376" cy="369332"/>
          </a:xfrm>
          <a:prstGeom prst="rect">
            <a:avLst/>
          </a:prstGeom>
          <a:solidFill>
            <a:schemeClr val="bg1"/>
          </a:solidFill>
        </p:spPr>
        <p:txBody>
          <a:bodyPr wrap="square" rtlCol="0">
            <a:spAutoFit/>
          </a:bodyPr>
          <a:lstStyle/>
          <a:p>
            <a:endParaRPr lang="en-US" dirty="0"/>
          </a:p>
        </p:txBody>
      </p:sp>
      <p:pic>
        <p:nvPicPr>
          <p:cNvPr id="16386" name="Picture 2" descr="http://www.forgottenplanet.com/studyguide/chem210/ch3_3-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591612"/>
            <a:ext cx="5715000" cy="298132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V="1">
            <a:off x="3429000" y="4009816"/>
            <a:ext cx="0" cy="304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257800" y="5028414"/>
            <a:ext cx="0" cy="304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073192" y="5063765"/>
            <a:ext cx="0" cy="304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486400" y="5028414"/>
            <a:ext cx="0" cy="304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953000" y="5146250"/>
            <a:ext cx="0" cy="304800"/>
          </a:xfrm>
          <a:prstGeom prst="straightConnector1">
            <a:avLst/>
          </a:prstGeom>
          <a:ln w="19050">
            <a:solidFill>
              <a:schemeClr val="tx1"/>
            </a:solidFill>
            <a:tailEnd type="arrow"/>
          </a:ln>
          <a:scene3d>
            <a:camera prst="orthographicFront">
              <a:rot lat="0" lon="0" rev="108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181600" y="5120326"/>
            <a:ext cx="0" cy="304800"/>
          </a:xfrm>
          <a:prstGeom prst="straightConnector1">
            <a:avLst/>
          </a:prstGeom>
          <a:ln w="19050">
            <a:solidFill>
              <a:schemeClr val="tx1"/>
            </a:solidFill>
            <a:tailEnd type="arrow"/>
          </a:ln>
          <a:scene3d>
            <a:camera prst="orthographicFront">
              <a:rot lat="0" lon="0" rev="10800000"/>
            </a:camera>
            <a:lightRig rig="threePt" dir="t"/>
          </a:scene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594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933"/>
            <a:ext cx="8229600" cy="1143000"/>
          </a:xfrm>
        </p:spPr>
        <p:txBody>
          <a:bodyPr>
            <a:normAutofit/>
          </a:bodyPr>
          <a:lstStyle/>
          <a:p>
            <a:r>
              <a:rPr lang="en-US" dirty="0" smtClean="0">
                <a:solidFill>
                  <a:srgbClr val="C00000"/>
                </a:solidFill>
                <a:latin typeface="Times New Roman" panose="02020603050405020304" pitchFamily="18" charset="0"/>
                <a:cs typeface="Times New Roman" panose="02020603050405020304" pitchFamily="18" charset="0"/>
              </a:rPr>
              <a:t>Valence Bond Theory</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flipH="1">
            <a:off x="4267200" y="4114296"/>
            <a:ext cx="423786" cy="434617"/>
          </a:xfrm>
          <a:prstGeom prst="rect">
            <a:avLst/>
          </a:prstGeom>
          <a:solidFill>
            <a:schemeClr val="bg1"/>
          </a:solidFill>
        </p:spPr>
        <p:txBody>
          <a:bodyPr wrap="square" rtlCol="0">
            <a:spAutoFit/>
          </a:bodyPr>
          <a:lstStyle/>
          <a:p>
            <a:endParaRPr lang="en-US" sz="1600" dirty="0"/>
          </a:p>
        </p:txBody>
      </p:sp>
      <p:sp>
        <p:nvSpPr>
          <p:cNvPr id="9" name="TextBox 8"/>
          <p:cNvSpPr txBox="1"/>
          <p:nvPr/>
        </p:nvSpPr>
        <p:spPr>
          <a:xfrm>
            <a:off x="1143000" y="3423443"/>
            <a:ext cx="272376" cy="369332"/>
          </a:xfrm>
          <a:prstGeom prst="rect">
            <a:avLst/>
          </a:prstGeom>
          <a:solidFill>
            <a:schemeClr val="bg1"/>
          </a:solidFill>
        </p:spPr>
        <p:txBody>
          <a:bodyPr wrap="square" rtlCol="0">
            <a:spAutoFit/>
          </a:bodyPr>
          <a:lstStyle/>
          <a:p>
            <a:endParaRPr lang="en-US" dirty="0"/>
          </a:p>
        </p:txBody>
      </p:sp>
      <p:sp>
        <p:nvSpPr>
          <p:cNvPr id="5" name="TextBox 4"/>
          <p:cNvSpPr txBox="1"/>
          <p:nvPr/>
        </p:nvSpPr>
        <p:spPr>
          <a:xfrm>
            <a:off x="762000" y="1219200"/>
            <a:ext cx="7772400" cy="4955203"/>
          </a:xfrm>
          <a:prstGeom prst="rect">
            <a:avLst/>
          </a:prstGeom>
          <a:noFill/>
        </p:spPr>
        <p:txBody>
          <a:bodyPr wrap="square" rtlCol="0">
            <a:spAutoFit/>
          </a:bodyPr>
          <a:lstStyle/>
          <a:p>
            <a:r>
              <a:rPr lang="en-US" sz="2800" dirty="0" smtClean="0"/>
              <a:t>Molecular orbital theory – useful, explains small 	molecules well, good for understanding 	excited electronic states (and spectroscopy).</a:t>
            </a:r>
          </a:p>
          <a:p>
            <a:endParaRPr lang="en-US" sz="2800" dirty="0"/>
          </a:p>
          <a:p>
            <a:r>
              <a:rPr lang="en-US" sz="2800" dirty="0" smtClean="0"/>
              <a:t>Valence bond theory – more obvious for extensions 	to </a:t>
            </a:r>
            <a:r>
              <a:rPr lang="en-US" sz="2800" dirty="0" err="1" smtClean="0"/>
              <a:t>polyatomics</a:t>
            </a:r>
            <a:r>
              <a:rPr lang="en-US" sz="2800" dirty="0" smtClean="0"/>
              <a:t>.</a:t>
            </a:r>
          </a:p>
          <a:p>
            <a:endParaRPr lang="en-US" sz="2800" dirty="0"/>
          </a:p>
          <a:p>
            <a:r>
              <a:rPr lang="en-US" sz="3600" dirty="0" smtClean="0">
                <a:solidFill>
                  <a:srgbClr val="C00000"/>
                </a:solidFill>
              </a:rPr>
              <a:t>Basic Idea:  </a:t>
            </a:r>
            <a:r>
              <a:rPr lang="en-US" sz="2800" dirty="0" smtClean="0"/>
              <a:t>Electrons stay in atomic orbitals but 	are spin-paired to form a bond when the 	atoms approach and the atomic orbitals 	overlap.</a:t>
            </a:r>
            <a:endParaRPr lang="en-US" sz="3600" dirty="0"/>
          </a:p>
        </p:txBody>
      </p:sp>
    </p:spTree>
    <p:extLst>
      <p:ext uri="{BB962C8B-B14F-4D97-AF65-F5344CB8AC3E}">
        <p14:creationId xmlns:p14="http://schemas.microsoft.com/office/powerpoint/2010/main" val="102594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933"/>
            <a:ext cx="8229600" cy="1143000"/>
          </a:xfrm>
        </p:spPr>
        <p:txBody>
          <a:bodyPr>
            <a:normAutofit/>
          </a:bodyPr>
          <a:lstStyle/>
          <a:p>
            <a:r>
              <a:rPr lang="en-US" dirty="0" smtClean="0">
                <a:solidFill>
                  <a:srgbClr val="C00000"/>
                </a:solidFill>
                <a:latin typeface="Times New Roman" panose="02020603050405020304" pitchFamily="18" charset="0"/>
                <a:cs typeface="Times New Roman" panose="02020603050405020304" pitchFamily="18" charset="0"/>
              </a:rPr>
              <a:t>Valence Bond Theory of H</a:t>
            </a:r>
            <a:r>
              <a:rPr lang="en-US" baseline="-25000" dirty="0" smtClean="0">
                <a:solidFill>
                  <a:srgbClr val="C00000"/>
                </a:solidFill>
                <a:latin typeface="Times New Roman" panose="02020603050405020304" pitchFamily="18" charset="0"/>
                <a:cs typeface="Times New Roman" panose="02020603050405020304" pitchFamily="18" charset="0"/>
              </a:rPr>
              <a:t>2</a:t>
            </a:r>
            <a:endParaRPr lang="en-US" baseline="-25000" dirty="0">
              <a:solidFill>
                <a:srgbClr val="C0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flipH="1">
            <a:off x="4267200" y="4114296"/>
            <a:ext cx="423786" cy="434617"/>
          </a:xfrm>
          <a:prstGeom prst="rect">
            <a:avLst/>
          </a:prstGeom>
          <a:solidFill>
            <a:schemeClr val="bg1"/>
          </a:solidFill>
        </p:spPr>
        <p:txBody>
          <a:bodyPr wrap="square" rtlCol="0">
            <a:spAutoFit/>
          </a:bodyPr>
          <a:lstStyle/>
          <a:p>
            <a:endParaRPr lang="en-US" sz="1600" dirty="0"/>
          </a:p>
        </p:txBody>
      </p:sp>
      <p:sp>
        <p:nvSpPr>
          <p:cNvPr id="9" name="TextBox 8"/>
          <p:cNvSpPr txBox="1"/>
          <p:nvPr/>
        </p:nvSpPr>
        <p:spPr>
          <a:xfrm>
            <a:off x="1143000" y="3423443"/>
            <a:ext cx="272376" cy="369332"/>
          </a:xfrm>
          <a:prstGeom prst="rect">
            <a:avLst/>
          </a:prstGeom>
          <a:solidFill>
            <a:schemeClr val="bg1"/>
          </a:solidFill>
        </p:spPr>
        <p:txBody>
          <a:bodyPr wrap="square" rtlCol="0">
            <a:spAutoFit/>
          </a:bodyPr>
          <a:lstStyle/>
          <a:p>
            <a:endParaRPr lang="en-US" dirty="0"/>
          </a:p>
        </p:txBody>
      </p:sp>
      <p:pic>
        <p:nvPicPr>
          <p:cNvPr id="3074" name="Picture 2" descr="http://organicchemtutor.com/wp-content/uploads/2014/06/1.5.1.png"/>
          <p:cNvPicPr>
            <a:picLocks noChangeAspect="1" noChangeArrowheads="1"/>
          </p:cNvPicPr>
          <p:nvPr/>
        </p:nvPicPr>
        <p:blipFill rotWithShape="1">
          <a:blip r:embed="rId2">
            <a:extLst>
              <a:ext uri="{28A0092B-C50C-407E-A947-70E740481C1C}">
                <a14:useLocalDpi xmlns:a14="http://schemas.microsoft.com/office/drawing/2010/main" val="0"/>
              </a:ext>
            </a:extLst>
          </a:blip>
          <a:srcRect t="13904" b="16250"/>
          <a:stretch/>
        </p:blipFill>
        <p:spPr bwMode="auto">
          <a:xfrm>
            <a:off x="2402643" y="1080154"/>
            <a:ext cx="4152900" cy="116777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3" name="TextBox 2"/>
              <p:cNvSpPr txBox="1"/>
              <p:nvPr/>
            </p:nvSpPr>
            <p:spPr>
              <a:xfrm>
                <a:off x="908900" y="2342726"/>
                <a:ext cx="7701699" cy="4808752"/>
              </a:xfrm>
              <a:prstGeom prst="rect">
                <a:avLst/>
              </a:prstGeom>
              <a:noFill/>
            </p:spPr>
            <p:txBody>
              <a:bodyPr wrap="square" rtlCol="0">
                <a:spAutoFit/>
              </a:bodyPr>
              <a:lstStyle/>
              <a:p>
                <a:r>
                  <a:rPr lang="en-US" dirty="0" smtClean="0"/>
                  <a:t>The VB and MO approaches represent different approximations in the solution of </a:t>
                </a:r>
                <a14:m>
                  <m:oMath xmlns:m="http://schemas.openxmlformats.org/officeDocument/2006/math">
                    <m:acc>
                      <m:accPr>
                        <m:chr m:val="̂"/>
                        <m:ctrlPr>
                          <a:rPr lang="en-US" b="0" i="1" smtClean="0">
                            <a:latin typeface="Cambria Math"/>
                          </a:rPr>
                        </m:ctrlPr>
                      </m:accPr>
                      <m:e>
                        <m:r>
                          <a:rPr lang="en-US" i="1">
                            <a:latin typeface="Cambria Math"/>
                          </a:rPr>
                          <m:t>𝐻</m:t>
                        </m:r>
                      </m:e>
                    </m:acc>
                    <m:r>
                      <a:rPr lang="en-US" b="0" i="1" smtClean="0">
                        <a:latin typeface="Cambria Math"/>
                        <a:ea typeface="Cambria Math"/>
                      </a:rPr>
                      <m:t>𝜓</m:t>
                    </m:r>
                    <m:r>
                      <a:rPr lang="en-US" b="0" i="1" smtClean="0">
                        <a:latin typeface="Cambria Math"/>
                        <a:ea typeface="Cambria Math"/>
                      </a:rPr>
                      <m:t>=</m:t>
                    </m:r>
                    <m:r>
                      <a:rPr lang="en-US" b="0" i="1" smtClean="0">
                        <a:latin typeface="Cambria Math"/>
                        <a:ea typeface="Cambria Math"/>
                      </a:rPr>
                      <m:t>𝐸</m:t>
                    </m:r>
                    <m:r>
                      <a:rPr lang="en-US" b="0" i="1" smtClean="0">
                        <a:latin typeface="Cambria Math"/>
                        <a:ea typeface="Cambria Math"/>
                      </a:rPr>
                      <m:t>𝜓</m:t>
                    </m:r>
                  </m:oMath>
                </a14:m>
                <a:r>
                  <a:rPr lang="en-US" dirty="0" smtClean="0"/>
                  <a:t>.</a:t>
                </a:r>
              </a:p>
              <a:p>
                <a:endParaRPr lang="en-US" dirty="0" smtClean="0"/>
              </a:p>
              <a:p>
                <a:r>
                  <a:rPr lang="en-US" dirty="0" smtClean="0"/>
                  <a:t>In the MO approach, both electrons are in the same molecular orbital, which extends over the entire molecule.  There is therefore a certain probability that they’ll be found on the same atom. Thus, you get equal contributions from structures like H</a:t>
                </a:r>
                <a:r>
                  <a:rPr lang="en-US" baseline="30000" dirty="0" smtClean="0"/>
                  <a:t>+</a:t>
                </a:r>
                <a:r>
                  <a:rPr lang="en-US" dirty="0" smtClean="0"/>
                  <a:t>H</a:t>
                </a:r>
                <a:r>
                  <a:rPr lang="en-US" baseline="30000" dirty="0" smtClean="0"/>
                  <a:t>‒</a:t>
                </a:r>
                <a:r>
                  <a:rPr lang="en-US" dirty="0" smtClean="0"/>
                  <a:t> and H</a:t>
                </a:r>
                <a:r>
                  <a:rPr lang="en-US" baseline="30000" dirty="0" smtClean="0"/>
                  <a:t>‒</a:t>
                </a:r>
                <a:r>
                  <a:rPr lang="en-US" dirty="0" smtClean="0"/>
                  <a:t>H</a:t>
                </a:r>
                <a:r>
                  <a:rPr lang="en-US" baseline="30000" dirty="0" smtClean="0"/>
                  <a:t>+</a:t>
                </a:r>
                <a:r>
                  <a:rPr lang="en-US" dirty="0" smtClean="0"/>
                  <a:t> (ionic structures) and an equal contribution from covalent structures (where each atom has one electron on it).  The MO method gives 50% covalent, 50% ionic character in the wavefunction.</a:t>
                </a:r>
                <a:endParaRPr lang="en-US" baseline="30000" dirty="0" smtClean="0"/>
              </a:p>
              <a:p>
                <a:endParaRPr lang="en-US" dirty="0" smtClean="0"/>
              </a:p>
              <a:p>
                <a:r>
                  <a:rPr lang="en-US" dirty="0" smtClean="0"/>
                  <a:t>In the VB approach, the ionic structures are completely eliminated and only covalent structures are included.  The VB method gives a wavefunction that is 100% covalent.</a:t>
                </a:r>
              </a:p>
              <a:p>
                <a:endParaRPr lang="en-US" dirty="0"/>
              </a:p>
              <a:p>
                <a:r>
                  <a:rPr lang="en-US" dirty="0" smtClean="0"/>
                  <a:t>A better method optimizes the amount of covalent vs. ionic character, and gets 93.7% covalent and 6.3% ionic character.  So VB is closer to the truth for H</a:t>
                </a:r>
                <a:r>
                  <a:rPr lang="en-US" baseline="-25000" dirty="0" smtClean="0"/>
                  <a:t>2</a:t>
                </a:r>
                <a:r>
                  <a:rPr lang="en-US" dirty="0" smtClean="0"/>
                  <a:t>.</a:t>
                </a:r>
              </a:p>
              <a:p>
                <a:endParaRPr lang="en-US" dirty="0"/>
              </a:p>
            </p:txBody>
          </p:sp>
        </mc:Choice>
        <mc:Fallback>
          <p:sp>
            <p:nvSpPr>
              <p:cNvPr id="3" name="TextBox 2"/>
              <p:cNvSpPr txBox="1">
                <a:spLocks noRot="1" noChangeAspect="1" noMove="1" noResize="1" noEditPoints="1" noAdjustHandles="1" noChangeArrowheads="1" noChangeShapeType="1" noTextEdit="1"/>
              </p:cNvSpPr>
              <p:nvPr/>
            </p:nvSpPr>
            <p:spPr>
              <a:xfrm>
                <a:off x="908900" y="2342726"/>
                <a:ext cx="7701699" cy="4808752"/>
              </a:xfrm>
              <a:prstGeom prst="rect">
                <a:avLst/>
              </a:prstGeom>
              <a:blipFill rotWithShape="1">
                <a:blip r:embed="rId3"/>
                <a:stretch>
                  <a:fillRect l="-633" t="-634"/>
                </a:stretch>
              </a:blipFill>
            </p:spPr>
            <p:txBody>
              <a:bodyPr/>
              <a:lstStyle/>
              <a:p>
                <a:r>
                  <a:rPr lang="en-US">
                    <a:noFill/>
                  </a:rPr>
                  <a:t> </a:t>
                </a:r>
              </a:p>
            </p:txBody>
          </p:sp>
        </mc:Fallback>
      </mc:AlternateContent>
    </p:spTree>
    <p:extLst>
      <p:ext uri="{BB962C8B-B14F-4D97-AF65-F5344CB8AC3E}">
        <p14:creationId xmlns:p14="http://schemas.microsoft.com/office/powerpoint/2010/main" val="3447451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latin typeface="Times New Roman" panose="02020603050405020304" pitchFamily="18" charset="0"/>
                <a:cs typeface="Times New Roman" panose="02020603050405020304" pitchFamily="18" charset="0"/>
              </a:rPr>
              <a:t>Dispersion Forces</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041400" y="1371600"/>
            <a:ext cx="7086600" cy="2246769"/>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Even in highly symmetric molecules (CH</a:t>
            </a:r>
            <a:r>
              <a:rPr lang="en-US" sz="2800" baseline="-25000" dirty="0" smtClean="0">
                <a:latin typeface="Times New Roman" panose="02020603050405020304" pitchFamily="18" charset="0"/>
                <a:cs typeface="Times New Roman" panose="02020603050405020304" pitchFamily="18" charset="0"/>
              </a:rPr>
              <a:t>4</a:t>
            </a:r>
            <a:r>
              <a:rPr lang="en-US" sz="2800" dirty="0" smtClean="0">
                <a:latin typeface="Times New Roman" panose="02020603050405020304" pitchFamily="18" charset="0"/>
                <a:cs typeface="Times New Roman" panose="02020603050405020304" pitchFamily="18" charset="0"/>
              </a:rPr>
              <a:t>, for example) or atoms (He, Ne, </a:t>
            </a:r>
            <a:r>
              <a:rPr lang="en-US" sz="2800" dirty="0" err="1" smtClean="0">
                <a:latin typeface="Times New Roman" panose="02020603050405020304" pitchFamily="18" charset="0"/>
                <a:cs typeface="Times New Roman" panose="02020603050405020304" pitchFamily="18" charset="0"/>
              </a:rPr>
              <a:t>Ar</a:t>
            </a:r>
            <a:r>
              <a:rPr lang="en-US" sz="2800" dirty="0" smtClean="0">
                <a:latin typeface="Times New Roman" panose="02020603050405020304" pitchFamily="18" charset="0"/>
                <a:cs typeface="Times New Roman" panose="02020603050405020304" pitchFamily="18" charset="0"/>
              </a:rPr>
              <a:t>,…), the charge distribution is not always symmetric.  There is always a probability that the electrons at any instant will be asymmetric, as illustrated here:</a:t>
            </a:r>
          </a:p>
        </p:txBody>
      </p:sp>
      <p:pic>
        <p:nvPicPr>
          <p:cNvPr id="1026" name="Picture 2" descr="F:\MASTER\Ch 15\McQFig15.08.jpg"/>
          <p:cNvPicPr>
            <a:picLocks noChangeAspect="1" noChangeArrowheads="1"/>
          </p:cNvPicPr>
          <p:nvPr/>
        </p:nvPicPr>
        <p:blipFill rotWithShape="1">
          <a:blip r:embed="rId2">
            <a:extLst>
              <a:ext uri="{28A0092B-C50C-407E-A947-70E740481C1C}">
                <a14:useLocalDpi xmlns:a14="http://schemas.microsoft.com/office/drawing/2010/main" val="0"/>
              </a:ext>
            </a:extLst>
          </a:blip>
          <a:srcRect b="60548"/>
          <a:stretch/>
        </p:blipFill>
        <p:spPr bwMode="auto">
          <a:xfrm>
            <a:off x="685800" y="3810000"/>
            <a:ext cx="4265271" cy="278243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84700" y="3962400"/>
            <a:ext cx="4254500" cy="2677656"/>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This leads to a momentary dipole moment (asymmetric charge distribution) that is always possible.  On average, however the dipole moment vanishes.</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24955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933"/>
            <a:ext cx="8229600" cy="1143000"/>
          </a:xfrm>
        </p:spPr>
        <p:txBody>
          <a:bodyPr>
            <a:normAutofit/>
          </a:bodyPr>
          <a:lstStyle/>
          <a:p>
            <a:r>
              <a:rPr lang="en-US" dirty="0" smtClean="0">
                <a:solidFill>
                  <a:srgbClr val="C00000"/>
                </a:solidFill>
                <a:latin typeface="Times New Roman" panose="02020603050405020304" pitchFamily="18" charset="0"/>
                <a:cs typeface="Times New Roman" panose="02020603050405020304" pitchFamily="18" charset="0"/>
              </a:rPr>
              <a:t>Valence Bond Theory of HF</a:t>
            </a:r>
            <a:endParaRPr lang="en-US" baseline="-25000" dirty="0">
              <a:solidFill>
                <a:srgbClr val="C0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flipH="1">
            <a:off x="4267200" y="4114296"/>
            <a:ext cx="423786" cy="434617"/>
          </a:xfrm>
          <a:prstGeom prst="rect">
            <a:avLst/>
          </a:prstGeom>
          <a:solidFill>
            <a:schemeClr val="bg1"/>
          </a:solidFill>
        </p:spPr>
        <p:txBody>
          <a:bodyPr wrap="square" rtlCol="0">
            <a:spAutoFit/>
          </a:bodyPr>
          <a:lstStyle/>
          <a:p>
            <a:endParaRPr lang="en-US" sz="1600" dirty="0"/>
          </a:p>
        </p:txBody>
      </p:sp>
      <p:sp>
        <p:nvSpPr>
          <p:cNvPr id="9" name="TextBox 8"/>
          <p:cNvSpPr txBox="1"/>
          <p:nvPr/>
        </p:nvSpPr>
        <p:spPr>
          <a:xfrm>
            <a:off x="1143000" y="3423443"/>
            <a:ext cx="272376" cy="369332"/>
          </a:xfrm>
          <a:prstGeom prst="rect">
            <a:avLst/>
          </a:prstGeom>
          <a:solidFill>
            <a:schemeClr val="bg1"/>
          </a:solidFill>
        </p:spPr>
        <p:txBody>
          <a:bodyPr wrap="square" rtlCol="0">
            <a:spAutoFit/>
          </a:bodyPr>
          <a:lstStyle/>
          <a:p>
            <a:endParaRPr lang="en-US" dirty="0"/>
          </a:p>
        </p:txBody>
      </p:sp>
      <p:pic>
        <p:nvPicPr>
          <p:cNvPr id="8194" name="Picture 2" descr="http://chemwiki.ucdavis.edu/@api/deki/files/9000/p_orbital.JPG?size=bestfit&amp;width=235&amp;height=254&amp;revisio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0792" y="2300139"/>
            <a:ext cx="2238375" cy="2419351"/>
          </a:xfrm>
          <a:prstGeom prst="rect">
            <a:avLst/>
          </a:prstGeom>
          <a:noFill/>
          <a:scene3d>
            <a:camera prst="orthographicFront">
              <a:rot lat="0" lon="0" rev="5400000"/>
            </a:camera>
            <a:lightRig rig="threePt" dir="t"/>
          </a:scene3d>
          <a:extLst>
            <a:ext uri="{909E8E84-426E-40DD-AFC4-6F175D3DCCD1}">
              <a14:hiddenFill xmlns:a14="http://schemas.microsoft.com/office/drawing/2010/main">
                <a:solidFill>
                  <a:srgbClr val="FFFFFF"/>
                </a:solidFill>
              </a14:hiddenFill>
            </a:ext>
          </a:extLst>
        </p:spPr>
      </p:pic>
      <p:pic>
        <p:nvPicPr>
          <p:cNvPr id="8196" name="Picture 4" descr="http://employees.csbsju.edu/hjakubowski/classes/ch123/Bonding/dotHF.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219200"/>
            <a:ext cx="1219201" cy="64723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employees.csbsju.edu/hjakubowski/classes/ch123/Bonding/dotHF.gif"/>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a:stretch/>
        </p:blipFill>
        <p:spPr bwMode="auto">
          <a:xfrm>
            <a:off x="2895600" y="1219200"/>
            <a:ext cx="609600" cy="64723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employees.csbsju.edu/hjakubowski/classes/ch123/Bonding/dotHF.gif"/>
          <p:cNvPicPr>
            <a:picLocks noChangeAspect="1" noChangeArrowheads="1"/>
          </p:cNvPicPr>
          <p:nvPr/>
        </p:nvPicPr>
        <p:blipFill rotWithShape="1">
          <a:blip r:embed="rId3">
            <a:extLst>
              <a:ext uri="{28A0092B-C50C-407E-A947-70E740481C1C}">
                <a14:useLocalDpi xmlns:a14="http://schemas.microsoft.com/office/drawing/2010/main" val="0"/>
              </a:ext>
            </a:extLst>
          </a:blip>
          <a:srcRect l="32990"/>
          <a:stretch/>
        </p:blipFill>
        <p:spPr bwMode="auto">
          <a:xfrm>
            <a:off x="4168536" y="1219200"/>
            <a:ext cx="816988" cy="6472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53751" y="1281205"/>
            <a:ext cx="364202" cy="523220"/>
          </a:xfrm>
          <a:prstGeom prst="rect">
            <a:avLst/>
          </a:prstGeom>
          <a:noFill/>
        </p:spPr>
        <p:txBody>
          <a:bodyPr wrap="none" rtlCol="0">
            <a:spAutoFit/>
          </a:bodyPr>
          <a:lstStyle/>
          <a:p>
            <a:r>
              <a:rPr lang="en-US" sz="2800" dirty="0" smtClean="0"/>
              <a:t>+</a:t>
            </a:r>
            <a:endParaRPr lang="en-US" sz="2800" dirty="0"/>
          </a:p>
        </p:txBody>
      </p:sp>
      <p:sp>
        <p:nvSpPr>
          <p:cNvPr id="12" name="TextBox 11"/>
          <p:cNvSpPr txBox="1"/>
          <p:nvPr/>
        </p:nvSpPr>
        <p:spPr>
          <a:xfrm>
            <a:off x="5334000" y="1281205"/>
            <a:ext cx="533400" cy="523220"/>
          </a:xfrm>
          <a:prstGeom prst="rect">
            <a:avLst/>
          </a:prstGeom>
          <a:noFill/>
        </p:spPr>
        <p:txBody>
          <a:bodyPr wrap="square" rtlCol="0">
            <a:spAutoFit/>
          </a:bodyPr>
          <a:lstStyle/>
          <a:p>
            <a:r>
              <a:rPr lang="en-US" sz="2800" dirty="0" smtClean="0"/>
              <a:t>→</a:t>
            </a:r>
            <a:endParaRPr lang="en-US" sz="2800" dirty="0"/>
          </a:p>
        </p:txBody>
      </p:sp>
      <p:sp>
        <p:nvSpPr>
          <p:cNvPr id="5" name="TextBox 4"/>
          <p:cNvSpPr txBox="1"/>
          <p:nvPr/>
        </p:nvSpPr>
        <p:spPr>
          <a:xfrm>
            <a:off x="4181118" y="1544386"/>
            <a:ext cx="184731" cy="369332"/>
          </a:xfrm>
          <a:prstGeom prst="rect">
            <a:avLst/>
          </a:prstGeom>
          <a:solidFill>
            <a:schemeClr val="bg1"/>
          </a:solidFill>
        </p:spPr>
        <p:txBody>
          <a:bodyPr wrap="none" rtlCol="0">
            <a:spAutoFit/>
          </a:bodyPr>
          <a:lstStyle/>
          <a:p>
            <a:endParaRPr lang="en-US" dirty="0"/>
          </a:p>
        </p:txBody>
      </p:sp>
      <p:sp>
        <p:nvSpPr>
          <p:cNvPr id="14" name="TextBox 13"/>
          <p:cNvSpPr txBox="1"/>
          <p:nvPr/>
        </p:nvSpPr>
        <p:spPr>
          <a:xfrm>
            <a:off x="3320469" y="1173483"/>
            <a:ext cx="184731" cy="369332"/>
          </a:xfrm>
          <a:prstGeom prst="rect">
            <a:avLst/>
          </a:prstGeom>
          <a:solidFill>
            <a:schemeClr val="bg1"/>
          </a:solidFill>
        </p:spPr>
        <p:txBody>
          <a:bodyPr wrap="none" rtlCol="0">
            <a:spAutoFit/>
          </a:bodyPr>
          <a:lstStyle/>
          <a:p>
            <a:endParaRPr lang="en-US" dirty="0"/>
          </a:p>
        </p:txBody>
      </p:sp>
      <p:sp>
        <p:nvSpPr>
          <p:cNvPr id="6" name="Oval 5"/>
          <p:cNvSpPr/>
          <p:nvPr/>
        </p:nvSpPr>
        <p:spPr>
          <a:xfrm>
            <a:off x="2133600" y="3195637"/>
            <a:ext cx="625812" cy="6000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http://chemwiki.ucdavis.edu/@api/deki/files/9000/p_orbital.JPG?size=bestfit&amp;width=235&amp;height=254&amp;revisio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265597"/>
            <a:ext cx="2238375" cy="2419351"/>
          </a:xfrm>
          <a:prstGeom prst="rect">
            <a:avLst/>
          </a:prstGeom>
          <a:noFill/>
          <a:scene3d>
            <a:camera prst="orthographicFront">
              <a:rot lat="0" lon="0" rev="5400000"/>
            </a:camera>
            <a:lightRig rig="threePt" dir="t"/>
          </a:scene3d>
          <a:extLst>
            <a:ext uri="{909E8E84-426E-40DD-AFC4-6F175D3DCCD1}">
              <a14:hiddenFill xmlns:a14="http://schemas.microsoft.com/office/drawing/2010/main">
                <a:solidFill>
                  <a:srgbClr val="FFFFFF"/>
                </a:solidFill>
              </a14:hiddenFill>
            </a:ext>
          </a:extLst>
        </p:spPr>
      </p:pic>
      <p:sp>
        <p:nvSpPr>
          <p:cNvPr id="18" name="Oval 17"/>
          <p:cNvSpPr/>
          <p:nvPr/>
        </p:nvSpPr>
        <p:spPr>
          <a:xfrm>
            <a:off x="6143491" y="3175234"/>
            <a:ext cx="625812" cy="6000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915167" y="3195714"/>
            <a:ext cx="364202" cy="523220"/>
          </a:xfrm>
          <a:prstGeom prst="rect">
            <a:avLst/>
          </a:prstGeom>
          <a:noFill/>
        </p:spPr>
        <p:txBody>
          <a:bodyPr wrap="none" rtlCol="0">
            <a:spAutoFit/>
          </a:bodyPr>
          <a:lstStyle/>
          <a:p>
            <a:r>
              <a:rPr lang="en-US" sz="2800" dirty="0" smtClean="0"/>
              <a:t>+</a:t>
            </a:r>
            <a:endParaRPr lang="en-US" sz="2800" dirty="0"/>
          </a:p>
        </p:txBody>
      </p:sp>
      <p:sp>
        <p:nvSpPr>
          <p:cNvPr id="20" name="TextBox 19"/>
          <p:cNvSpPr txBox="1"/>
          <p:nvPr/>
        </p:nvSpPr>
        <p:spPr>
          <a:xfrm>
            <a:off x="5491899" y="3213663"/>
            <a:ext cx="533400" cy="523220"/>
          </a:xfrm>
          <a:prstGeom prst="rect">
            <a:avLst/>
          </a:prstGeom>
          <a:noFill/>
        </p:spPr>
        <p:txBody>
          <a:bodyPr wrap="square" rtlCol="0">
            <a:spAutoFit/>
          </a:bodyPr>
          <a:lstStyle/>
          <a:p>
            <a:r>
              <a:rPr lang="en-US" sz="2800" dirty="0" smtClean="0"/>
              <a:t>→</a:t>
            </a:r>
            <a:endParaRPr lang="en-US" sz="2800" dirty="0"/>
          </a:p>
        </p:txBody>
      </p:sp>
      <p:sp>
        <p:nvSpPr>
          <p:cNvPr id="7" name="TextBox 6"/>
          <p:cNvSpPr txBox="1"/>
          <p:nvPr/>
        </p:nvSpPr>
        <p:spPr>
          <a:xfrm>
            <a:off x="3279369" y="3349602"/>
            <a:ext cx="184731" cy="369332"/>
          </a:xfrm>
          <a:prstGeom prst="rect">
            <a:avLst/>
          </a:prstGeom>
          <a:solidFill>
            <a:schemeClr val="bg1"/>
          </a:solidFill>
        </p:spPr>
        <p:txBody>
          <a:bodyPr wrap="none" rtlCol="0">
            <a:spAutoFit/>
          </a:bodyPr>
          <a:lstStyle/>
          <a:p>
            <a:endParaRPr lang="en-US" dirty="0"/>
          </a:p>
        </p:txBody>
      </p:sp>
      <p:sp>
        <p:nvSpPr>
          <p:cNvPr id="21" name="TextBox 20"/>
          <p:cNvSpPr txBox="1"/>
          <p:nvPr/>
        </p:nvSpPr>
        <p:spPr>
          <a:xfrm>
            <a:off x="4273483" y="3611046"/>
            <a:ext cx="184731" cy="369332"/>
          </a:xfrm>
          <a:prstGeom prst="rect">
            <a:avLst/>
          </a:prstGeom>
          <a:solidFill>
            <a:schemeClr val="bg1"/>
          </a:solidFill>
        </p:spPr>
        <p:txBody>
          <a:bodyPr wrap="none" rtlCol="0">
            <a:spAutoFit/>
          </a:bodyPr>
          <a:lstStyle/>
          <a:p>
            <a:endParaRPr lang="en-US" dirty="0"/>
          </a:p>
        </p:txBody>
      </p:sp>
      <p:sp>
        <p:nvSpPr>
          <p:cNvPr id="22" name="TextBox 21"/>
          <p:cNvSpPr txBox="1"/>
          <p:nvPr/>
        </p:nvSpPr>
        <p:spPr>
          <a:xfrm>
            <a:off x="4273483" y="4114296"/>
            <a:ext cx="184731" cy="369332"/>
          </a:xfrm>
          <a:prstGeom prst="rect">
            <a:avLst/>
          </a:prstGeom>
          <a:solidFill>
            <a:schemeClr val="bg1"/>
          </a:solidFill>
        </p:spPr>
        <p:txBody>
          <a:bodyPr wrap="none" rtlCol="0">
            <a:spAutoFit/>
          </a:bodyPr>
          <a:lstStyle/>
          <a:p>
            <a:endParaRPr lang="en-US" dirty="0"/>
          </a:p>
        </p:txBody>
      </p:sp>
      <p:sp>
        <p:nvSpPr>
          <p:cNvPr id="23" name="TextBox 22"/>
          <p:cNvSpPr txBox="1"/>
          <p:nvPr/>
        </p:nvSpPr>
        <p:spPr>
          <a:xfrm>
            <a:off x="4302298" y="3929630"/>
            <a:ext cx="184731" cy="369332"/>
          </a:xfrm>
          <a:prstGeom prst="rect">
            <a:avLst/>
          </a:prstGeom>
          <a:solidFill>
            <a:schemeClr val="bg1"/>
          </a:solidFill>
        </p:spPr>
        <p:txBody>
          <a:bodyPr wrap="none" rtlCol="0">
            <a:spAutoFit/>
          </a:bodyPr>
          <a:lstStyle/>
          <a:p>
            <a:endParaRPr lang="en-US" dirty="0"/>
          </a:p>
        </p:txBody>
      </p:sp>
      <p:sp>
        <p:nvSpPr>
          <p:cNvPr id="24" name="TextBox 23"/>
          <p:cNvSpPr txBox="1"/>
          <p:nvPr/>
        </p:nvSpPr>
        <p:spPr>
          <a:xfrm>
            <a:off x="4267200" y="2994470"/>
            <a:ext cx="184731" cy="369332"/>
          </a:xfrm>
          <a:prstGeom prst="rect">
            <a:avLst/>
          </a:prstGeom>
          <a:solidFill>
            <a:schemeClr val="bg1"/>
          </a:solidFill>
        </p:spPr>
        <p:txBody>
          <a:bodyPr wrap="none" rtlCol="0">
            <a:spAutoFit/>
          </a:bodyPr>
          <a:lstStyle/>
          <a:p>
            <a:endParaRPr lang="en-US" dirty="0"/>
          </a:p>
        </p:txBody>
      </p:sp>
      <p:sp>
        <p:nvSpPr>
          <p:cNvPr id="25" name="TextBox 24"/>
          <p:cNvSpPr txBox="1"/>
          <p:nvPr/>
        </p:nvSpPr>
        <p:spPr>
          <a:xfrm>
            <a:off x="4245248" y="2625718"/>
            <a:ext cx="184731" cy="369332"/>
          </a:xfrm>
          <a:prstGeom prst="rect">
            <a:avLst/>
          </a:prstGeom>
          <a:solidFill>
            <a:schemeClr val="bg1"/>
          </a:solidFill>
        </p:spPr>
        <p:txBody>
          <a:bodyPr wrap="none" rtlCol="0">
            <a:spAutoFit/>
          </a:bodyPr>
          <a:lstStyle/>
          <a:p>
            <a:endParaRPr lang="en-US" dirty="0"/>
          </a:p>
        </p:txBody>
      </p:sp>
      <p:sp>
        <p:nvSpPr>
          <p:cNvPr id="26" name="TextBox 25"/>
          <p:cNvSpPr txBox="1"/>
          <p:nvPr/>
        </p:nvSpPr>
        <p:spPr>
          <a:xfrm>
            <a:off x="4290765" y="2441052"/>
            <a:ext cx="184731" cy="369332"/>
          </a:xfrm>
          <a:prstGeom prst="rect">
            <a:avLst/>
          </a:prstGeom>
          <a:solidFill>
            <a:schemeClr val="bg1"/>
          </a:solidFill>
        </p:spPr>
        <p:txBody>
          <a:bodyPr wrap="none" rtlCol="0">
            <a:spAutoFit/>
          </a:bodyPr>
          <a:lstStyle/>
          <a:p>
            <a:endParaRPr lang="en-US" dirty="0"/>
          </a:p>
        </p:txBody>
      </p:sp>
      <p:sp>
        <p:nvSpPr>
          <p:cNvPr id="27" name="TextBox 26"/>
          <p:cNvSpPr txBox="1"/>
          <p:nvPr/>
        </p:nvSpPr>
        <p:spPr>
          <a:xfrm>
            <a:off x="7427621" y="4179581"/>
            <a:ext cx="184731" cy="369332"/>
          </a:xfrm>
          <a:prstGeom prst="rect">
            <a:avLst/>
          </a:prstGeom>
          <a:solidFill>
            <a:schemeClr val="bg1"/>
          </a:solidFill>
        </p:spPr>
        <p:txBody>
          <a:bodyPr wrap="none" rtlCol="0">
            <a:spAutoFit/>
          </a:bodyPr>
          <a:lstStyle/>
          <a:p>
            <a:endParaRPr lang="en-US" dirty="0"/>
          </a:p>
        </p:txBody>
      </p:sp>
      <p:sp>
        <p:nvSpPr>
          <p:cNvPr id="28" name="TextBox 27"/>
          <p:cNvSpPr txBox="1"/>
          <p:nvPr/>
        </p:nvSpPr>
        <p:spPr>
          <a:xfrm>
            <a:off x="7426130" y="3824449"/>
            <a:ext cx="184731" cy="369332"/>
          </a:xfrm>
          <a:prstGeom prst="rect">
            <a:avLst/>
          </a:prstGeom>
          <a:solidFill>
            <a:schemeClr val="bg1"/>
          </a:solidFill>
        </p:spPr>
        <p:txBody>
          <a:bodyPr wrap="none" rtlCol="0">
            <a:spAutoFit/>
          </a:bodyPr>
          <a:lstStyle/>
          <a:p>
            <a:endParaRPr lang="en-US" dirty="0"/>
          </a:p>
        </p:txBody>
      </p:sp>
      <p:sp>
        <p:nvSpPr>
          <p:cNvPr id="29" name="TextBox 28"/>
          <p:cNvSpPr txBox="1"/>
          <p:nvPr/>
        </p:nvSpPr>
        <p:spPr>
          <a:xfrm>
            <a:off x="5277397" y="3241714"/>
            <a:ext cx="184731" cy="369332"/>
          </a:xfrm>
          <a:prstGeom prst="rect">
            <a:avLst/>
          </a:prstGeom>
          <a:solidFill>
            <a:schemeClr val="bg1"/>
          </a:solidFill>
        </p:spPr>
        <p:txBody>
          <a:bodyPr wrap="none" rtlCol="0">
            <a:spAutoFit/>
          </a:bodyPr>
          <a:lstStyle/>
          <a:p>
            <a:endParaRPr lang="en-US" dirty="0"/>
          </a:p>
        </p:txBody>
      </p:sp>
      <p:sp>
        <p:nvSpPr>
          <p:cNvPr id="30" name="TextBox 29"/>
          <p:cNvSpPr txBox="1"/>
          <p:nvPr/>
        </p:nvSpPr>
        <p:spPr>
          <a:xfrm>
            <a:off x="8382000" y="3132670"/>
            <a:ext cx="184731" cy="369332"/>
          </a:xfrm>
          <a:prstGeom prst="rect">
            <a:avLst/>
          </a:prstGeom>
          <a:solidFill>
            <a:schemeClr val="bg1"/>
          </a:solidFill>
        </p:spPr>
        <p:txBody>
          <a:bodyPr wrap="none" rtlCol="0">
            <a:spAutoFit/>
          </a:bodyPr>
          <a:lstStyle/>
          <a:p>
            <a:endParaRPr lang="en-US" dirty="0"/>
          </a:p>
        </p:txBody>
      </p:sp>
      <p:sp>
        <p:nvSpPr>
          <p:cNvPr id="31" name="TextBox 30"/>
          <p:cNvSpPr txBox="1"/>
          <p:nvPr/>
        </p:nvSpPr>
        <p:spPr>
          <a:xfrm>
            <a:off x="7343192" y="2441052"/>
            <a:ext cx="184731" cy="369332"/>
          </a:xfrm>
          <a:prstGeom prst="rect">
            <a:avLst/>
          </a:prstGeom>
          <a:solidFill>
            <a:schemeClr val="bg1"/>
          </a:solidFill>
        </p:spPr>
        <p:txBody>
          <a:bodyPr wrap="none" rtlCol="0">
            <a:spAutoFit/>
          </a:bodyPr>
          <a:lstStyle/>
          <a:p>
            <a:endParaRPr lang="en-US" dirty="0"/>
          </a:p>
        </p:txBody>
      </p:sp>
      <p:sp>
        <p:nvSpPr>
          <p:cNvPr id="32" name="TextBox 31"/>
          <p:cNvSpPr txBox="1"/>
          <p:nvPr/>
        </p:nvSpPr>
        <p:spPr>
          <a:xfrm>
            <a:off x="7343192" y="2798778"/>
            <a:ext cx="184731" cy="369332"/>
          </a:xfrm>
          <a:prstGeom prst="rect">
            <a:avLst/>
          </a:prstGeom>
          <a:solidFill>
            <a:schemeClr val="bg1"/>
          </a:solidFill>
        </p:spPr>
        <p:txBody>
          <a:bodyPr wrap="none" rtlCol="0">
            <a:spAutoFit/>
          </a:bodyPr>
          <a:lstStyle/>
          <a:p>
            <a:endParaRPr lang="en-US" dirty="0"/>
          </a:p>
        </p:txBody>
      </p:sp>
      <p:sp>
        <p:nvSpPr>
          <p:cNvPr id="33" name="TextBox 32"/>
          <p:cNvSpPr txBox="1"/>
          <p:nvPr/>
        </p:nvSpPr>
        <p:spPr>
          <a:xfrm>
            <a:off x="7343192" y="3606207"/>
            <a:ext cx="184731" cy="369332"/>
          </a:xfrm>
          <a:prstGeom prst="rect">
            <a:avLst/>
          </a:prstGeom>
          <a:solidFill>
            <a:schemeClr val="bg1"/>
          </a:solidFill>
        </p:spPr>
        <p:txBody>
          <a:bodyPr wrap="none" rtlCol="0">
            <a:spAutoFit/>
          </a:bodyPr>
          <a:lstStyle/>
          <a:p>
            <a:endParaRPr lang="en-US" dirty="0"/>
          </a:p>
        </p:txBody>
      </p:sp>
      <p:sp>
        <p:nvSpPr>
          <p:cNvPr id="34" name="TextBox 33"/>
          <p:cNvSpPr txBox="1"/>
          <p:nvPr/>
        </p:nvSpPr>
        <p:spPr>
          <a:xfrm>
            <a:off x="7343192" y="2955744"/>
            <a:ext cx="184731" cy="369332"/>
          </a:xfrm>
          <a:prstGeom prst="rect">
            <a:avLst/>
          </a:prstGeom>
          <a:solidFill>
            <a:schemeClr val="bg1"/>
          </a:solidFill>
        </p:spPr>
        <p:txBody>
          <a:bodyPr wrap="none" rtlCol="0">
            <a:spAutoFit/>
          </a:bodyPr>
          <a:lstStyle/>
          <a:p>
            <a:endParaRPr lang="en-US" dirty="0"/>
          </a:p>
        </p:txBody>
      </p:sp>
      <p:sp>
        <p:nvSpPr>
          <p:cNvPr id="8" name="TextBox 7"/>
          <p:cNvSpPr txBox="1"/>
          <p:nvPr/>
        </p:nvSpPr>
        <p:spPr>
          <a:xfrm>
            <a:off x="2446506" y="3311008"/>
            <a:ext cx="300082"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36" name="TextBox 35"/>
          <p:cNvSpPr txBox="1"/>
          <p:nvPr/>
        </p:nvSpPr>
        <p:spPr>
          <a:xfrm>
            <a:off x="3572620" y="3272658"/>
            <a:ext cx="300082"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6453750" y="3290605"/>
            <a:ext cx="415498" cy="369332"/>
          </a:xfrm>
          <a:prstGeom prst="rect">
            <a:avLst/>
          </a:prstGeom>
          <a:solidFill>
            <a:srgbClr val="FF0000"/>
          </a:solidFill>
        </p:spPr>
        <p:txBody>
          <a:bodyPr wrap="none" rtlCol="0">
            <a:spAutoFit/>
          </a:bodyPr>
          <a:lstStyle/>
          <a:p>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990600" y="4193781"/>
            <a:ext cx="7576131" cy="2246769"/>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As you can see, VB theory has its origin in Lewis dot structures.</a:t>
            </a:r>
          </a:p>
          <a:p>
            <a:r>
              <a:rPr lang="en-US" sz="2800" dirty="0" smtClean="0">
                <a:latin typeface="Times New Roman" panose="02020603050405020304" pitchFamily="18" charset="0"/>
                <a:cs typeface="Times New Roman" panose="02020603050405020304" pitchFamily="18" charset="0"/>
              </a:rPr>
              <a:t>Unfortunately, actual calculations using VB theory are more difficult than MO theory, so it isn’t used that much in actual computational chemistry.</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87161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24042" y="76200"/>
            <a:ext cx="8229600" cy="1143000"/>
          </a:xfrm>
        </p:spPr>
        <p:txBody>
          <a:bodyPr>
            <a:normAutofit fontScale="90000"/>
          </a:bodyPr>
          <a:lstStyle/>
          <a:p>
            <a:r>
              <a:rPr lang="en-US" dirty="0" smtClean="0">
                <a:solidFill>
                  <a:srgbClr val="C00000"/>
                </a:solidFill>
                <a:latin typeface="Times New Roman" panose="02020603050405020304" pitchFamily="18" charset="0"/>
                <a:cs typeface="Times New Roman" panose="02020603050405020304" pitchFamily="18" charset="0"/>
              </a:rPr>
              <a:t>Bonds to multiple atoms: hybridization</a:t>
            </a:r>
            <a:endParaRPr lang="en-US" baseline="-25000" dirty="0">
              <a:solidFill>
                <a:srgbClr val="C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685799" y="990600"/>
            <a:ext cx="7848600" cy="1384995"/>
          </a:xfrm>
          <a:prstGeom prst="rect">
            <a:avLst/>
          </a:prstGeom>
          <a:noFill/>
        </p:spPr>
        <p:txBody>
          <a:bodyPr wrap="square" rtlCol="0">
            <a:spAutoFit/>
          </a:bodyPr>
          <a:lstStyle/>
          <a:p>
            <a:r>
              <a:rPr lang="en-US" sz="2800" dirty="0" smtClean="0"/>
              <a:t>To form equivalent bonds to multiple atoms, hybrid orbitals are formed by forming linear combinations of atomic orbitals on the central atom.</a:t>
            </a:r>
          </a:p>
        </p:txBody>
      </p:sp>
      <p:pic>
        <p:nvPicPr>
          <p:cNvPr id="5" name="Picture 2" descr="http://www.chemistry.mcmaster.ca/esam/Chapter_6/fig6-17.jpg"/>
          <p:cNvPicPr>
            <a:picLocks noChangeAspect="1" noChangeArrowheads="1"/>
          </p:cNvPicPr>
          <p:nvPr/>
        </p:nvPicPr>
        <p:blipFill rotWithShape="1">
          <a:blip r:embed="rId2">
            <a:extLst>
              <a:ext uri="{28A0092B-C50C-407E-A947-70E740481C1C}">
                <a14:useLocalDpi xmlns:a14="http://schemas.microsoft.com/office/drawing/2010/main" val="0"/>
              </a:ext>
            </a:extLst>
          </a:blip>
          <a:srcRect l="26071" t="1" r="12227" b="54539"/>
          <a:stretch/>
        </p:blipFill>
        <p:spPr bwMode="auto">
          <a:xfrm>
            <a:off x="1508289" y="3048000"/>
            <a:ext cx="2307210" cy="12506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chemistry.mcmaster.ca/esam/Chapter_6/fig6-17.jpg"/>
          <p:cNvPicPr>
            <a:picLocks noChangeAspect="1" noChangeArrowheads="1"/>
          </p:cNvPicPr>
          <p:nvPr/>
        </p:nvPicPr>
        <p:blipFill rotWithShape="1">
          <a:blip r:embed="rId2">
            <a:extLst>
              <a:ext uri="{28A0092B-C50C-407E-A947-70E740481C1C}">
                <a14:useLocalDpi xmlns:a14="http://schemas.microsoft.com/office/drawing/2010/main" val="0"/>
              </a:ext>
            </a:extLst>
          </a:blip>
          <a:srcRect l="25967" t="52590" b="6115"/>
          <a:stretch/>
        </p:blipFill>
        <p:spPr bwMode="auto">
          <a:xfrm>
            <a:off x="1508288" y="5024487"/>
            <a:ext cx="2779505" cy="11406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590800" y="3505200"/>
            <a:ext cx="228600" cy="369332"/>
          </a:xfrm>
          <a:prstGeom prst="rect">
            <a:avLst/>
          </a:prstGeom>
          <a:solidFill>
            <a:schemeClr val="bg1"/>
          </a:solidFill>
        </p:spPr>
        <p:txBody>
          <a:bodyPr wrap="square" rtlCol="0">
            <a:spAutoFit/>
          </a:bodyPr>
          <a:lstStyle/>
          <a:p>
            <a:endParaRPr lang="en-US" dirty="0"/>
          </a:p>
        </p:txBody>
      </p:sp>
      <p:sp>
        <p:nvSpPr>
          <p:cNvPr id="8" name="TextBox 7"/>
          <p:cNvSpPr txBox="1"/>
          <p:nvPr/>
        </p:nvSpPr>
        <p:spPr>
          <a:xfrm>
            <a:off x="2458432" y="3491903"/>
            <a:ext cx="228600" cy="369332"/>
          </a:xfrm>
          <a:prstGeom prst="rect">
            <a:avLst/>
          </a:prstGeom>
          <a:solidFill>
            <a:schemeClr val="bg1"/>
          </a:solidFill>
        </p:spPr>
        <p:txBody>
          <a:bodyPr wrap="square" rtlCol="0">
            <a:spAutoFit/>
          </a:bodyPr>
          <a:lstStyle/>
          <a:p>
            <a:endParaRPr lang="en-US" dirty="0"/>
          </a:p>
        </p:txBody>
      </p:sp>
      <p:sp>
        <p:nvSpPr>
          <p:cNvPr id="9" name="TextBox 8"/>
          <p:cNvSpPr txBox="1"/>
          <p:nvPr/>
        </p:nvSpPr>
        <p:spPr>
          <a:xfrm>
            <a:off x="2678784" y="5410143"/>
            <a:ext cx="228600" cy="369332"/>
          </a:xfrm>
          <a:prstGeom prst="rect">
            <a:avLst/>
          </a:prstGeom>
          <a:solidFill>
            <a:schemeClr val="bg1"/>
          </a:solidFill>
        </p:spPr>
        <p:txBody>
          <a:bodyPr wrap="square" rtlCol="0">
            <a:spAutoFit/>
          </a:bodyPr>
          <a:lstStyle/>
          <a:p>
            <a:endParaRPr lang="en-US" dirty="0"/>
          </a:p>
        </p:txBody>
      </p:sp>
      <p:sp>
        <p:nvSpPr>
          <p:cNvPr id="10" name="TextBox 9"/>
          <p:cNvSpPr txBox="1"/>
          <p:nvPr/>
        </p:nvSpPr>
        <p:spPr>
          <a:xfrm>
            <a:off x="2564484" y="5363124"/>
            <a:ext cx="228600" cy="369332"/>
          </a:xfrm>
          <a:prstGeom prst="rect">
            <a:avLst/>
          </a:prstGeom>
          <a:solidFill>
            <a:schemeClr val="bg1"/>
          </a:solidFill>
        </p:spPr>
        <p:txBody>
          <a:bodyPr wrap="square" rtlCol="0">
            <a:spAutoFit/>
          </a:bodyPr>
          <a:lstStyle/>
          <a:p>
            <a:endParaRPr lang="en-US" dirty="0"/>
          </a:p>
        </p:txBody>
      </p:sp>
      <p:pic>
        <p:nvPicPr>
          <p:cNvPr id="11" name="Picture 2" descr="http://www.chemistry.mcmaster.ca/esam/Chapter_6/fig6-17.jpg"/>
          <p:cNvPicPr>
            <a:picLocks noChangeAspect="1" noChangeArrowheads="1"/>
          </p:cNvPicPr>
          <p:nvPr/>
        </p:nvPicPr>
        <p:blipFill rotWithShape="1">
          <a:blip r:embed="rId2">
            <a:extLst>
              <a:ext uri="{28A0092B-C50C-407E-A947-70E740481C1C}">
                <a14:useLocalDpi xmlns:a14="http://schemas.microsoft.com/office/drawing/2010/main" val="0"/>
              </a:ext>
            </a:extLst>
          </a:blip>
          <a:srcRect t="1" r="74244" b="54539"/>
          <a:stretch/>
        </p:blipFill>
        <p:spPr bwMode="auto">
          <a:xfrm>
            <a:off x="204247" y="3046429"/>
            <a:ext cx="963105" cy="125062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chemistry.mcmaster.ca/esam/Chapter_6/fig6-17.jpg"/>
          <p:cNvPicPr>
            <a:picLocks noChangeAspect="1" noChangeArrowheads="1"/>
          </p:cNvPicPr>
          <p:nvPr/>
        </p:nvPicPr>
        <p:blipFill rotWithShape="1">
          <a:blip r:embed="rId2">
            <a:extLst>
              <a:ext uri="{28A0092B-C50C-407E-A947-70E740481C1C}">
                <a14:useLocalDpi xmlns:a14="http://schemas.microsoft.com/office/drawing/2010/main" val="0"/>
              </a:ext>
            </a:extLst>
          </a:blip>
          <a:srcRect t="1" r="74244" b="54539"/>
          <a:stretch/>
        </p:blipFill>
        <p:spPr bwMode="auto">
          <a:xfrm>
            <a:off x="155541" y="4922478"/>
            <a:ext cx="963105" cy="125062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183547" y="3410130"/>
            <a:ext cx="386644" cy="523220"/>
          </a:xfrm>
          <a:prstGeom prst="rect">
            <a:avLst/>
          </a:prstGeom>
          <a:noFill/>
        </p:spPr>
        <p:txBody>
          <a:bodyPr wrap="none" rtlCol="0">
            <a:spAutoFit/>
          </a:bodyPr>
          <a:lstStyle/>
          <a:p>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2275661" y="3414959"/>
            <a:ext cx="543739" cy="523220"/>
          </a:xfrm>
          <a:prstGeom prst="rect">
            <a:avLst/>
          </a:prstGeom>
          <a:noFill/>
        </p:spPr>
        <p:txBody>
          <a:bodyPr wrap="none" rtlCol="0">
            <a:spAutoFit/>
          </a:bodyPr>
          <a:lstStyle/>
          <a:p>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1118646" y="5286180"/>
            <a:ext cx="386644" cy="523220"/>
          </a:xfrm>
          <a:prstGeom prst="rect">
            <a:avLst/>
          </a:prstGeom>
          <a:noFill/>
        </p:spPr>
        <p:txBody>
          <a:bodyPr wrap="none" rtlCol="0">
            <a:spAutoFit/>
          </a:bodyPr>
          <a:lstStyle/>
          <a:p>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2292614" y="5333199"/>
            <a:ext cx="543739" cy="523220"/>
          </a:xfrm>
          <a:prstGeom prst="rect">
            <a:avLst/>
          </a:prstGeom>
          <a:noFill/>
        </p:spPr>
        <p:txBody>
          <a:bodyPr wrap="none" rtlCol="0">
            <a:spAutoFit/>
          </a:bodyPr>
          <a:lstStyle/>
          <a:p>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3942882" y="5333199"/>
            <a:ext cx="184731" cy="461665"/>
          </a:xfrm>
          <a:prstGeom prst="rect">
            <a:avLst/>
          </a:prstGeom>
          <a:solidFill>
            <a:schemeClr val="bg1"/>
          </a:solidFill>
        </p:spPr>
        <p:txBody>
          <a:bodyPr wrap="none" rtlCol="0">
            <a:spAutoFit/>
          </a:bodyPr>
          <a:lstStyle/>
          <a:p>
            <a:endParaRPr lang="en-US" sz="2400" dirty="0"/>
          </a:p>
        </p:txBody>
      </p:sp>
      <p:sp>
        <p:nvSpPr>
          <p:cNvPr id="18" name="TextBox 17"/>
          <p:cNvSpPr txBox="1"/>
          <p:nvPr/>
        </p:nvSpPr>
        <p:spPr>
          <a:xfrm>
            <a:off x="4095282" y="5485599"/>
            <a:ext cx="184731" cy="461665"/>
          </a:xfrm>
          <a:prstGeom prst="rect">
            <a:avLst/>
          </a:prstGeom>
          <a:solidFill>
            <a:schemeClr val="bg1"/>
          </a:solidFill>
        </p:spPr>
        <p:txBody>
          <a:bodyPr wrap="none" rtlCol="0">
            <a:spAutoFit/>
          </a:bodyPr>
          <a:lstStyle/>
          <a:p>
            <a:endParaRPr lang="en-US" sz="2400" dirty="0"/>
          </a:p>
        </p:txBody>
      </p:sp>
      <p:sp>
        <p:nvSpPr>
          <p:cNvPr id="19" name="TextBox 18"/>
          <p:cNvSpPr txBox="1"/>
          <p:nvPr/>
        </p:nvSpPr>
        <p:spPr>
          <a:xfrm>
            <a:off x="204246" y="4298623"/>
            <a:ext cx="6044153" cy="523220"/>
          </a:xfrm>
          <a:prstGeom prst="rect">
            <a:avLst/>
          </a:prstGeom>
          <a:noFill/>
        </p:spPr>
        <p:txBody>
          <a:bodyPr wrap="square" rtlCol="0">
            <a:spAutoFit/>
          </a:bodyPr>
          <a:lstStyle/>
          <a:p>
            <a:r>
              <a:rPr lang="en-US" dirty="0" smtClean="0"/>
              <a:t>  </a:t>
            </a:r>
            <a:r>
              <a:rPr lang="en-US" sz="2800" dirty="0" smtClean="0"/>
              <a:t>  2s     +     2p  </a:t>
            </a:r>
            <a:r>
              <a:rPr lang="en-US" sz="2800" dirty="0" smtClean="0">
                <a:latin typeface="Times New Roman" panose="02020603050405020304" pitchFamily="18" charset="0"/>
                <a:cs typeface="Times New Roman" panose="02020603050405020304" pitchFamily="18" charset="0"/>
              </a:rPr>
              <a:t>→   </a:t>
            </a:r>
            <a:r>
              <a:rPr lang="en-US" sz="2800" dirty="0" err="1" smtClean="0">
                <a:cs typeface="Times New Roman" panose="02020603050405020304" pitchFamily="18" charset="0"/>
              </a:rPr>
              <a:t>sp</a:t>
            </a:r>
            <a:r>
              <a:rPr lang="en-US" sz="2800" dirty="0" smtClean="0">
                <a:cs typeface="Times New Roman" panose="02020603050405020304" pitchFamily="18" charset="0"/>
              </a:rPr>
              <a:t> hybrid 1</a:t>
            </a:r>
            <a:endParaRPr lang="en-US" dirty="0"/>
          </a:p>
        </p:txBody>
      </p:sp>
      <p:sp>
        <p:nvSpPr>
          <p:cNvPr id="20" name="TextBox 19"/>
          <p:cNvSpPr txBox="1"/>
          <p:nvPr/>
        </p:nvSpPr>
        <p:spPr>
          <a:xfrm>
            <a:off x="76200" y="6096000"/>
            <a:ext cx="6044153" cy="523220"/>
          </a:xfrm>
          <a:prstGeom prst="rect">
            <a:avLst/>
          </a:prstGeom>
          <a:noFill/>
        </p:spPr>
        <p:txBody>
          <a:bodyPr wrap="square" rtlCol="0">
            <a:spAutoFit/>
          </a:bodyPr>
          <a:lstStyle/>
          <a:p>
            <a:r>
              <a:rPr lang="en-US" dirty="0" smtClean="0"/>
              <a:t>  </a:t>
            </a:r>
            <a:r>
              <a:rPr lang="en-US" sz="2800" dirty="0" smtClean="0"/>
              <a:t>  2s     -     2p  </a:t>
            </a:r>
            <a:r>
              <a:rPr lang="en-US" sz="2800" dirty="0" smtClean="0">
                <a:latin typeface="Times New Roman" panose="02020603050405020304" pitchFamily="18" charset="0"/>
                <a:cs typeface="Times New Roman" panose="02020603050405020304" pitchFamily="18" charset="0"/>
              </a:rPr>
              <a:t>→   </a:t>
            </a:r>
            <a:r>
              <a:rPr lang="en-US" sz="2800" dirty="0" err="1" smtClean="0">
                <a:cs typeface="Times New Roman" panose="02020603050405020304" pitchFamily="18" charset="0"/>
              </a:rPr>
              <a:t>sp</a:t>
            </a:r>
            <a:r>
              <a:rPr lang="en-US" sz="2800" dirty="0" smtClean="0">
                <a:cs typeface="Times New Roman" panose="02020603050405020304" pitchFamily="18" charset="0"/>
              </a:rPr>
              <a:t> hybrid 2</a:t>
            </a:r>
            <a:endParaRPr lang="en-US" dirty="0"/>
          </a:p>
        </p:txBody>
      </p:sp>
      <p:sp>
        <p:nvSpPr>
          <p:cNvPr id="21" name="TextBox 20"/>
          <p:cNvSpPr txBox="1"/>
          <p:nvPr/>
        </p:nvSpPr>
        <p:spPr>
          <a:xfrm>
            <a:off x="5181600" y="3103041"/>
            <a:ext cx="3937262" cy="2677656"/>
          </a:xfrm>
          <a:prstGeom prst="rect">
            <a:avLst/>
          </a:prstGeom>
          <a:noFill/>
        </p:spPr>
        <p:txBody>
          <a:bodyPr wrap="square" rtlCol="0">
            <a:spAutoFit/>
          </a:bodyPr>
          <a:lstStyle/>
          <a:p>
            <a:r>
              <a:rPr lang="en-US" sz="2800" dirty="0" smtClean="0"/>
              <a:t>The other two 2p orbitals are then unused in forming the hybrids, and are oriented perpendicular to the z-axis.</a:t>
            </a:r>
            <a:endParaRPr lang="en-US" sz="2800" dirty="0"/>
          </a:p>
        </p:txBody>
      </p:sp>
      <p:cxnSp>
        <p:nvCxnSpPr>
          <p:cNvPr id="23" name="Straight Arrow Connector 22"/>
          <p:cNvCxnSpPr/>
          <p:nvPr/>
        </p:nvCxnSpPr>
        <p:spPr>
          <a:xfrm>
            <a:off x="3803626" y="3693852"/>
            <a:ext cx="66721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871624" y="5573574"/>
            <a:ext cx="66721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538842" y="5271644"/>
            <a:ext cx="325730" cy="523220"/>
          </a:xfrm>
          <a:prstGeom prst="rect">
            <a:avLst/>
          </a:prstGeom>
          <a:noFill/>
        </p:spPr>
        <p:txBody>
          <a:bodyPr wrap="none" rtlCol="0">
            <a:spAutoFit/>
          </a:bodyPr>
          <a:lstStyle/>
          <a:p>
            <a:r>
              <a:rPr lang="en-US" sz="2800" dirty="0" smtClean="0"/>
              <a:t>z</a:t>
            </a:r>
            <a:endParaRPr lang="en-US" sz="2800" dirty="0"/>
          </a:p>
        </p:txBody>
      </p:sp>
      <p:sp>
        <p:nvSpPr>
          <p:cNvPr id="26" name="TextBox 25"/>
          <p:cNvSpPr txBox="1"/>
          <p:nvPr/>
        </p:nvSpPr>
        <p:spPr>
          <a:xfrm>
            <a:off x="4470844" y="3432242"/>
            <a:ext cx="325730" cy="523220"/>
          </a:xfrm>
          <a:prstGeom prst="rect">
            <a:avLst/>
          </a:prstGeom>
          <a:noFill/>
        </p:spPr>
        <p:txBody>
          <a:bodyPr wrap="none" rtlCol="0">
            <a:spAutoFit/>
          </a:bodyPr>
          <a:lstStyle/>
          <a:p>
            <a:r>
              <a:rPr lang="en-US" sz="2800" dirty="0" smtClean="0"/>
              <a:t>z</a:t>
            </a:r>
            <a:endParaRPr lang="en-US" sz="2800" dirty="0"/>
          </a:p>
        </p:txBody>
      </p:sp>
      <p:sp>
        <p:nvSpPr>
          <p:cNvPr id="27" name="TextBox 26"/>
          <p:cNvSpPr txBox="1"/>
          <p:nvPr/>
        </p:nvSpPr>
        <p:spPr>
          <a:xfrm>
            <a:off x="366073" y="2503570"/>
            <a:ext cx="8153401" cy="523220"/>
          </a:xfrm>
          <a:prstGeom prst="rect">
            <a:avLst/>
          </a:prstGeom>
          <a:noFill/>
        </p:spPr>
        <p:txBody>
          <a:bodyPr wrap="square" rtlCol="0">
            <a:spAutoFit/>
          </a:bodyPr>
          <a:lstStyle/>
          <a:p>
            <a:r>
              <a:rPr lang="en-US" sz="2800" u="sng" dirty="0" smtClean="0">
                <a:solidFill>
                  <a:srgbClr val="C00000"/>
                </a:solidFill>
              </a:rPr>
              <a:t>Example: </a:t>
            </a:r>
            <a:r>
              <a:rPr lang="en-US" sz="2800" u="sng" dirty="0" err="1" smtClean="0">
                <a:solidFill>
                  <a:srgbClr val="C00000"/>
                </a:solidFill>
              </a:rPr>
              <a:t>sp</a:t>
            </a:r>
            <a:r>
              <a:rPr lang="en-US" sz="2800" u="sng" dirty="0" smtClean="0">
                <a:solidFill>
                  <a:srgbClr val="C00000"/>
                </a:solidFill>
              </a:rPr>
              <a:t> hybrid orbitals:</a:t>
            </a:r>
            <a:endParaRPr lang="en-US" sz="2800" u="sng" dirty="0">
              <a:solidFill>
                <a:srgbClr val="C00000"/>
              </a:solidFill>
            </a:endParaRPr>
          </a:p>
        </p:txBody>
      </p:sp>
    </p:spTree>
    <p:extLst>
      <p:ext uri="{BB962C8B-B14F-4D97-AF65-F5344CB8AC3E}">
        <p14:creationId xmlns:p14="http://schemas.microsoft.com/office/powerpoint/2010/main" val="31557613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7100034" y="2619774"/>
            <a:ext cx="184731" cy="369332"/>
          </a:xfrm>
          <a:prstGeom prst="rect">
            <a:avLst/>
          </a:prstGeom>
          <a:solidFill>
            <a:srgbClr val="CC0000"/>
          </a:solidFill>
          <a:scene3d>
            <a:camera prst="orthographicFront">
              <a:rot lat="0" lon="0" rev="5400000"/>
            </a:camera>
            <a:lightRig rig="threePt" dir="t"/>
          </a:scene3d>
        </p:spPr>
        <p:txBody>
          <a:bodyPr wrap="none" rtlCol="0">
            <a:spAutoFit/>
          </a:bodyPr>
          <a:lstStyle/>
          <a:p>
            <a:endParaRPr lang="en-US" dirty="0"/>
          </a:p>
        </p:txBody>
      </p:sp>
      <p:pic>
        <p:nvPicPr>
          <p:cNvPr id="5" name="Picture 2" descr="http://www.chemistry.mcmaster.ca/esam/Chapter_6/fig6-17.jpg"/>
          <p:cNvPicPr>
            <a:picLocks noChangeAspect="1" noChangeArrowheads="1"/>
          </p:cNvPicPr>
          <p:nvPr/>
        </p:nvPicPr>
        <p:blipFill rotWithShape="1">
          <a:blip r:embed="rId2">
            <a:extLst>
              <a:ext uri="{28A0092B-C50C-407E-A947-70E740481C1C}">
                <a14:useLocalDpi xmlns:a14="http://schemas.microsoft.com/office/drawing/2010/main" val="0"/>
              </a:ext>
            </a:extLst>
          </a:blip>
          <a:srcRect l="62983" t="52590" r="9253" b="6115"/>
          <a:stretch/>
        </p:blipFill>
        <p:spPr bwMode="auto">
          <a:xfrm>
            <a:off x="7060526" y="2418784"/>
            <a:ext cx="1042364" cy="11406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chemistry.mcmaster.ca/esam/Chapter_6/fig6-17.jpg"/>
          <p:cNvPicPr>
            <a:picLocks noChangeAspect="1" noChangeArrowheads="1"/>
          </p:cNvPicPr>
          <p:nvPr/>
        </p:nvPicPr>
        <p:blipFill rotWithShape="1">
          <a:blip r:embed="rId2">
            <a:extLst>
              <a:ext uri="{28A0092B-C50C-407E-A947-70E740481C1C}">
                <a14:useLocalDpi xmlns:a14="http://schemas.microsoft.com/office/drawing/2010/main" val="0"/>
              </a:ext>
            </a:extLst>
          </a:blip>
          <a:srcRect l="60483" t="1" r="12227" b="54539"/>
          <a:stretch/>
        </p:blipFill>
        <p:spPr bwMode="auto">
          <a:xfrm>
            <a:off x="6194842" y="2319803"/>
            <a:ext cx="1020451" cy="125062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596809" y="3151789"/>
            <a:ext cx="228600" cy="369332"/>
          </a:xfrm>
          <a:prstGeom prst="rect">
            <a:avLst/>
          </a:prstGeom>
          <a:solidFill>
            <a:srgbClr val="CC0000"/>
          </a:solidFill>
          <a:scene3d>
            <a:camera prst="orthographicFront">
              <a:rot lat="0" lon="0" rev="5400000"/>
            </a:camera>
            <a:lightRig rig="threePt" dir="t"/>
          </a:scene3d>
        </p:spPr>
        <p:txBody>
          <a:bodyPr wrap="square" rtlCol="0">
            <a:spAutoFit/>
          </a:bodyPr>
          <a:lstStyle/>
          <a:p>
            <a:endParaRPr lang="en-US" dirty="0"/>
          </a:p>
        </p:txBody>
      </p:sp>
      <p:sp>
        <p:nvSpPr>
          <p:cNvPr id="2" name="Title 1"/>
          <p:cNvSpPr>
            <a:spLocks noGrp="1"/>
          </p:cNvSpPr>
          <p:nvPr>
            <p:ph type="title"/>
          </p:nvPr>
        </p:nvSpPr>
        <p:spPr/>
        <p:txBody>
          <a:bodyPr/>
          <a:lstStyle/>
          <a:p>
            <a:r>
              <a:rPr lang="en-US" dirty="0" err="1">
                <a:solidFill>
                  <a:srgbClr val="C00000"/>
                </a:solidFill>
              </a:rPr>
              <a:t>sp</a:t>
            </a:r>
            <a:r>
              <a:rPr lang="en-US" dirty="0">
                <a:solidFill>
                  <a:srgbClr val="C00000"/>
                </a:solidFill>
              </a:rPr>
              <a:t> hybrid </a:t>
            </a:r>
            <a:r>
              <a:rPr lang="en-US" dirty="0" smtClean="0">
                <a:solidFill>
                  <a:srgbClr val="C00000"/>
                </a:solidFill>
              </a:rPr>
              <a:t>orbitals (continued)</a:t>
            </a:r>
            <a:endParaRPr lang="en-US" dirty="0"/>
          </a:p>
        </p:txBody>
      </p:sp>
      <p:sp>
        <p:nvSpPr>
          <p:cNvPr id="3" name="TextBox 2"/>
          <p:cNvSpPr txBox="1"/>
          <p:nvPr/>
        </p:nvSpPr>
        <p:spPr>
          <a:xfrm>
            <a:off x="685800" y="1295400"/>
            <a:ext cx="7772400" cy="3108543"/>
          </a:xfrm>
          <a:prstGeom prst="rect">
            <a:avLst/>
          </a:prstGeom>
          <a:noFill/>
        </p:spPr>
        <p:txBody>
          <a:bodyPr wrap="square" rtlCol="0">
            <a:spAutoFit/>
          </a:bodyPr>
          <a:lstStyle/>
          <a:p>
            <a:r>
              <a:rPr lang="en-US" sz="2800" dirty="0" smtClean="0"/>
              <a:t>These </a:t>
            </a:r>
            <a:r>
              <a:rPr lang="en-US" sz="2800" dirty="0" err="1" smtClean="0"/>
              <a:t>sp</a:t>
            </a:r>
            <a:r>
              <a:rPr lang="en-US" sz="2800" dirty="0" smtClean="0"/>
              <a:t> hybrid orbitals are perfect for forming bonds to two different atoms to form a linear three-atom structure, like HCN.</a:t>
            </a:r>
          </a:p>
          <a:p>
            <a:endParaRPr lang="en-US" sz="2800" dirty="0"/>
          </a:p>
          <a:p>
            <a:r>
              <a:rPr lang="en-US" sz="2800" dirty="0" smtClean="0"/>
              <a:t>Lewis dot structure:     </a:t>
            </a:r>
            <a:r>
              <a:rPr lang="en-US" sz="2800" dirty="0" smtClean="0">
                <a:solidFill>
                  <a:srgbClr val="C00000"/>
                </a:solidFill>
              </a:rPr>
              <a:t>H:C:::N:</a:t>
            </a:r>
          </a:p>
          <a:p>
            <a:r>
              <a:rPr lang="en-US" sz="2800" dirty="0" smtClean="0"/>
              <a:t>Each electron pair is represented</a:t>
            </a:r>
          </a:p>
          <a:p>
            <a:r>
              <a:rPr lang="en-US" sz="2800" dirty="0"/>
              <a:t>b</a:t>
            </a:r>
            <a:r>
              <a:rPr lang="en-US" sz="2800" dirty="0" smtClean="0"/>
              <a:t>y a different diagram here.</a:t>
            </a:r>
            <a:endParaRPr lang="en-US" sz="2800" dirty="0"/>
          </a:p>
        </p:txBody>
      </p:sp>
      <p:sp>
        <p:nvSpPr>
          <p:cNvPr id="6" name="Rectangle 5"/>
          <p:cNvSpPr/>
          <p:nvPr/>
        </p:nvSpPr>
        <p:spPr>
          <a:xfrm>
            <a:off x="6510613" y="3646579"/>
            <a:ext cx="2549096" cy="369332"/>
          </a:xfrm>
          <a:prstGeom prst="rect">
            <a:avLst/>
          </a:prstGeom>
        </p:spPr>
        <p:txBody>
          <a:bodyPr wrap="none">
            <a:spAutoFit/>
          </a:bodyPr>
          <a:lstStyle/>
          <a:p>
            <a:r>
              <a:rPr lang="en-US" dirty="0" smtClean="0"/>
              <a:t>C              N     sigma bond</a:t>
            </a:r>
            <a:endParaRPr lang="en-US" dirty="0"/>
          </a:p>
        </p:txBody>
      </p:sp>
      <p:pic>
        <p:nvPicPr>
          <p:cNvPr id="7" name="Picture 2" descr="http://www.chemistry.mcmaster.ca/esam/Chapter_6/fig6-17.jpg"/>
          <p:cNvPicPr>
            <a:picLocks noChangeAspect="1" noChangeArrowheads="1"/>
          </p:cNvPicPr>
          <p:nvPr/>
        </p:nvPicPr>
        <p:blipFill rotWithShape="1">
          <a:blip r:embed="rId2">
            <a:extLst>
              <a:ext uri="{28A0092B-C50C-407E-A947-70E740481C1C}">
                <a14:useLocalDpi xmlns:a14="http://schemas.microsoft.com/office/drawing/2010/main" val="0"/>
              </a:ext>
            </a:extLst>
          </a:blip>
          <a:srcRect l="62983" t="52590" r="9253" b="6115"/>
          <a:stretch/>
        </p:blipFill>
        <p:spPr bwMode="auto">
          <a:xfrm>
            <a:off x="6282797" y="4075751"/>
            <a:ext cx="1042364" cy="1140644"/>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5808048" y="4346035"/>
            <a:ext cx="625812" cy="600075"/>
          </a:xfrm>
          <a:prstGeom prst="ellipse">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884876" y="2717857"/>
            <a:ext cx="415498" cy="369332"/>
          </a:xfrm>
          <a:prstGeom prst="rect">
            <a:avLst/>
          </a:prstGeom>
          <a:solidFill>
            <a:srgbClr val="CC0000"/>
          </a:solidFill>
        </p:spPr>
        <p:txBody>
          <a:bodyPr wrap="none" rtlCol="0">
            <a:spAutoFit/>
          </a:bodyPr>
          <a:lstStyle/>
          <a:p>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6179030" y="4461407"/>
            <a:ext cx="415498" cy="369332"/>
          </a:xfrm>
          <a:prstGeom prst="rect">
            <a:avLst/>
          </a:prstGeom>
          <a:solidFill>
            <a:srgbClr val="CC0000"/>
          </a:solidFill>
        </p:spPr>
        <p:txBody>
          <a:bodyPr wrap="none" rtlCol="0">
            <a:spAutoFit/>
          </a:bodyPr>
          <a:lstStyle/>
          <a:p>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7076366" y="2989106"/>
            <a:ext cx="228600" cy="369332"/>
          </a:xfrm>
          <a:prstGeom prst="rect">
            <a:avLst/>
          </a:prstGeom>
          <a:solidFill>
            <a:srgbClr val="CC0000"/>
          </a:solidFill>
          <a:scene3d>
            <a:camera prst="orthographicFront">
              <a:rot lat="0" lon="0" rev="5400000"/>
            </a:camera>
            <a:lightRig rig="threePt" dir="t"/>
          </a:scene3d>
        </p:spPr>
        <p:txBody>
          <a:bodyPr wrap="square" rtlCol="0">
            <a:spAutoFit/>
          </a:bodyPr>
          <a:lstStyle/>
          <a:p>
            <a:endParaRPr lang="en-US" dirty="0"/>
          </a:p>
        </p:txBody>
      </p:sp>
      <p:sp>
        <p:nvSpPr>
          <p:cNvPr id="15" name="Rectangle 14"/>
          <p:cNvSpPr/>
          <p:nvPr/>
        </p:nvSpPr>
        <p:spPr>
          <a:xfrm>
            <a:off x="676372" y="4646073"/>
            <a:ext cx="4577279" cy="1815882"/>
          </a:xfrm>
          <a:prstGeom prst="rect">
            <a:avLst/>
          </a:prstGeom>
        </p:spPr>
        <p:txBody>
          <a:bodyPr wrap="none">
            <a:spAutoFit/>
          </a:bodyPr>
          <a:lstStyle/>
          <a:p>
            <a:r>
              <a:rPr lang="en-US" sz="2800" dirty="0" smtClean="0"/>
              <a:t>The nitrogen atom is also </a:t>
            </a:r>
          </a:p>
          <a:p>
            <a:r>
              <a:rPr lang="en-US" sz="2800" dirty="0" err="1" smtClean="0"/>
              <a:t>sp</a:t>
            </a:r>
            <a:r>
              <a:rPr lang="en-US" sz="2800" dirty="0" smtClean="0"/>
              <a:t>-hybridized, with the other</a:t>
            </a:r>
          </a:p>
          <a:p>
            <a:r>
              <a:rPr lang="en-US" sz="2800" dirty="0"/>
              <a:t>h</a:t>
            </a:r>
            <a:r>
              <a:rPr lang="en-US" sz="2800" dirty="0" smtClean="0"/>
              <a:t>ybrid projecting out the back</a:t>
            </a:r>
          </a:p>
          <a:p>
            <a:r>
              <a:rPr lang="en-US" sz="2800" dirty="0" smtClean="0"/>
              <a:t>as a lone pair.</a:t>
            </a:r>
            <a:endParaRPr lang="en-US" sz="2800" dirty="0"/>
          </a:p>
        </p:txBody>
      </p:sp>
      <p:pic>
        <p:nvPicPr>
          <p:cNvPr id="16" name="Picture 2" descr="http://www.chemistry.mcmaster.ca/esam/Chapter_6/fig6-17.jpg"/>
          <p:cNvPicPr>
            <a:picLocks noChangeAspect="1" noChangeArrowheads="1"/>
          </p:cNvPicPr>
          <p:nvPr/>
        </p:nvPicPr>
        <p:blipFill rotWithShape="1">
          <a:blip r:embed="rId2">
            <a:extLst>
              <a:ext uri="{28A0092B-C50C-407E-A947-70E740481C1C}">
                <a14:useLocalDpi xmlns:a14="http://schemas.microsoft.com/office/drawing/2010/main" val="0"/>
              </a:ext>
            </a:extLst>
          </a:blip>
          <a:srcRect l="60777" t="1" r="12228" b="54539"/>
          <a:stretch/>
        </p:blipFill>
        <p:spPr bwMode="auto">
          <a:xfrm>
            <a:off x="7848600" y="5407346"/>
            <a:ext cx="1009453" cy="125062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841393" y="5216395"/>
            <a:ext cx="2438488" cy="369332"/>
          </a:xfrm>
          <a:prstGeom prst="rect">
            <a:avLst/>
          </a:prstGeom>
        </p:spPr>
        <p:txBody>
          <a:bodyPr wrap="none">
            <a:spAutoFit/>
          </a:bodyPr>
          <a:lstStyle/>
          <a:p>
            <a:r>
              <a:rPr lang="en-US" dirty="0" smtClean="0"/>
              <a:t>H           C     </a:t>
            </a:r>
            <a:r>
              <a:rPr lang="en-US" dirty="0"/>
              <a:t>sigma bond</a:t>
            </a:r>
            <a:endParaRPr lang="en-US" dirty="0"/>
          </a:p>
        </p:txBody>
      </p:sp>
      <p:sp>
        <p:nvSpPr>
          <p:cNvPr id="17" name="TextBox 16"/>
          <p:cNvSpPr txBox="1"/>
          <p:nvPr/>
        </p:nvSpPr>
        <p:spPr>
          <a:xfrm>
            <a:off x="8317156" y="5837223"/>
            <a:ext cx="415498" cy="369332"/>
          </a:xfrm>
          <a:prstGeom prst="rect">
            <a:avLst/>
          </a:prstGeom>
          <a:solidFill>
            <a:srgbClr val="CC0000"/>
          </a:solidFill>
        </p:spPr>
        <p:txBody>
          <a:bodyPr wrap="none" rtlCol="0">
            <a:spAutoFit/>
          </a:bodyPr>
          <a:lstStyle/>
          <a:p>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18" name="Rectangle 17"/>
          <p:cNvSpPr/>
          <p:nvPr/>
        </p:nvSpPr>
        <p:spPr>
          <a:xfrm>
            <a:off x="6114418" y="5863321"/>
            <a:ext cx="1481496" cy="369332"/>
          </a:xfrm>
          <a:prstGeom prst="rect">
            <a:avLst/>
          </a:prstGeom>
        </p:spPr>
        <p:txBody>
          <a:bodyPr wrap="none">
            <a:spAutoFit/>
          </a:bodyPr>
          <a:lstStyle/>
          <a:p>
            <a:r>
              <a:rPr lang="en-US" dirty="0"/>
              <a:t>N     </a:t>
            </a:r>
            <a:r>
              <a:rPr lang="en-US" dirty="0" smtClean="0"/>
              <a:t>lone pair</a:t>
            </a:r>
            <a:endParaRPr lang="en-US" dirty="0"/>
          </a:p>
        </p:txBody>
      </p:sp>
    </p:spTree>
    <p:extLst>
      <p:ext uri="{BB962C8B-B14F-4D97-AF65-F5344CB8AC3E}">
        <p14:creationId xmlns:p14="http://schemas.microsoft.com/office/powerpoint/2010/main" val="11798825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err="1">
                <a:solidFill>
                  <a:srgbClr val="C00000"/>
                </a:solidFill>
              </a:rPr>
              <a:t>sp</a:t>
            </a:r>
            <a:r>
              <a:rPr lang="en-US" dirty="0">
                <a:solidFill>
                  <a:srgbClr val="C00000"/>
                </a:solidFill>
              </a:rPr>
              <a:t> hybrid </a:t>
            </a:r>
            <a:r>
              <a:rPr lang="en-US" dirty="0" smtClean="0">
                <a:solidFill>
                  <a:srgbClr val="C00000"/>
                </a:solidFill>
              </a:rPr>
              <a:t>orbitals (continued)</a:t>
            </a:r>
            <a:endParaRPr lang="en-US" dirty="0"/>
          </a:p>
        </p:txBody>
      </p:sp>
      <p:sp>
        <p:nvSpPr>
          <p:cNvPr id="4" name="Rectangle 3"/>
          <p:cNvSpPr/>
          <p:nvPr/>
        </p:nvSpPr>
        <p:spPr>
          <a:xfrm>
            <a:off x="1153998" y="1295400"/>
            <a:ext cx="7162800" cy="1384995"/>
          </a:xfrm>
          <a:prstGeom prst="rect">
            <a:avLst/>
          </a:prstGeom>
        </p:spPr>
        <p:txBody>
          <a:bodyPr wrap="square">
            <a:spAutoFit/>
          </a:bodyPr>
          <a:lstStyle/>
          <a:p>
            <a:r>
              <a:rPr lang="en-US" sz="2800" dirty="0" smtClean="0"/>
              <a:t>Finally, the two p orbitals that weren’t used on C combine with the two 2p orbitals that weren’t used on N to form two sets of </a:t>
            </a:r>
            <a:r>
              <a:rPr lang="el-GR" sz="2800" dirty="0" smtClean="0">
                <a:latin typeface="Times New Roman" panose="02020603050405020304" pitchFamily="18" charset="0"/>
                <a:cs typeface="Times New Roman" panose="02020603050405020304" pitchFamily="18" charset="0"/>
              </a:rPr>
              <a:t>π</a:t>
            </a:r>
            <a:r>
              <a:rPr lang="en-US" sz="2800" dirty="0" smtClean="0"/>
              <a:t> bonds. </a:t>
            </a:r>
            <a:endParaRPr lang="en-US" sz="2800" dirty="0"/>
          </a:p>
        </p:txBody>
      </p:sp>
      <p:pic>
        <p:nvPicPr>
          <p:cNvPr id="5" name="Picture 2" descr="http://chemwiki.ucdavis.edu/@api/deki/files/9000/p_orbital.JPG?size=bestfit&amp;width=235&amp;height=254&amp;revision=1"/>
          <p:cNvPicPr>
            <a:picLocks noChangeAspect="1" noChangeArrowheads="1"/>
          </p:cNvPicPr>
          <p:nvPr/>
        </p:nvPicPr>
        <p:blipFill rotWithShape="1">
          <a:blip r:embed="rId2">
            <a:extLst>
              <a:ext uri="{28A0092B-C50C-407E-A947-70E740481C1C}">
                <a14:useLocalDpi xmlns:a14="http://schemas.microsoft.com/office/drawing/2010/main" val="0"/>
              </a:ext>
            </a:extLst>
          </a:blip>
          <a:srcRect l="39999" t="9279" r="37408" b="14362"/>
          <a:stretch/>
        </p:blipFill>
        <p:spPr bwMode="auto">
          <a:xfrm>
            <a:off x="3048000" y="2827256"/>
            <a:ext cx="461914" cy="1687398"/>
          </a:xfrm>
          <a:prstGeom prst="rect">
            <a:avLst/>
          </a:prstGeom>
          <a:noFill/>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Lst>
        </p:spPr>
      </p:pic>
      <p:pic>
        <p:nvPicPr>
          <p:cNvPr id="6" name="Picture 2" descr="http://chemwiki.ucdavis.edu/@api/deki/files/9000/p_orbital.JPG?size=bestfit&amp;width=235&amp;height=254&amp;revision=1"/>
          <p:cNvPicPr>
            <a:picLocks noChangeAspect="1" noChangeArrowheads="1"/>
          </p:cNvPicPr>
          <p:nvPr/>
        </p:nvPicPr>
        <p:blipFill rotWithShape="1">
          <a:blip r:embed="rId2">
            <a:extLst>
              <a:ext uri="{28A0092B-C50C-407E-A947-70E740481C1C}">
                <a14:useLocalDpi xmlns:a14="http://schemas.microsoft.com/office/drawing/2010/main" val="0"/>
              </a:ext>
            </a:extLst>
          </a:blip>
          <a:srcRect l="39999" t="9279" r="37408" b="14362"/>
          <a:stretch/>
        </p:blipFill>
        <p:spPr bwMode="auto">
          <a:xfrm>
            <a:off x="3509914" y="2827256"/>
            <a:ext cx="461914" cy="1687398"/>
          </a:xfrm>
          <a:prstGeom prst="rect">
            <a:avLst/>
          </a:prstGeom>
          <a:noFill/>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096856" y="2971800"/>
            <a:ext cx="364202" cy="523220"/>
          </a:xfrm>
          <a:prstGeom prst="rect">
            <a:avLst/>
          </a:prstGeom>
          <a:noFill/>
        </p:spPr>
        <p:txBody>
          <a:bodyPr wrap="none" rtlCol="0">
            <a:spAutoFit/>
          </a:bodyPr>
          <a:lstStyle/>
          <a:p>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558770" y="2974942"/>
            <a:ext cx="364202" cy="523220"/>
          </a:xfrm>
          <a:prstGeom prst="rect">
            <a:avLst/>
          </a:prstGeom>
          <a:noFill/>
        </p:spPr>
        <p:txBody>
          <a:bodyPr wrap="none" rtlCol="0">
            <a:spAutoFit/>
          </a:bodyPr>
          <a:lstStyle/>
          <a:p>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124147" y="5510966"/>
            <a:ext cx="7162800" cy="954107"/>
          </a:xfrm>
          <a:prstGeom prst="rect">
            <a:avLst/>
          </a:prstGeom>
          <a:noFill/>
        </p:spPr>
        <p:txBody>
          <a:bodyPr wrap="square" rtlCol="0">
            <a:spAutoFit/>
          </a:bodyPr>
          <a:lstStyle/>
          <a:p>
            <a:r>
              <a:rPr lang="en-US" sz="2800" dirty="0" smtClean="0"/>
              <a:t>The other </a:t>
            </a:r>
            <a:r>
              <a:rPr lang="el-GR" sz="2800" dirty="0" smtClean="0">
                <a:latin typeface="Times New Roman" panose="02020603050405020304" pitchFamily="18" charset="0"/>
                <a:cs typeface="Times New Roman" panose="02020603050405020304" pitchFamily="18" charset="0"/>
              </a:rPr>
              <a:t>π</a:t>
            </a:r>
            <a:r>
              <a:rPr lang="en-US" sz="2800" dirty="0" smtClean="0">
                <a:cs typeface="Times New Roman" panose="02020603050405020304" pitchFamily="18" charset="0"/>
              </a:rPr>
              <a:t> bond is oriented 90 degrees to this one.</a:t>
            </a:r>
            <a:endParaRPr lang="en-US" sz="2800" dirty="0"/>
          </a:p>
        </p:txBody>
      </p:sp>
      <p:sp>
        <p:nvSpPr>
          <p:cNvPr id="10" name="TextBox 9"/>
          <p:cNvSpPr txBox="1"/>
          <p:nvPr/>
        </p:nvSpPr>
        <p:spPr>
          <a:xfrm>
            <a:off x="2514600" y="4648200"/>
            <a:ext cx="3257747" cy="523220"/>
          </a:xfrm>
          <a:prstGeom prst="rect">
            <a:avLst/>
          </a:prstGeom>
          <a:noFill/>
        </p:spPr>
        <p:txBody>
          <a:bodyPr wrap="square" rtlCol="0">
            <a:spAutoFit/>
          </a:bodyPr>
          <a:lstStyle/>
          <a:p>
            <a:r>
              <a:rPr lang="en-US" sz="2800" dirty="0" smtClean="0"/>
              <a:t>H   C    N</a:t>
            </a:r>
            <a:endParaRPr lang="en-US" sz="2800" dirty="0"/>
          </a:p>
        </p:txBody>
      </p:sp>
    </p:spTree>
    <p:extLst>
      <p:ext uri="{BB962C8B-B14F-4D97-AF65-F5344CB8AC3E}">
        <p14:creationId xmlns:p14="http://schemas.microsoft.com/office/powerpoint/2010/main" val="9479072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Other hybridizations: sp</a:t>
            </a:r>
            <a:r>
              <a:rPr lang="en-US" baseline="30000" dirty="0" smtClean="0">
                <a:solidFill>
                  <a:srgbClr val="C00000"/>
                </a:solidFill>
              </a:rPr>
              <a:t>2</a:t>
            </a:r>
            <a:endParaRPr lang="en-US" baseline="30000" dirty="0">
              <a:solidFill>
                <a:srgbClr val="C00000"/>
              </a:solidFill>
            </a:endParaRPr>
          </a:p>
        </p:txBody>
      </p:sp>
      <p:sp>
        <p:nvSpPr>
          <p:cNvPr id="3" name="TextBox 2"/>
          <p:cNvSpPr txBox="1"/>
          <p:nvPr/>
        </p:nvSpPr>
        <p:spPr>
          <a:xfrm>
            <a:off x="762000" y="1371600"/>
            <a:ext cx="7772400" cy="3826689"/>
          </a:xfrm>
          <a:prstGeom prst="rect">
            <a:avLst/>
          </a:prstGeom>
          <a:noFill/>
        </p:spPr>
        <p:txBody>
          <a:bodyPr wrap="square" rtlCol="0">
            <a:spAutoFit/>
          </a:bodyPr>
          <a:lstStyle/>
          <a:p>
            <a:r>
              <a:rPr lang="en-US" sz="2800" dirty="0" smtClean="0"/>
              <a:t>For a central atom that has 3 sigma bonds to other atoms (or lone pairs), the hybridization is sp</a:t>
            </a:r>
            <a:r>
              <a:rPr lang="en-US" sz="2800" baseline="30000" dirty="0" smtClean="0"/>
              <a:t>2</a:t>
            </a:r>
            <a:r>
              <a:rPr lang="en-US" sz="2800" dirty="0" smtClean="0"/>
              <a:t>.  This means that two p orbitals and one s orbital combine to make three equivalent hybrid atomic orbitals.</a:t>
            </a:r>
          </a:p>
          <a:p>
            <a:endParaRPr lang="en-US" sz="2800" baseline="30000" dirty="0"/>
          </a:p>
          <a:p>
            <a:r>
              <a:rPr lang="en-US" sz="2800" dirty="0" smtClean="0"/>
              <a:t>If the three equivalent orbitals are in the x-y plane, they are formed from </a:t>
            </a:r>
            <a:r>
              <a:rPr lang="en-US" sz="2800" dirty="0" smtClean="0">
                <a:solidFill>
                  <a:srgbClr val="C00000"/>
                </a:solidFill>
              </a:rPr>
              <a:t>s</a:t>
            </a:r>
            <a:r>
              <a:rPr lang="en-US" sz="2800" dirty="0" smtClean="0"/>
              <a:t>, </a:t>
            </a:r>
            <a:r>
              <a:rPr lang="en-US" sz="2800" dirty="0" err="1" smtClean="0">
                <a:solidFill>
                  <a:srgbClr val="C00000"/>
                </a:solidFill>
              </a:rPr>
              <a:t>p</a:t>
            </a:r>
            <a:r>
              <a:rPr lang="en-US" sz="2800" baseline="-25000" dirty="0" err="1" smtClean="0">
                <a:solidFill>
                  <a:srgbClr val="C00000"/>
                </a:solidFill>
              </a:rPr>
              <a:t>x</a:t>
            </a:r>
            <a:r>
              <a:rPr lang="en-US" sz="2800" dirty="0" smtClean="0"/>
              <a:t>, and </a:t>
            </a:r>
            <a:r>
              <a:rPr lang="en-US" sz="2800" dirty="0" err="1" smtClean="0">
                <a:solidFill>
                  <a:srgbClr val="C00000"/>
                </a:solidFill>
              </a:rPr>
              <a:t>p</a:t>
            </a:r>
            <a:r>
              <a:rPr lang="en-US" sz="2800" baseline="-25000" dirty="0" err="1" smtClean="0">
                <a:solidFill>
                  <a:srgbClr val="C00000"/>
                </a:solidFill>
              </a:rPr>
              <a:t>y</a:t>
            </a:r>
            <a:r>
              <a:rPr lang="en-US" sz="2800" dirty="0" smtClean="0"/>
              <a:t>, leaving the </a:t>
            </a:r>
            <a:r>
              <a:rPr lang="en-US" sz="2800" dirty="0" err="1" smtClean="0">
                <a:solidFill>
                  <a:srgbClr val="C00000"/>
                </a:solidFill>
              </a:rPr>
              <a:t>p</a:t>
            </a:r>
            <a:r>
              <a:rPr lang="en-US" sz="2800" baseline="-25000" dirty="0" err="1" smtClean="0">
                <a:solidFill>
                  <a:srgbClr val="C00000"/>
                </a:solidFill>
              </a:rPr>
              <a:t>z</a:t>
            </a:r>
            <a:r>
              <a:rPr lang="en-US" sz="2800" dirty="0" smtClean="0"/>
              <a:t> orbital free to form a </a:t>
            </a:r>
            <a:r>
              <a:rPr lang="el-GR" sz="2800" dirty="0" smtClean="0">
                <a:solidFill>
                  <a:srgbClr val="C00000"/>
                </a:solidFill>
                <a:latin typeface="Times New Roman" panose="02020603050405020304" pitchFamily="18" charset="0"/>
                <a:cs typeface="Times New Roman" panose="02020603050405020304" pitchFamily="18" charset="0"/>
              </a:rPr>
              <a:t>π</a:t>
            </a:r>
            <a:r>
              <a:rPr lang="en-US" sz="2800" dirty="0" smtClean="0">
                <a:solidFill>
                  <a:srgbClr val="C00000"/>
                </a:solidFill>
                <a:cs typeface="Times New Roman" panose="02020603050405020304" pitchFamily="18" charset="0"/>
              </a:rPr>
              <a:t> bond</a:t>
            </a:r>
            <a:r>
              <a:rPr lang="en-US" sz="2800" dirty="0" smtClean="0">
                <a:cs typeface="Times New Roman" panose="02020603050405020304" pitchFamily="18" charset="0"/>
              </a:rPr>
              <a:t>.  The three hybrid orbitals are then all in the same plane.</a:t>
            </a:r>
            <a:endParaRPr lang="en-US" sz="2800" baseline="30000" dirty="0"/>
          </a:p>
        </p:txBody>
      </p:sp>
      <p:pic>
        <p:nvPicPr>
          <p:cNvPr id="9218" name="Picture 2" descr="http://2012books.lardbucket.org/books/principles-of-general-chemistry-v1.0m/section_13/ebe6b2c4a818c5c2169eca649b88839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64" y="5214001"/>
            <a:ext cx="5337536" cy="13817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29400" y="5427821"/>
            <a:ext cx="2318600" cy="954107"/>
          </a:xfrm>
          <a:prstGeom prst="rect">
            <a:avLst/>
          </a:prstGeom>
          <a:noFill/>
        </p:spPr>
        <p:txBody>
          <a:bodyPr wrap="square" rtlCol="0">
            <a:spAutoFit/>
          </a:bodyPr>
          <a:lstStyle/>
          <a:p>
            <a:r>
              <a:rPr lang="en-US" sz="2800" dirty="0" smtClean="0"/>
              <a:t>Examples: BF</a:t>
            </a:r>
            <a:r>
              <a:rPr lang="en-US" sz="2800" baseline="-25000" dirty="0" smtClean="0"/>
              <a:t>3</a:t>
            </a:r>
          </a:p>
          <a:p>
            <a:r>
              <a:rPr lang="en-US" sz="2800" dirty="0"/>
              <a:t> </a:t>
            </a:r>
            <a:r>
              <a:rPr lang="en-US" sz="2800" dirty="0" smtClean="0"/>
              <a:t>        CH</a:t>
            </a:r>
            <a:r>
              <a:rPr lang="en-US" sz="2800" baseline="-25000" dirty="0" smtClean="0"/>
              <a:t>2</a:t>
            </a:r>
            <a:r>
              <a:rPr lang="en-US" sz="2800" dirty="0" smtClean="0"/>
              <a:t>O</a:t>
            </a:r>
            <a:endParaRPr lang="en-US" sz="2800" dirty="0"/>
          </a:p>
        </p:txBody>
      </p:sp>
    </p:spTree>
    <p:extLst>
      <p:ext uri="{BB962C8B-B14F-4D97-AF65-F5344CB8AC3E}">
        <p14:creationId xmlns:p14="http://schemas.microsoft.com/office/powerpoint/2010/main" val="33401073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Other hybridizations: sp</a:t>
            </a:r>
            <a:r>
              <a:rPr lang="en-US" baseline="30000" dirty="0" smtClean="0">
                <a:solidFill>
                  <a:srgbClr val="C00000"/>
                </a:solidFill>
              </a:rPr>
              <a:t>3</a:t>
            </a:r>
            <a:endParaRPr lang="en-US" baseline="30000" dirty="0">
              <a:solidFill>
                <a:srgbClr val="C00000"/>
              </a:solidFill>
            </a:endParaRPr>
          </a:p>
        </p:txBody>
      </p:sp>
      <p:sp>
        <p:nvSpPr>
          <p:cNvPr id="3" name="TextBox 2"/>
          <p:cNvSpPr txBox="1"/>
          <p:nvPr/>
        </p:nvSpPr>
        <p:spPr>
          <a:xfrm>
            <a:off x="762000" y="1371600"/>
            <a:ext cx="7772400" cy="2677656"/>
          </a:xfrm>
          <a:prstGeom prst="rect">
            <a:avLst/>
          </a:prstGeom>
          <a:noFill/>
        </p:spPr>
        <p:txBody>
          <a:bodyPr wrap="square" rtlCol="0">
            <a:spAutoFit/>
          </a:bodyPr>
          <a:lstStyle/>
          <a:p>
            <a:r>
              <a:rPr lang="en-US" sz="2800" dirty="0" smtClean="0"/>
              <a:t>For a central atom that has 4 sigma bonds to other atoms (or lone pairs), the hybridization is sp</a:t>
            </a:r>
            <a:r>
              <a:rPr lang="en-US" sz="2800" baseline="30000" dirty="0" smtClean="0"/>
              <a:t>3</a:t>
            </a:r>
            <a:r>
              <a:rPr lang="en-US" sz="2800" dirty="0" smtClean="0"/>
              <a:t>.  This means that three p orbitals and one s orbital combine to make four equivalent hybrid atomic orbitals.  These are formed from the </a:t>
            </a:r>
            <a:r>
              <a:rPr lang="en-US" sz="2800" dirty="0" smtClean="0">
                <a:solidFill>
                  <a:srgbClr val="C00000"/>
                </a:solidFill>
              </a:rPr>
              <a:t>s</a:t>
            </a:r>
            <a:r>
              <a:rPr lang="en-US" sz="2800" dirty="0" smtClean="0"/>
              <a:t>, </a:t>
            </a:r>
            <a:r>
              <a:rPr lang="en-US" sz="2800" dirty="0" err="1" smtClean="0">
                <a:solidFill>
                  <a:srgbClr val="C00000"/>
                </a:solidFill>
              </a:rPr>
              <a:t>p</a:t>
            </a:r>
            <a:r>
              <a:rPr lang="en-US" sz="2800" baseline="-25000" dirty="0" err="1" smtClean="0">
                <a:solidFill>
                  <a:srgbClr val="C00000"/>
                </a:solidFill>
              </a:rPr>
              <a:t>x</a:t>
            </a:r>
            <a:r>
              <a:rPr lang="en-US" sz="2800" dirty="0" smtClean="0"/>
              <a:t>, </a:t>
            </a:r>
            <a:r>
              <a:rPr lang="en-US" sz="2800" dirty="0" err="1" smtClean="0">
                <a:solidFill>
                  <a:srgbClr val="C00000"/>
                </a:solidFill>
              </a:rPr>
              <a:t>p</a:t>
            </a:r>
            <a:r>
              <a:rPr lang="en-US" sz="2800" baseline="-25000" dirty="0" err="1" smtClean="0">
                <a:solidFill>
                  <a:srgbClr val="C00000"/>
                </a:solidFill>
              </a:rPr>
              <a:t>y</a:t>
            </a:r>
            <a:r>
              <a:rPr lang="en-US" sz="2800" dirty="0" smtClean="0"/>
              <a:t>, and </a:t>
            </a:r>
            <a:r>
              <a:rPr lang="en-US" sz="2800" dirty="0" err="1" smtClean="0">
                <a:solidFill>
                  <a:srgbClr val="C00000"/>
                </a:solidFill>
              </a:rPr>
              <a:t>p</a:t>
            </a:r>
            <a:r>
              <a:rPr lang="en-US" sz="2800" baseline="-25000" dirty="0" err="1" smtClean="0">
                <a:solidFill>
                  <a:srgbClr val="C00000"/>
                </a:solidFill>
              </a:rPr>
              <a:t>z</a:t>
            </a:r>
            <a:r>
              <a:rPr lang="en-US" sz="2800" dirty="0" smtClean="0"/>
              <a:t> orbitals.</a:t>
            </a:r>
            <a:endParaRPr lang="en-US" sz="2800" baseline="30000" dirty="0"/>
          </a:p>
        </p:txBody>
      </p:sp>
      <p:sp>
        <p:nvSpPr>
          <p:cNvPr id="5" name="TextBox 4"/>
          <p:cNvSpPr txBox="1"/>
          <p:nvPr/>
        </p:nvSpPr>
        <p:spPr>
          <a:xfrm>
            <a:off x="2218633" y="6019800"/>
            <a:ext cx="3902500" cy="523220"/>
          </a:xfrm>
          <a:prstGeom prst="rect">
            <a:avLst/>
          </a:prstGeom>
          <a:noFill/>
        </p:spPr>
        <p:txBody>
          <a:bodyPr wrap="square" rtlCol="0">
            <a:spAutoFit/>
          </a:bodyPr>
          <a:lstStyle/>
          <a:p>
            <a:r>
              <a:rPr lang="en-US" sz="2800" dirty="0" smtClean="0"/>
              <a:t>Examples: CH</a:t>
            </a:r>
            <a:r>
              <a:rPr lang="en-US" sz="2800" baseline="-25000" dirty="0" smtClean="0"/>
              <a:t>4</a:t>
            </a:r>
            <a:r>
              <a:rPr lang="en-US" sz="2800" dirty="0" smtClean="0"/>
              <a:t>, NH</a:t>
            </a:r>
            <a:r>
              <a:rPr lang="en-US" sz="2800" baseline="-25000" dirty="0" smtClean="0"/>
              <a:t>3</a:t>
            </a:r>
            <a:r>
              <a:rPr lang="en-US" sz="2800" dirty="0" smtClean="0"/>
              <a:t>, H</a:t>
            </a:r>
            <a:r>
              <a:rPr lang="en-US" sz="2800" baseline="-25000" dirty="0" smtClean="0"/>
              <a:t>2</a:t>
            </a:r>
            <a:r>
              <a:rPr lang="en-US" sz="2800" dirty="0" smtClean="0"/>
              <a:t>O</a:t>
            </a:r>
            <a:endParaRPr lang="en-US" sz="2800" dirty="0"/>
          </a:p>
        </p:txBody>
      </p:sp>
      <p:pic>
        <p:nvPicPr>
          <p:cNvPr id="14338" name="Picture 2" descr="http://2012books.lardbucket.org/books/principles-of-general-chemistry-v1.0m/section_13/ed3c092ac061d604967430ba5d47a99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035116"/>
            <a:ext cx="7954421"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136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C00000"/>
                </a:solidFill>
              </a:rPr>
              <a:t>Other hybridizations: </a:t>
            </a:r>
            <a:r>
              <a:rPr lang="en-US" dirty="0" smtClean="0">
                <a:solidFill>
                  <a:srgbClr val="C00000"/>
                </a:solidFill>
              </a:rPr>
              <a:t>sp</a:t>
            </a:r>
            <a:r>
              <a:rPr lang="en-US" baseline="30000" dirty="0" smtClean="0">
                <a:solidFill>
                  <a:srgbClr val="C00000"/>
                </a:solidFill>
              </a:rPr>
              <a:t>3</a:t>
            </a:r>
            <a:r>
              <a:rPr lang="en-US" dirty="0" smtClean="0">
                <a:solidFill>
                  <a:srgbClr val="C00000"/>
                </a:solidFill>
              </a:rPr>
              <a:t>d and sp</a:t>
            </a:r>
            <a:r>
              <a:rPr lang="en-US" baseline="30000" dirty="0" smtClean="0">
                <a:solidFill>
                  <a:srgbClr val="C00000"/>
                </a:solidFill>
              </a:rPr>
              <a:t>3</a:t>
            </a:r>
            <a:r>
              <a:rPr lang="en-US" dirty="0" smtClean="0">
                <a:solidFill>
                  <a:srgbClr val="C00000"/>
                </a:solidFill>
              </a:rPr>
              <a:t>d</a:t>
            </a:r>
            <a:r>
              <a:rPr lang="en-US" baseline="30000" dirty="0" smtClean="0">
                <a:solidFill>
                  <a:srgbClr val="C00000"/>
                </a:solidFill>
              </a:rPr>
              <a:t>2</a:t>
            </a:r>
            <a:endParaRPr lang="en-US" baseline="30000" dirty="0"/>
          </a:p>
        </p:txBody>
      </p:sp>
      <p:pic>
        <p:nvPicPr>
          <p:cNvPr id="15362" name="Picture 2" descr="http://2012books.lardbucket.org/books/principles-of-general-chemistry-v1.0m/section_13/52bacf17e275f638eb1016f7fa3e89fa.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802"/>
          <a:stretch/>
        </p:blipFill>
        <p:spPr bwMode="auto">
          <a:xfrm>
            <a:off x="609600" y="1219199"/>
            <a:ext cx="2438400" cy="53260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341017" y="1249052"/>
            <a:ext cx="5791200" cy="4832092"/>
          </a:xfrm>
          <a:prstGeom prst="rect">
            <a:avLst/>
          </a:prstGeom>
          <a:noFill/>
        </p:spPr>
        <p:txBody>
          <a:bodyPr wrap="square" rtlCol="0">
            <a:spAutoFit/>
          </a:bodyPr>
          <a:lstStyle/>
          <a:p>
            <a:r>
              <a:rPr lang="en-US" sz="2800" dirty="0" smtClean="0"/>
              <a:t>For 5 or 6 sigma bonds (or lone pairs) on a central atom, the atom must be hybridized </a:t>
            </a:r>
            <a:r>
              <a:rPr lang="en-US" sz="2800" dirty="0" smtClean="0">
                <a:solidFill>
                  <a:srgbClr val="C00000"/>
                </a:solidFill>
              </a:rPr>
              <a:t>sp</a:t>
            </a:r>
            <a:r>
              <a:rPr lang="en-US" sz="2800" baseline="30000" dirty="0" smtClean="0">
                <a:solidFill>
                  <a:srgbClr val="C00000"/>
                </a:solidFill>
              </a:rPr>
              <a:t>3</a:t>
            </a:r>
            <a:r>
              <a:rPr lang="en-US" sz="2800" dirty="0" smtClean="0">
                <a:solidFill>
                  <a:srgbClr val="C00000"/>
                </a:solidFill>
              </a:rPr>
              <a:t>d </a:t>
            </a:r>
            <a:r>
              <a:rPr lang="en-US" sz="2800" dirty="0" smtClean="0"/>
              <a:t>or </a:t>
            </a:r>
            <a:r>
              <a:rPr lang="en-US" sz="2800" dirty="0" smtClean="0">
                <a:solidFill>
                  <a:srgbClr val="C00000"/>
                </a:solidFill>
              </a:rPr>
              <a:t>sp</a:t>
            </a:r>
            <a:r>
              <a:rPr lang="en-US" sz="2800" baseline="30000" dirty="0" smtClean="0">
                <a:solidFill>
                  <a:srgbClr val="C00000"/>
                </a:solidFill>
              </a:rPr>
              <a:t>3</a:t>
            </a:r>
            <a:r>
              <a:rPr lang="en-US" sz="2800" dirty="0" smtClean="0">
                <a:solidFill>
                  <a:srgbClr val="C00000"/>
                </a:solidFill>
              </a:rPr>
              <a:t>d</a:t>
            </a:r>
            <a:r>
              <a:rPr lang="en-US" sz="2800" baseline="30000" dirty="0" smtClean="0">
                <a:solidFill>
                  <a:srgbClr val="C00000"/>
                </a:solidFill>
              </a:rPr>
              <a:t>2</a:t>
            </a:r>
            <a:r>
              <a:rPr lang="en-US" sz="2800" dirty="0" smtClean="0"/>
              <a:t> , respectively.</a:t>
            </a:r>
          </a:p>
          <a:p>
            <a:endParaRPr lang="en-US" sz="2800" dirty="0"/>
          </a:p>
          <a:p>
            <a:r>
              <a:rPr lang="en-US" sz="2800" dirty="0" smtClean="0"/>
              <a:t>For </a:t>
            </a:r>
            <a:r>
              <a:rPr lang="en-US" sz="2800" dirty="0" smtClean="0">
                <a:solidFill>
                  <a:srgbClr val="C00000"/>
                </a:solidFill>
              </a:rPr>
              <a:t>sp</a:t>
            </a:r>
            <a:r>
              <a:rPr lang="en-US" sz="2800" baseline="30000" dirty="0" smtClean="0">
                <a:solidFill>
                  <a:srgbClr val="C00000"/>
                </a:solidFill>
              </a:rPr>
              <a:t>3</a:t>
            </a:r>
            <a:r>
              <a:rPr lang="en-US" sz="2800" dirty="0" smtClean="0">
                <a:solidFill>
                  <a:srgbClr val="C00000"/>
                </a:solidFill>
              </a:rPr>
              <a:t>d</a:t>
            </a:r>
            <a:r>
              <a:rPr lang="en-US" sz="2800" dirty="0" smtClean="0"/>
              <a:t>, this is easily understood as forming </a:t>
            </a:r>
            <a:r>
              <a:rPr lang="en-US" sz="2800" dirty="0" smtClean="0">
                <a:solidFill>
                  <a:srgbClr val="C00000"/>
                </a:solidFill>
              </a:rPr>
              <a:t>sp</a:t>
            </a:r>
            <a:r>
              <a:rPr lang="en-US" sz="2800" baseline="30000" dirty="0" smtClean="0">
                <a:solidFill>
                  <a:srgbClr val="C00000"/>
                </a:solidFill>
              </a:rPr>
              <a:t>2</a:t>
            </a:r>
            <a:r>
              <a:rPr lang="en-US" sz="2800" dirty="0" smtClean="0"/>
              <a:t> hybrids in one plane, leading to a trigonal planar portion of the molecule, then combining the remaining </a:t>
            </a:r>
            <a:r>
              <a:rPr lang="en-US" sz="2800" dirty="0" err="1" smtClean="0">
                <a:solidFill>
                  <a:srgbClr val="C00000"/>
                </a:solidFill>
              </a:rPr>
              <a:t>p</a:t>
            </a:r>
            <a:r>
              <a:rPr lang="en-US" sz="2800" baseline="-25000" dirty="0" err="1" smtClean="0">
                <a:solidFill>
                  <a:srgbClr val="C00000"/>
                </a:solidFill>
              </a:rPr>
              <a:t>z</a:t>
            </a:r>
            <a:r>
              <a:rPr lang="en-US" sz="2800" dirty="0" smtClean="0"/>
              <a:t> orbital with the </a:t>
            </a:r>
            <a:r>
              <a:rPr lang="en-US" sz="2800" dirty="0" smtClean="0">
                <a:solidFill>
                  <a:srgbClr val="C00000"/>
                </a:solidFill>
              </a:rPr>
              <a:t>d</a:t>
            </a:r>
            <a:r>
              <a:rPr lang="en-US" sz="2800" baseline="-25000" dirty="0" smtClean="0">
                <a:solidFill>
                  <a:srgbClr val="C00000"/>
                </a:solidFill>
              </a:rPr>
              <a:t>z</a:t>
            </a:r>
            <a:r>
              <a:rPr lang="en-US" dirty="0" smtClean="0">
                <a:solidFill>
                  <a:srgbClr val="C00000"/>
                </a:solidFill>
              </a:rPr>
              <a:t>2</a:t>
            </a:r>
            <a:r>
              <a:rPr lang="en-US" sz="2800" dirty="0" smtClean="0"/>
              <a:t> to generate hybrids pointing along the +z and –z axis.</a:t>
            </a:r>
            <a:endParaRPr lang="en-US" sz="2800" baseline="30000" dirty="0"/>
          </a:p>
        </p:txBody>
      </p:sp>
    </p:spTree>
    <p:extLst>
      <p:ext uri="{BB962C8B-B14F-4D97-AF65-F5344CB8AC3E}">
        <p14:creationId xmlns:p14="http://schemas.microsoft.com/office/powerpoint/2010/main" val="3177165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latin typeface="Times New Roman" panose="02020603050405020304" pitchFamily="18" charset="0"/>
                <a:cs typeface="Times New Roman" panose="02020603050405020304" pitchFamily="18" charset="0"/>
              </a:rPr>
              <a:t>Dispersion Forces (continued)</a:t>
            </a:r>
            <a:endParaRPr lang="en-US" dirty="0">
              <a:solidFill>
                <a:srgbClr val="C00000"/>
              </a:solidFill>
              <a:latin typeface="Times New Roman" panose="02020603050405020304" pitchFamily="18" charset="0"/>
              <a:cs typeface="Times New Roman" panose="02020603050405020304" pitchFamily="18" charset="0"/>
            </a:endParaRPr>
          </a:p>
        </p:txBody>
      </p:sp>
      <p:pic>
        <p:nvPicPr>
          <p:cNvPr id="1026" name="Picture 2" descr="F:\MASTER\Ch 15\McQFig15.08.jpg"/>
          <p:cNvPicPr>
            <a:picLocks noChangeAspect="1" noChangeArrowheads="1"/>
          </p:cNvPicPr>
          <p:nvPr/>
        </p:nvPicPr>
        <p:blipFill rotWithShape="1">
          <a:blip r:embed="rId2">
            <a:extLst>
              <a:ext uri="{28A0092B-C50C-407E-A947-70E740481C1C}">
                <a14:useLocalDpi xmlns:a14="http://schemas.microsoft.com/office/drawing/2010/main" val="0"/>
              </a:ext>
            </a:extLst>
          </a:blip>
          <a:srcRect l="13300" r="18812" b="60548"/>
          <a:stretch/>
        </p:blipFill>
        <p:spPr bwMode="auto">
          <a:xfrm>
            <a:off x="2286000" y="1509749"/>
            <a:ext cx="2133600" cy="205021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435473"/>
            <a:ext cx="2195420" cy="210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57200" y="3543028"/>
            <a:ext cx="8382000" cy="3108543"/>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When two atoms or molecules are close to each other, these random fluctuations in dipole moment become correlated, so the random dipoles tend to align to give a weak attraction – the dispersion force.  It is roughly proportional to the number of electrons, so it becomes more important for larger molecules. It is always present, even when other forces are more important.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4768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latin typeface="Times New Roman" panose="02020603050405020304" pitchFamily="18" charset="0"/>
                <a:cs typeface="Times New Roman" panose="02020603050405020304" pitchFamily="18" charset="0"/>
              </a:rPr>
              <a:t>Dispersion Forces (continued)</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609600" y="1676400"/>
            <a:ext cx="7924800" cy="1815882"/>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This is why melting or boiling points tend to go up as the size of the molecule increases, even if there are no dipole moments, hydrogen bonds, or ion-ion interactions present.</a:t>
            </a:r>
            <a:endParaRPr lang="en-US" sz="28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066800" y="3533091"/>
            <a:ext cx="2650067" cy="3108543"/>
          </a:xfrm>
          <a:prstGeom prst="rect">
            <a:avLst/>
          </a:prstGeom>
          <a:noFill/>
        </p:spPr>
        <p:txBody>
          <a:bodyPr wrap="square" rtlCol="0">
            <a:spAutoFit/>
          </a:bodyPr>
          <a:lstStyle/>
          <a:p>
            <a:r>
              <a:rPr lang="en-US" sz="2800" u="sng" dirty="0" smtClean="0">
                <a:solidFill>
                  <a:srgbClr val="C00000"/>
                </a:solidFill>
                <a:latin typeface="Times New Roman" panose="02020603050405020304" pitchFamily="18" charset="0"/>
                <a:cs typeface="Times New Roman" panose="02020603050405020304" pitchFamily="18" charset="0"/>
              </a:rPr>
              <a:t>Boiling Points</a:t>
            </a:r>
            <a:r>
              <a:rPr lang="en-US" sz="2800" dirty="0" smtClean="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He	 4.6 K</a:t>
            </a:r>
          </a:p>
          <a:p>
            <a:r>
              <a:rPr lang="en-US" sz="2800" dirty="0" smtClean="0">
                <a:latin typeface="Times New Roman" panose="02020603050405020304" pitchFamily="18" charset="0"/>
                <a:cs typeface="Times New Roman" panose="02020603050405020304" pitchFamily="18" charset="0"/>
              </a:rPr>
              <a:t>Ne	  25 K</a:t>
            </a:r>
          </a:p>
          <a:p>
            <a:r>
              <a:rPr lang="en-US" sz="2800" dirty="0" err="1" smtClean="0">
                <a:latin typeface="Times New Roman" panose="02020603050405020304" pitchFamily="18" charset="0"/>
                <a:cs typeface="Times New Roman" panose="02020603050405020304" pitchFamily="18" charset="0"/>
              </a:rPr>
              <a:t>Ar</a:t>
            </a:r>
            <a:r>
              <a:rPr lang="en-US" sz="2800" dirty="0" smtClean="0">
                <a:latin typeface="Times New Roman" panose="02020603050405020304" pitchFamily="18" charset="0"/>
                <a:cs typeface="Times New Roman" panose="02020603050405020304" pitchFamily="18" charset="0"/>
              </a:rPr>
              <a:t>	  87 K</a:t>
            </a:r>
          </a:p>
          <a:p>
            <a:r>
              <a:rPr lang="en-US" sz="2800" dirty="0" smtClean="0">
                <a:latin typeface="Times New Roman" panose="02020603050405020304" pitchFamily="18" charset="0"/>
                <a:cs typeface="Times New Roman" panose="02020603050405020304" pitchFamily="18" charset="0"/>
              </a:rPr>
              <a:t>Kr	116 K</a:t>
            </a:r>
          </a:p>
          <a:p>
            <a:r>
              <a:rPr lang="en-US" sz="2800" dirty="0" err="1" smtClean="0">
                <a:latin typeface="Times New Roman" panose="02020603050405020304" pitchFamily="18" charset="0"/>
                <a:cs typeface="Times New Roman" panose="02020603050405020304" pitchFamily="18" charset="0"/>
              </a:rPr>
              <a:t>Xe</a:t>
            </a:r>
            <a:r>
              <a:rPr lang="en-US" sz="2800" dirty="0" smtClean="0">
                <a:latin typeface="Times New Roman" panose="02020603050405020304" pitchFamily="18" charset="0"/>
                <a:cs typeface="Times New Roman" panose="02020603050405020304" pitchFamily="18" charset="0"/>
              </a:rPr>
              <a:t>	161 K</a:t>
            </a:r>
          </a:p>
          <a:p>
            <a:r>
              <a:rPr lang="en-US" sz="2800" dirty="0" smtClean="0">
                <a:latin typeface="Times New Roman" panose="02020603050405020304" pitchFamily="18" charset="0"/>
                <a:cs typeface="Times New Roman" panose="02020603050405020304" pitchFamily="18" charset="0"/>
              </a:rPr>
              <a:t>Rn	211 K</a:t>
            </a:r>
            <a:endParaRPr lang="en-US" sz="28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572000" y="3527612"/>
            <a:ext cx="3657600" cy="3108543"/>
          </a:xfrm>
          <a:prstGeom prst="rect">
            <a:avLst/>
          </a:prstGeom>
          <a:noFill/>
        </p:spPr>
        <p:txBody>
          <a:bodyPr wrap="square" rtlCol="0">
            <a:spAutoFit/>
          </a:bodyPr>
          <a:lstStyle/>
          <a:p>
            <a:r>
              <a:rPr lang="en-US" sz="2800" u="sng" dirty="0" smtClean="0">
                <a:solidFill>
                  <a:srgbClr val="C00000"/>
                </a:solidFill>
                <a:latin typeface="Times New Roman" panose="02020603050405020304" pitchFamily="18" charset="0"/>
                <a:cs typeface="Times New Roman" panose="02020603050405020304" pitchFamily="18" charset="0"/>
              </a:rPr>
              <a:t>Boiling Points</a:t>
            </a:r>
            <a:r>
              <a:rPr lang="en-US" sz="2800" dirty="0" smtClean="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CH</a:t>
            </a:r>
            <a:r>
              <a:rPr lang="en-US" sz="2800" baseline="-25000" dirty="0" smtClean="0">
                <a:latin typeface="Times New Roman" panose="02020603050405020304" pitchFamily="18" charset="0"/>
                <a:cs typeface="Times New Roman" panose="02020603050405020304" pitchFamily="18" charset="0"/>
              </a:rPr>
              <a:t>4</a:t>
            </a:r>
            <a:r>
              <a:rPr lang="en-US" sz="2800" dirty="0" smtClean="0">
                <a:latin typeface="Times New Roman" panose="02020603050405020304" pitchFamily="18" charset="0"/>
                <a:cs typeface="Times New Roman" panose="02020603050405020304" pitchFamily="18" charset="0"/>
              </a:rPr>
              <a:t>	methane 109 K</a:t>
            </a:r>
          </a:p>
          <a:p>
            <a:r>
              <a:rPr lang="en-US" sz="2800" dirty="0" smtClean="0">
                <a:latin typeface="Times New Roman" panose="02020603050405020304" pitchFamily="18" charset="0"/>
                <a:cs typeface="Times New Roman" panose="02020603050405020304" pitchFamily="18" charset="0"/>
              </a:rPr>
              <a:t>C</a:t>
            </a:r>
            <a:r>
              <a:rPr lang="en-US" sz="2800" baseline="-25000" dirty="0" smtClean="0">
                <a:latin typeface="Times New Roman" panose="02020603050405020304" pitchFamily="18" charset="0"/>
                <a:cs typeface="Times New Roman" panose="02020603050405020304" pitchFamily="18" charset="0"/>
              </a:rPr>
              <a:t>2</a:t>
            </a:r>
            <a:r>
              <a:rPr lang="en-US" sz="2800" dirty="0" smtClean="0">
                <a:latin typeface="Times New Roman" panose="02020603050405020304" pitchFamily="18" charset="0"/>
                <a:cs typeface="Times New Roman" panose="02020603050405020304" pitchFamily="18" charset="0"/>
              </a:rPr>
              <a:t>H</a:t>
            </a:r>
            <a:r>
              <a:rPr lang="en-US" sz="2800" baseline="-25000" dirty="0" smtClean="0">
                <a:latin typeface="Times New Roman" panose="02020603050405020304" pitchFamily="18" charset="0"/>
                <a:cs typeface="Times New Roman" panose="02020603050405020304" pitchFamily="18" charset="0"/>
              </a:rPr>
              <a:t>6 </a:t>
            </a:r>
            <a:r>
              <a:rPr lang="en-US" sz="2800" dirty="0" smtClean="0">
                <a:latin typeface="Times New Roman" panose="02020603050405020304" pitchFamily="18" charset="0"/>
                <a:cs typeface="Times New Roman" panose="02020603050405020304" pitchFamily="18" charset="0"/>
              </a:rPr>
              <a:t>	ethane    184 K</a:t>
            </a:r>
          </a:p>
          <a:p>
            <a:r>
              <a:rPr lang="en-US" sz="2800" dirty="0" smtClean="0">
                <a:latin typeface="Times New Roman" panose="02020603050405020304" pitchFamily="18" charset="0"/>
                <a:cs typeface="Times New Roman" panose="02020603050405020304" pitchFamily="18" charset="0"/>
              </a:rPr>
              <a:t>C</a:t>
            </a:r>
            <a:r>
              <a:rPr lang="en-US" sz="2800" baseline="-25000" dirty="0" smtClean="0">
                <a:latin typeface="Times New Roman" panose="02020603050405020304" pitchFamily="18" charset="0"/>
                <a:cs typeface="Times New Roman" panose="02020603050405020304" pitchFamily="18" charset="0"/>
              </a:rPr>
              <a:t>3</a:t>
            </a:r>
            <a:r>
              <a:rPr lang="en-US" sz="2800" dirty="0" smtClean="0">
                <a:latin typeface="Times New Roman" panose="02020603050405020304" pitchFamily="18" charset="0"/>
                <a:cs typeface="Times New Roman" panose="02020603050405020304" pitchFamily="18" charset="0"/>
              </a:rPr>
              <a:t>H</a:t>
            </a:r>
            <a:r>
              <a:rPr lang="en-US" sz="2800" baseline="-25000" dirty="0">
                <a:latin typeface="Times New Roman" panose="02020603050405020304" pitchFamily="18" charset="0"/>
                <a:cs typeface="Times New Roman" panose="02020603050405020304" pitchFamily="18" charset="0"/>
              </a:rPr>
              <a:t>8</a:t>
            </a:r>
            <a:r>
              <a:rPr lang="en-US" sz="2800" baseline="-250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propane  231 K</a:t>
            </a:r>
          </a:p>
          <a:p>
            <a:r>
              <a:rPr lang="en-US" sz="2800" dirty="0" smtClean="0">
                <a:latin typeface="Times New Roman" panose="02020603050405020304" pitchFamily="18" charset="0"/>
                <a:cs typeface="Times New Roman" panose="02020603050405020304" pitchFamily="18" charset="0"/>
              </a:rPr>
              <a:t>C</a:t>
            </a:r>
            <a:r>
              <a:rPr lang="en-US" sz="2800" baseline="-25000" dirty="0" smtClean="0">
                <a:latin typeface="Times New Roman" panose="02020603050405020304" pitchFamily="18" charset="0"/>
                <a:cs typeface="Times New Roman" panose="02020603050405020304" pitchFamily="18" charset="0"/>
              </a:rPr>
              <a:t>4</a:t>
            </a:r>
            <a:r>
              <a:rPr lang="en-US" sz="2800" dirty="0" smtClean="0">
                <a:latin typeface="Times New Roman" panose="02020603050405020304" pitchFamily="18" charset="0"/>
                <a:cs typeface="Times New Roman" panose="02020603050405020304" pitchFamily="18" charset="0"/>
              </a:rPr>
              <a:t>H</a:t>
            </a:r>
            <a:r>
              <a:rPr lang="en-US" sz="2800" baseline="-25000" dirty="0" smtClean="0">
                <a:latin typeface="Times New Roman" panose="02020603050405020304" pitchFamily="18" charset="0"/>
                <a:cs typeface="Times New Roman" panose="02020603050405020304" pitchFamily="18" charset="0"/>
              </a:rPr>
              <a:t>10 </a:t>
            </a:r>
            <a:r>
              <a:rPr lang="en-US" sz="2800" dirty="0" smtClean="0">
                <a:latin typeface="Times New Roman" panose="02020603050405020304" pitchFamily="18" charset="0"/>
                <a:cs typeface="Times New Roman" panose="02020603050405020304" pitchFamily="18" charset="0"/>
              </a:rPr>
              <a:t>	butane    273 K</a:t>
            </a:r>
          </a:p>
          <a:p>
            <a:r>
              <a:rPr lang="en-US" sz="2800" dirty="0" smtClean="0">
                <a:latin typeface="Times New Roman" panose="02020603050405020304" pitchFamily="18" charset="0"/>
                <a:cs typeface="Times New Roman" panose="02020603050405020304" pitchFamily="18" charset="0"/>
              </a:rPr>
              <a:t>C</a:t>
            </a:r>
            <a:r>
              <a:rPr lang="en-US" sz="2800" baseline="-25000" dirty="0" smtClean="0">
                <a:latin typeface="Times New Roman" panose="02020603050405020304" pitchFamily="18" charset="0"/>
                <a:cs typeface="Times New Roman" panose="02020603050405020304" pitchFamily="18" charset="0"/>
              </a:rPr>
              <a:t>5</a:t>
            </a:r>
            <a:r>
              <a:rPr lang="en-US" sz="2800" dirty="0" smtClean="0">
                <a:latin typeface="Times New Roman" panose="02020603050405020304" pitchFamily="18" charset="0"/>
                <a:cs typeface="Times New Roman" panose="02020603050405020304" pitchFamily="18" charset="0"/>
              </a:rPr>
              <a:t>H</a:t>
            </a:r>
            <a:r>
              <a:rPr lang="en-US" sz="2800" baseline="-25000" dirty="0" smtClean="0">
                <a:latin typeface="Times New Roman" panose="02020603050405020304" pitchFamily="18" charset="0"/>
                <a:cs typeface="Times New Roman" panose="02020603050405020304" pitchFamily="18" charset="0"/>
              </a:rPr>
              <a:t>12 </a:t>
            </a:r>
            <a:r>
              <a:rPr lang="en-US" sz="2800" dirty="0" smtClean="0">
                <a:latin typeface="Times New Roman" panose="02020603050405020304" pitchFamily="18" charset="0"/>
                <a:cs typeface="Times New Roman" panose="02020603050405020304" pitchFamily="18" charset="0"/>
              </a:rPr>
              <a:t>	pentane  309 K</a:t>
            </a:r>
          </a:p>
          <a:p>
            <a:r>
              <a:rPr lang="en-US" sz="2800" dirty="0" smtClean="0">
                <a:latin typeface="Times New Roman" panose="02020603050405020304" pitchFamily="18" charset="0"/>
                <a:cs typeface="Times New Roman" panose="02020603050405020304" pitchFamily="18" charset="0"/>
              </a:rPr>
              <a:t>C</a:t>
            </a:r>
            <a:r>
              <a:rPr lang="en-US" sz="2800" baseline="-25000" dirty="0" smtClean="0">
                <a:latin typeface="Times New Roman" panose="02020603050405020304" pitchFamily="18" charset="0"/>
                <a:cs typeface="Times New Roman" panose="02020603050405020304" pitchFamily="18" charset="0"/>
              </a:rPr>
              <a:t>6</a:t>
            </a:r>
            <a:r>
              <a:rPr lang="en-US" sz="2800" dirty="0" smtClean="0">
                <a:latin typeface="Times New Roman" panose="02020603050405020304" pitchFamily="18" charset="0"/>
                <a:cs typeface="Times New Roman" panose="02020603050405020304" pitchFamily="18" charset="0"/>
              </a:rPr>
              <a:t>H</a:t>
            </a:r>
            <a:r>
              <a:rPr lang="en-US" sz="2800" baseline="-25000" dirty="0" smtClean="0">
                <a:latin typeface="Times New Roman" panose="02020603050405020304" pitchFamily="18" charset="0"/>
                <a:cs typeface="Times New Roman" panose="02020603050405020304" pitchFamily="18" charset="0"/>
              </a:rPr>
              <a:t>14 </a:t>
            </a:r>
            <a:r>
              <a:rPr lang="en-US" sz="2800" dirty="0" smtClean="0">
                <a:latin typeface="Times New Roman" panose="02020603050405020304" pitchFamily="18" charset="0"/>
                <a:cs typeface="Times New Roman" panose="02020603050405020304" pitchFamily="18" charset="0"/>
              </a:rPr>
              <a:t>	hexane   342 K</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6119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latin typeface="Times New Roman" panose="02020603050405020304" pitchFamily="18" charset="0"/>
                <a:cs typeface="Times New Roman" panose="02020603050405020304" pitchFamily="18" charset="0"/>
              </a:rPr>
              <a:t>Dipole-Dipole Forces</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00075" y="1447800"/>
            <a:ext cx="7924800" cy="2246769"/>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Stronger, longer-range forces, because the molecules can orient to align dipoles favorably.  However, in larger molecules, dispersion forces (which grow in magnitude with molecular size) become equally or even more important.  </a:t>
            </a:r>
            <a:endParaRPr lang="en-US" sz="28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733800"/>
            <a:ext cx="5743575"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90600" y="5486399"/>
            <a:ext cx="7303602" cy="954107"/>
          </a:xfrm>
          <a:prstGeom prst="rect">
            <a:avLst/>
          </a:prstGeom>
          <a:noFill/>
        </p:spPr>
        <p:txBody>
          <a:bodyPr wrap="none" rtlCol="0">
            <a:spAutoFit/>
          </a:bodyPr>
          <a:lstStyle/>
          <a:p>
            <a:r>
              <a:rPr lang="en-US" sz="2800" dirty="0" smtClean="0">
                <a:latin typeface="Times New Roman" panose="02020603050405020304" pitchFamily="18" charset="0"/>
                <a:cs typeface="Times New Roman" panose="02020603050405020304" pitchFamily="18" charset="0"/>
              </a:rPr>
              <a:t>Dipole-dipole forces can lead to cyclic structures </a:t>
            </a:r>
          </a:p>
          <a:p>
            <a:r>
              <a:rPr lang="en-US" sz="2800" dirty="0" smtClean="0">
                <a:latin typeface="Times New Roman" panose="02020603050405020304" pitchFamily="18" charset="0"/>
                <a:cs typeface="Times New Roman" panose="02020603050405020304" pitchFamily="18" charset="0"/>
              </a:rPr>
              <a:t>or linear chain-like structures.</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2533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latin typeface="Times New Roman" panose="02020603050405020304" pitchFamily="18" charset="0"/>
                <a:cs typeface="Times New Roman" panose="02020603050405020304" pitchFamily="18" charset="0"/>
              </a:rPr>
              <a:t>Dipole-Dipole </a:t>
            </a:r>
            <a:r>
              <a:rPr lang="en-US" dirty="0" smtClean="0">
                <a:solidFill>
                  <a:srgbClr val="C00000"/>
                </a:solidFill>
                <a:latin typeface="Times New Roman" panose="02020603050405020304" pitchFamily="18" charset="0"/>
                <a:cs typeface="Times New Roman" panose="02020603050405020304" pitchFamily="18" charset="0"/>
              </a:rPr>
              <a:t>Forces (continued)</a:t>
            </a:r>
            <a:endParaRPr lang="en-US" dirty="0"/>
          </a:p>
        </p:txBody>
      </p:sp>
      <p:sp>
        <p:nvSpPr>
          <p:cNvPr id="3" name="TextBox 2"/>
          <p:cNvSpPr txBox="1"/>
          <p:nvPr/>
        </p:nvSpPr>
        <p:spPr>
          <a:xfrm>
            <a:off x="609600" y="1447800"/>
            <a:ext cx="8206093" cy="4832092"/>
          </a:xfrm>
          <a:prstGeom prst="rect">
            <a:avLst/>
          </a:prstGeom>
          <a:noFill/>
        </p:spPr>
        <p:txBody>
          <a:bodyPr wrap="none" rtlCol="0">
            <a:spAutoFit/>
          </a:bodyPr>
          <a:lstStyle/>
          <a:p>
            <a:r>
              <a:rPr lang="en-US" sz="2800" dirty="0" smtClean="0">
                <a:latin typeface="Times New Roman" panose="02020603050405020304" pitchFamily="18" charset="0"/>
                <a:cs typeface="Times New Roman" panose="02020603050405020304" pitchFamily="18" charset="0"/>
              </a:rPr>
              <a:t>Dipole-dipole forces grow as the dipole moment grows:</a:t>
            </a:r>
          </a:p>
          <a:p>
            <a:endParaRPr lang="en-US" sz="2800" dirty="0">
              <a:latin typeface="Times New Roman" panose="02020603050405020304" pitchFamily="18" charset="0"/>
              <a:cs typeface="Times New Roman" panose="02020603050405020304" pitchFamily="18" charset="0"/>
            </a:endParaRPr>
          </a:p>
          <a:p>
            <a:r>
              <a:rPr lang="en-US" sz="2800" u="sng" dirty="0" smtClean="0">
                <a:latin typeface="Times New Roman" panose="02020603050405020304" pitchFamily="18" charset="0"/>
                <a:cs typeface="Times New Roman" panose="02020603050405020304" pitchFamily="18" charset="0"/>
              </a:rPr>
              <a:t>Molecule</a:t>
            </a:r>
            <a:r>
              <a:rPr lang="en-US" sz="2800" dirty="0" smtClean="0">
                <a:latin typeface="Times New Roman" panose="02020603050405020304" pitchFamily="18" charset="0"/>
                <a:cs typeface="Times New Roman" panose="02020603050405020304" pitchFamily="18" charset="0"/>
              </a:rPr>
              <a:t>	</a:t>
            </a:r>
            <a:r>
              <a:rPr lang="en-US" sz="2800" u="sng" dirty="0" smtClean="0">
                <a:latin typeface="Times New Roman" panose="02020603050405020304" pitchFamily="18" charset="0"/>
                <a:cs typeface="Times New Roman" panose="02020603050405020304" pitchFamily="18" charset="0"/>
              </a:rPr>
              <a:t>Dipole Moment</a:t>
            </a:r>
            <a:r>
              <a:rPr lang="en-US" sz="2800" dirty="0" smtClean="0">
                <a:latin typeface="Times New Roman" panose="02020603050405020304" pitchFamily="18" charset="0"/>
                <a:cs typeface="Times New Roman" panose="02020603050405020304" pitchFamily="18" charset="0"/>
              </a:rPr>
              <a:t>	</a:t>
            </a:r>
            <a:r>
              <a:rPr lang="en-US" sz="2800" u="sng" dirty="0" smtClean="0">
                <a:latin typeface="Times New Roman" panose="02020603050405020304" pitchFamily="18" charset="0"/>
                <a:cs typeface="Times New Roman" panose="02020603050405020304" pitchFamily="18" charset="0"/>
              </a:rPr>
              <a:t>Boiling Point</a:t>
            </a:r>
          </a:p>
          <a:p>
            <a:r>
              <a:rPr lang="en-US" sz="2800" dirty="0" smtClean="0">
                <a:latin typeface="Times New Roman" panose="02020603050405020304" pitchFamily="18" charset="0"/>
                <a:cs typeface="Times New Roman" panose="02020603050405020304" pitchFamily="18" charset="0"/>
              </a:rPr>
              <a:t>CH</a:t>
            </a:r>
            <a:r>
              <a:rPr lang="en-US" sz="2800" baseline="-25000" dirty="0" smtClean="0">
                <a:latin typeface="Times New Roman" panose="02020603050405020304" pitchFamily="18" charset="0"/>
                <a:cs typeface="Times New Roman" panose="02020603050405020304" pitchFamily="18" charset="0"/>
              </a:rPr>
              <a:t>4</a:t>
            </a:r>
            <a:r>
              <a:rPr lang="en-US" sz="2800" dirty="0" smtClean="0">
                <a:latin typeface="Times New Roman" panose="02020603050405020304" pitchFamily="18" charset="0"/>
                <a:cs typeface="Times New Roman" panose="02020603050405020304" pitchFamily="18" charset="0"/>
              </a:rPr>
              <a:t>		0 Debye		109 K</a:t>
            </a:r>
          </a:p>
          <a:p>
            <a:r>
              <a:rPr lang="en-US" sz="2800" dirty="0" smtClean="0">
                <a:latin typeface="Times New Roman" panose="02020603050405020304" pitchFamily="18" charset="0"/>
                <a:cs typeface="Times New Roman" panose="02020603050405020304" pitchFamily="18" charset="0"/>
              </a:rPr>
              <a:t>CH</a:t>
            </a:r>
            <a:r>
              <a:rPr lang="en-US" sz="2800" baseline="-25000" dirty="0" smtClean="0">
                <a:latin typeface="Times New Roman" panose="02020603050405020304" pitchFamily="18" charset="0"/>
                <a:cs typeface="Times New Roman" panose="02020603050405020304" pitchFamily="18" charset="0"/>
              </a:rPr>
              <a:t>3</a:t>
            </a:r>
            <a:r>
              <a:rPr lang="en-US" sz="2800" dirty="0" smtClean="0">
                <a:latin typeface="Times New Roman" panose="02020603050405020304" pitchFamily="18" charset="0"/>
                <a:cs typeface="Times New Roman" panose="02020603050405020304" pitchFamily="18" charset="0"/>
              </a:rPr>
              <a:t>F		1.81 Debye		195 K</a:t>
            </a:r>
          </a:p>
          <a:p>
            <a:r>
              <a:rPr lang="en-US" sz="2800" dirty="0" smtClean="0">
                <a:latin typeface="Times New Roman" panose="02020603050405020304" pitchFamily="18" charset="0"/>
                <a:cs typeface="Times New Roman" panose="02020603050405020304" pitchFamily="18" charset="0"/>
              </a:rPr>
              <a:t>CH</a:t>
            </a:r>
            <a:r>
              <a:rPr lang="en-US" sz="2800" baseline="-25000" dirty="0" smtClean="0">
                <a:latin typeface="Times New Roman" panose="02020603050405020304" pitchFamily="18" charset="0"/>
                <a:cs typeface="Times New Roman" panose="02020603050405020304" pitchFamily="18" charset="0"/>
              </a:rPr>
              <a:t>2</a:t>
            </a:r>
            <a:r>
              <a:rPr lang="en-US" sz="2800" dirty="0" smtClean="0">
                <a:latin typeface="Times New Roman" panose="02020603050405020304" pitchFamily="18" charset="0"/>
                <a:cs typeface="Times New Roman" panose="02020603050405020304" pitchFamily="18" charset="0"/>
              </a:rPr>
              <a:t>F</a:t>
            </a:r>
            <a:r>
              <a:rPr lang="en-US" sz="2800" baseline="-25000" dirty="0" smtClean="0">
                <a:latin typeface="Times New Roman" panose="02020603050405020304" pitchFamily="18" charset="0"/>
                <a:cs typeface="Times New Roman" panose="02020603050405020304" pitchFamily="18" charset="0"/>
              </a:rPr>
              <a:t>2</a:t>
            </a:r>
            <a:r>
              <a:rPr lang="en-US" sz="2800" dirty="0" smtClean="0">
                <a:latin typeface="Times New Roman" panose="02020603050405020304" pitchFamily="18" charset="0"/>
                <a:cs typeface="Times New Roman" panose="02020603050405020304" pitchFamily="18" charset="0"/>
              </a:rPr>
              <a:t>	1.98 Debye		221 K</a:t>
            </a:r>
          </a:p>
          <a:p>
            <a:r>
              <a:rPr lang="en-US" sz="2800" dirty="0" smtClean="0">
                <a:latin typeface="Times New Roman" panose="02020603050405020304" pitchFamily="18" charset="0"/>
                <a:cs typeface="Times New Roman" panose="02020603050405020304" pitchFamily="18" charset="0"/>
              </a:rPr>
              <a:t>CHF</a:t>
            </a:r>
            <a:r>
              <a:rPr lang="en-US" sz="2800" baseline="-25000" dirty="0" smtClean="0">
                <a:latin typeface="Times New Roman" panose="02020603050405020304" pitchFamily="18" charset="0"/>
                <a:cs typeface="Times New Roman" panose="02020603050405020304" pitchFamily="18" charset="0"/>
              </a:rPr>
              <a:t>3</a:t>
            </a:r>
            <a:r>
              <a:rPr lang="en-US" sz="2800" dirty="0" smtClean="0">
                <a:latin typeface="Times New Roman" panose="02020603050405020304" pitchFamily="18" charset="0"/>
                <a:cs typeface="Times New Roman" panose="02020603050405020304" pitchFamily="18" charset="0"/>
              </a:rPr>
              <a:t>		1.649 Debye		157 K</a:t>
            </a:r>
          </a:p>
          <a:p>
            <a:r>
              <a:rPr lang="en-US" sz="2800" dirty="0" smtClean="0">
                <a:latin typeface="Times New Roman" panose="02020603050405020304" pitchFamily="18" charset="0"/>
                <a:cs typeface="Times New Roman" panose="02020603050405020304" pitchFamily="18" charset="0"/>
              </a:rPr>
              <a:t>CF</a:t>
            </a:r>
            <a:r>
              <a:rPr lang="en-US" sz="2800" baseline="-25000" dirty="0" smtClean="0">
                <a:latin typeface="Times New Roman" panose="02020603050405020304" pitchFamily="18" charset="0"/>
                <a:cs typeface="Times New Roman" panose="02020603050405020304" pitchFamily="18" charset="0"/>
              </a:rPr>
              <a:t>4</a:t>
            </a:r>
            <a:r>
              <a:rPr lang="en-US" sz="2800" dirty="0" smtClean="0">
                <a:latin typeface="Times New Roman" panose="02020603050405020304" pitchFamily="18" charset="0"/>
                <a:cs typeface="Times New Roman" panose="02020603050405020304" pitchFamily="18" charset="0"/>
              </a:rPr>
              <a:t>		0 Debye		145 K</a:t>
            </a:r>
          </a:p>
          <a:p>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The difference between the nonpolar CH</a:t>
            </a:r>
            <a:r>
              <a:rPr lang="en-US" sz="2800" baseline="-25000" dirty="0" smtClean="0">
                <a:latin typeface="Times New Roman" panose="02020603050405020304" pitchFamily="18" charset="0"/>
                <a:cs typeface="Times New Roman" panose="02020603050405020304" pitchFamily="18" charset="0"/>
              </a:rPr>
              <a:t>4</a:t>
            </a:r>
            <a:r>
              <a:rPr lang="en-US" sz="2800" dirty="0" smtClean="0">
                <a:latin typeface="Times New Roman" panose="02020603050405020304" pitchFamily="18" charset="0"/>
                <a:cs typeface="Times New Roman" panose="02020603050405020304" pitchFamily="18" charset="0"/>
              </a:rPr>
              <a:t> and CF</a:t>
            </a:r>
            <a:r>
              <a:rPr lang="en-US" sz="2800" baseline="-25000" dirty="0" smtClean="0">
                <a:latin typeface="Times New Roman" panose="02020603050405020304" pitchFamily="18" charset="0"/>
                <a:cs typeface="Times New Roman" panose="02020603050405020304" pitchFamily="18" charset="0"/>
              </a:rPr>
              <a:t>4</a:t>
            </a:r>
          </a:p>
          <a:p>
            <a:r>
              <a:rPr lang="en-US" sz="2800" dirty="0">
                <a:latin typeface="Times New Roman" panose="02020603050405020304" pitchFamily="18" charset="0"/>
                <a:cs typeface="Times New Roman" panose="02020603050405020304" pitchFamily="18" charset="0"/>
              </a:rPr>
              <a:t>m</a:t>
            </a:r>
            <a:r>
              <a:rPr lang="en-US" sz="2800" dirty="0" smtClean="0">
                <a:latin typeface="Times New Roman" panose="02020603050405020304" pitchFamily="18" charset="0"/>
                <a:cs typeface="Times New Roman" panose="02020603050405020304" pitchFamily="18" charset="0"/>
              </a:rPr>
              <a:t>olecules is greater dispersion forces in CF</a:t>
            </a:r>
            <a:r>
              <a:rPr lang="en-US" sz="2800" baseline="-25000" dirty="0" smtClean="0">
                <a:latin typeface="Times New Roman" panose="02020603050405020304" pitchFamily="18" charset="0"/>
                <a:cs typeface="Times New Roman" panose="02020603050405020304" pitchFamily="18" charset="0"/>
              </a:rPr>
              <a:t>4</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93902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3583</TotalTime>
  <Words>3514</Words>
  <Application>Microsoft Office PowerPoint</Application>
  <PresentationFormat>On-screen Show (4:3)</PresentationFormat>
  <Paragraphs>489</Paragraphs>
  <Slides>56</Slides>
  <Notes>0</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Chemical Bonding Michael Morse, University of Utah morse@chem.utah.edu</vt:lpstr>
      <vt:lpstr>Chemical Bonding Michael Morse, University of Utah morse@chem.utah.edu</vt:lpstr>
      <vt:lpstr>Chemical Bonding Michael Morse, University of Utah morse@chem.utah.edu</vt:lpstr>
      <vt:lpstr>Intermolecular Forces</vt:lpstr>
      <vt:lpstr>Dispersion Forces</vt:lpstr>
      <vt:lpstr>Dispersion Forces (continued)</vt:lpstr>
      <vt:lpstr>Dispersion Forces (continued)</vt:lpstr>
      <vt:lpstr>Dipole-Dipole Forces</vt:lpstr>
      <vt:lpstr>Dipole-Dipole Forces (continued)</vt:lpstr>
      <vt:lpstr>Hydrogen Bonding</vt:lpstr>
      <vt:lpstr>Hydrogen Bonding (continued)</vt:lpstr>
      <vt:lpstr>Hydrogen Bonding (continued)</vt:lpstr>
      <vt:lpstr>Which will have the strongest intermolecular attraction?</vt:lpstr>
      <vt:lpstr>Which will have the strongest intermolecular attraction?</vt:lpstr>
      <vt:lpstr>Now, for “real” chemical bonds</vt:lpstr>
      <vt:lpstr>Ionic Bonds</vt:lpstr>
      <vt:lpstr>Ionic Bonds</vt:lpstr>
      <vt:lpstr>Ionic Bonds</vt:lpstr>
      <vt:lpstr>Covalent Bonds start with atomic orbitals</vt:lpstr>
      <vt:lpstr>Covalent Bonds (continued)</vt:lpstr>
      <vt:lpstr>Molecular Orbitals of H2+</vt:lpstr>
      <vt:lpstr>Molecular Orbitals of H2+</vt:lpstr>
      <vt:lpstr>Molecular Orbitals of H2+</vt:lpstr>
      <vt:lpstr>Molecular Orbitals of H2+</vt:lpstr>
      <vt:lpstr>Molecular Orbitals of H2</vt:lpstr>
      <vt:lpstr>Molecular Orbitals of He2</vt:lpstr>
      <vt:lpstr>Valence vs. Core Atomic Orbitals</vt:lpstr>
      <vt:lpstr>Valence vs. Core Atomic Orbitals</vt:lpstr>
      <vt:lpstr>Homonuclear Diatomic Molecules</vt:lpstr>
      <vt:lpstr>p-orbital bonding</vt:lpstr>
      <vt:lpstr>Energy ordering of p-based MOs</vt:lpstr>
      <vt:lpstr>Energy ordering of p-based MOs</vt:lpstr>
      <vt:lpstr>sp-hybrid MOs</vt:lpstr>
      <vt:lpstr>Energy ordering of p-based MOs</vt:lpstr>
      <vt:lpstr>Homonuclear Diatomic Molecules</vt:lpstr>
      <vt:lpstr>Homonuclear Diatomic Molecules</vt:lpstr>
      <vt:lpstr>Homonuclear Diatomic Molecules</vt:lpstr>
      <vt:lpstr>Homonuclear Diatomic Molecules</vt:lpstr>
      <vt:lpstr>Homonuclear Diatomic Molecules</vt:lpstr>
      <vt:lpstr>d-orbital bonding</vt:lpstr>
      <vt:lpstr>d-orbital bonding</vt:lpstr>
      <vt:lpstr>d-orbital bonding</vt:lpstr>
      <vt:lpstr>d-orbital bonding</vt:lpstr>
      <vt:lpstr>d-orbital bonding in W2</vt:lpstr>
      <vt:lpstr>d-orbital bonding in W2</vt:lpstr>
      <vt:lpstr>Heteronuclear Diatomic Molecules</vt:lpstr>
      <vt:lpstr>Heteronuclear Diatomic Molecules</vt:lpstr>
      <vt:lpstr>Valence Bond Theory</vt:lpstr>
      <vt:lpstr>Valence Bond Theory of H2</vt:lpstr>
      <vt:lpstr>Valence Bond Theory of HF</vt:lpstr>
      <vt:lpstr>Bonds to multiple atoms: hybridization</vt:lpstr>
      <vt:lpstr>sp hybrid orbitals (continued)</vt:lpstr>
      <vt:lpstr>sp hybrid orbitals (continued)</vt:lpstr>
      <vt:lpstr>Other hybridizations: sp2</vt:lpstr>
      <vt:lpstr>Other hybridizations: sp3</vt:lpstr>
      <vt:lpstr>Other hybridizations: sp3d and sp3d2</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Chemical Bonding Michael Morse, University of Utah morse@chem.utah.edu</dc:title>
  <dc:creator>Michael</dc:creator>
  <cp:lastModifiedBy>admin</cp:lastModifiedBy>
  <cp:revision>105</cp:revision>
  <dcterms:created xsi:type="dcterms:W3CDTF">2014-09-13T19:41:22Z</dcterms:created>
  <dcterms:modified xsi:type="dcterms:W3CDTF">2014-09-20T00:39:58Z</dcterms:modified>
</cp:coreProperties>
</file>