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325" r:id="rId4"/>
    <p:sldId id="326" r:id="rId5"/>
    <p:sldId id="339" r:id="rId6"/>
    <p:sldId id="327" r:id="rId7"/>
    <p:sldId id="330" r:id="rId8"/>
    <p:sldId id="329" r:id="rId9"/>
    <p:sldId id="328" r:id="rId10"/>
    <p:sldId id="331" r:id="rId11"/>
    <p:sldId id="334" r:id="rId12"/>
    <p:sldId id="332" r:id="rId13"/>
    <p:sldId id="333" r:id="rId14"/>
    <p:sldId id="335" r:id="rId15"/>
    <p:sldId id="338" r:id="rId16"/>
    <p:sldId id="337" r:id="rId17"/>
    <p:sldId id="336" r:id="rId18"/>
    <p:sldId id="340" r:id="rId19"/>
    <p:sldId id="344" r:id="rId20"/>
    <p:sldId id="345" r:id="rId21"/>
    <p:sldId id="351" r:id="rId22"/>
    <p:sldId id="346" r:id="rId23"/>
    <p:sldId id="347" r:id="rId24"/>
    <p:sldId id="341" r:id="rId25"/>
    <p:sldId id="348" r:id="rId26"/>
    <p:sldId id="349" r:id="rId27"/>
    <p:sldId id="350" r:id="rId28"/>
    <p:sldId id="343" r:id="rId29"/>
    <p:sldId id="354" r:id="rId30"/>
    <p:sldId id="355" r:id="rId31"/>
    <p:sldId id="353" r:id="rId32"/>
    <p:sldId id="352" r:id="rId33"/>
    <p:sldId id="358" r:id="rId34"/>
    <p:sldId id="359" r:id="rId35"/>
    <p:sldId id="361" r:id="rId36"/>
    <p:sldId id="3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5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2550B-58EE-43B6-BFC8-9D12C738D964}" type="datetimeFigureOut">
              <a:rPr lang="en-US" smtClean="0"/>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6FFBF-259C-40D4-91A1-297AD60881DC}" type="slidenum">
              <a:rPr lang="en-US" smtClean="0"/>
              <a:t>‹#›</a:t>
            </a:fld>
            <a:endParaRPr lang="en-US"/>
          </a:p>
        </p:txBody>
      </p:sp>
    </p:spTree>
    <p:extLst>
      <p:ext uri="{BB962C8B-B14F-4D97-AF65-F5344CB8AC3E}">
        <p14:creationId xmlns:p14="http://schemas.microsoft.com/office/powerpoint/2010/main" val="225012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18244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306053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68954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89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73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425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55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885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068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061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55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8365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40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41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95946-940D-4E4F-9D1F-EF54F6AEE3AF}"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6C0B40-A5E9-834B-9C7B-B6F3AEAE5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1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0D4A8-1D7D-43B0-A3AA-91E12E2CD3A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72575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0D4A8-1D7D-43B0-A3AA-91E12E2CD3A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40472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0D4A8-1D7D-43B0-A3AA-91E12E2CD3AC}"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66527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0D4A8-1D7D-43B0-A3AA-91E12E2CD3AC}"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307364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0D4A8-1D7D-43B0-A3AA-91E12E2CD3AC}"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93619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D4A8-1D7D-43B0-A3AA-91E12E2CD3A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06782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D4A8-1D7D-43B0-A3AA-91E12E2CD3A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19638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0D4A8-1D7D-43B0-A3AA-91E12E2CD3AC}"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00EAF-26A3-4D4F-903C-DF008A755FF3}" type="slidenum">
              <a:rPr lang="en-US" smtClean="0"/>
              <a:t>‹#›</a:t>
            </a:fld>
            <a:endParaRPr lang="en-US"/>
          </a:p>
        </p:txBody>
      </p:sp>
    </p:spTree>
    <p:extLst>
      <p:ext uri="{BB962C8B-B14F-4D97-AF65-F5344CB8AC3E}">
        <p14:creationId xmlns:p14="http://schemas.microsoft.com/office/powerpoint/2010/main" val="30505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5595946-940D-4E4F-9D1F-EF54F6AEE3AF}" type="datetimeFigureOut">
              <a:rPr lang="en-US" smtClean="0">
                <a:solidFill>
                  <a:prstClr val="black">
                    <a:tint val="75000"/>
                  </a:prstClr>
                </a:solidFill>
              </a:rPr>
              <a:pPr defTabSz="457200"/>
              <a:t>9/16/2015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A6C0B40-A5E9-834B-9C7B-B6F3AEAE597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591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en.wikipedia.org/wiki/Van_'t_Hoff_equati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emperature" TargetMode="External"/><Relationship Id="rId2" Type="http://schemas.openxmlformats.org/officeDocument/2006/relationships/hyperlink" Target="https://en.wikipedia.org/wiki/Concentratio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Pressure" TargetMode="External"/><Relationship Id="rId4" Type="http://schemas.openxmlformats.org/officeDocument/2006/relationships/hyperlink" Target="https://en.wikipedia.org/wiki/Volum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525"/>
            <a:ext cx="7772400" cy="1470025"/>
          </a:xfrm>
        </p:spPr>
        <p:txBody>
          <a:bodyPr/>
          <a:lstStyle/>
          <a:p>
            <a:r>
              <a:rPr lang="en-US" u="sng" dirty="0" smtClean="0">
                <a:solidFill>
                  <a:srgbClr val="C00000"/>
                </a:solidFill>
              </a:rPr>
              <a:t>Equilibrium</a:t>
            </a:r>
            <a:endParaRPr lang="en-US" u="sng" dirty="0">
              <a:solidFill>
                <a:srgbClr val="C00000"/>
              </a:solidFill>
            </a:endParaRPr>
          </a:p>
        </p:txBody>
      </p:sp>
      <p:sp>
        <p:nvSpPr>
          <p:cNvPr id="3" name="Subtitle 2"/>
          <p:cNvSpPr>
            <a:spLocks noGrp="1"/>
          </p:cNvSpPr>
          <p:nvPr>
            <p:ph type="subTitle" idx="1"/>
          </p:nvPr>
        </p:nvSpPr>
        <p:spPr>
          <a:xfrm>
            <a:off x="1447800" y="1295400"/>
            <a:ext cx="6400800" cy="1752600"/>
          </a:xfrm>
        </p:spPr>
        <p:txBody>
          <a:bodyPr>
            <a:normAutofit fontScale="92500" lnSpcReduction="20000"/>
          </a:bodyPr>
          <a:lstStyle/>
          <a:p>
            <a:r>
              <a:rPr lang="en-US" sz="2800" dirty="0" smtClean="0">
                <a:solidFill>
                  <a:srgbClr val="C00000"/>
                </a:solidFill>
              </a:rPr>
              <a:t>Michael Morse</a:t>
            </a:r>
          </a:p>
          <a:p>
            <a:r>
              <a:rPr lang="en-US" sz="2800" dirty="0" smtClean="0">
                <a:solidFill>
                  <a:srgbClr val="C00000"/>
                </a:solidFill>
              </a:rPr>
              <a:t>Department of Chemistry</a:t>
            </a:r>
          </a:p>
          <a:p>
            <a:r>
              <a:rPr lang="en-US" sz="2800" dirty="0" smtClean="0">
                <a:solidFill>
                  <a:srgbClr val="C00000"/>
                </a:solidFill>
              </a:rPr>
              <a:t>University of Utah</a:t>
            </a:r>
          </a:p>
          <a:p>
            <a:r>
              <a:rPr lang="en-US" sz="2800" dirty="0" smtClean="0">
                <a:solidFill>
                  <a:srgbClr val="C00000"/>
                </a:solidFill>
              </a:rPr>
              <a:t>Saturday, September 19, 2015</a:t>
            </a:r>
            <a:endParaRPr lang="en-US" sz="2800" dirty="0">
              <a:solidFill>
                <a:srgbClr val="C00000"/>
              </a:solidFill>
            </a:endParaRPr>
          </a:p>
        </p:txBody>
      </p:sp>
      <p:pic>
        <p:nvPicPr>
          <p:cNvPr id="1026" name="Picture 2" descr="https://s-media-cache-ak0.pinimg.com/236x/b8/08/66/b80866f35a7d22d4f077a57e5f943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721" y="2895600"/>
            <a:ext cx="3258279"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236x/22/25/6d/22256da6197a3066a118cfa0819d1f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4343400" cy="399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7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791200"/>
              </a:xfrm>
            </p:spPr>
            <p:txBody>
              <a:bodyPr>
                <a:normAutofit fontScale="85000" lnSpcReduction="20000"/>
              </a:bodyPr>
              <a:lstStyle/>
              <a:p>
                <a:pPr marL="0" indent="0">
                  <a:buNone/>
                </a:pPr>
                <a:r>
                  <a:rPr lang="en-US" sz="2000" dirty="0" smtClean="0"/>
                  <a:t>A similar result is obtained for the solution phase reaction</a:t>
                </a:r>
              </a:p>
              <a:p>
                <a:pPr marL="0" indent="0">
                  <a:buNone/>
                </a:pPr>
                <a:endParaRPr lang="en-US" sz="2000" dirty="0" smtClean="0"/>
              </a:p>
              <a:p>
                <a:pPr marL="0" indent="0" algn="ctr">
                  <a:buNone/>
                </a:pPr>
                <a:r>
                  <a:rPr lang="en-US" sz="2000" i="1" dirty="0"/>
                  <a:t>a</a:t>
                </a:r>
                <a:r>
                  <a:rPr lang="en-US" sz="2000" dirty="0" err="1"/>
                  <a:t>A</a:t>
                </a:r>
                <a:r>
                  <a:rPr lang="en-US" sz="2000" dirty="0"/>
                  <a:t> + </a:t>
                </a:r>
                <a:r>
                  <a:rPr lang="en-US" sz="2000" i="1" dirty="0" err="1"/>
                  <a:t>b</a:t>
                </a:r>
                <a:r>
                  <a:rPr lang="en-US" sz="2000" dirty="0" err="1"/>
                  <a:t>B</a:t>
                </a:r>
                <a:r>
                  <a:rPr lang="en-US" sz="2000" dirty="0"/>
                  <a:t> </a:t>
                </a:r>
                <a14:m>
                  <m:oMath xmlns:m="http://schemas.openxmlformats.org/officeDocument/2006/math">
                    <m:r>
                      <a:rPr lang="en-US" sz="2000" i="1">
                        <a:latin typeface="Cambria Math"/>
                        <a:ea typeface="Cambria Math"/>
                      </a:rPr>
                      <m:t>⇌</m:t>
                    </m:r>
                  </m:oMath>
                </a14:m>
                <a:r>
                  <a:rPr lang="en-US" sz="2000" dirty="0"/>
                  <a:t> </a:t>
                </a:r>
                <a:r>
                  <a:rPr lang="en-US" sz="2000" i="1" dirty="0" err="1"/>
                  <a:t>c</a:t>
                </a:r>
                <a:r>
                  <a:rPr lang="en-US" sz="2000" dirty="0" err="1"/>
                  <a:t>C</a:t>
                </a:r>
                <a:r>
                  <a:rPr lang="en-US" sz="2000" dirty="0"/>
                  <a:t> + </a:t>
                </a:r>
                <a:r>
                  <a:rPr lang="en-US" sz="2000" i="1" dirty="0" err="1"/>
                  <a:t>d</a:t>
                </a:r>
                <a:r>
                  <a:rPr lang="en-US" sz="2000" dirty="0" err="1"/>
                  <a:t>D</a:t>
                </a:r>
                <a:r>
                  <a:rPr lang="en-US" sz="2000" dirty="0"/>
                  <a:t>,</a:t>
                </a:r>
              </a:p>
              <a:p>
                <a:pPr marL="0" indent="0">
                  <a:buNone/>
                </a:pPr>
                <a:r>
                  <a:rPr lang="en-US" sz="2000" dirty="0" smtClean="0"/>
                  <a:t>Where the standard reference state is a 1 M solution.  This gives a </a:t>
                </a:r>
                <a:r>
                  <a:rPr lang="el-GR" sz="2000" dirty="0" smtClean="0"/>
                  <a:t>Δ</a:t>
                </a:r>
                <a:r>
                  <a:rPr lang="en-US" sz="2000" dirty="0" smtClean="0"/>
                  <a:t>G for the reaction occurring at different concentrations as </a:t>
                </a:r>
                <a:endParaRPr lang="en-US" sz="2000" dirty="0"/>
              </a:p>
              <a:p>
                <a:pPr marL="0" indent="0">
                  <a:buNone/>
                </a:pPr>
                <a14:m>
                  <m:oMathPara xmlns:m="http://schemas.openxmlformats.org/officeDocument/2006/math">
                    <m:oMathParaPr>
                      <m:jc m:val="centerGroup"/>
                    </m:oMathParaPr>
                    <m:oMath xmlns:m="http://schemas.openxmlformats.org/officeDocument/2006/math">
                      <m:r>
                        <m:rPr>
                          <m:sty m:val="p"/>
                        </m:rPr>
                        <a:rPr lang="el-GR" sz="2000" i="1">
                          <a:latin typeface="Cambria Math"/>
                        </a:rPr>
                        <m:t>Δ</m:t>
                      </m:r>
                      <m:r>
                        <a:rPr lang="en-US" sz="2000" i="1">
                          <a:latin typeface="Cambria Math"/>
                        </a:rPr>
                        <m:t>𝐺</m:t>
                      </m:r>
                      <m:d>
                        <m:dPr>
                          <m:ctrlPr>
                            <a:rPr lang="en-US" sz="2000" i="1">
                              <a:latin typeface="Cambria Math"/>
                            </a:rPr>
                          </m:ctrlPr>
                        </m:dPr>
                        <m:e>
                          <m:r>
                            <a:rPr lang="en-US" sz="2000" i="1">
                              <a:latin typeface="Cambria Math"/>
                            </a:rPr>
                            <m:t>𝑇</m:t>
                          </m:r>
                          <m:r>
                            <a:rPr lang="en-US" sz="2000" i="1">
                              <a:latin typeface="Cambria Math"/>
                            </a:rPr>
                            <m:t>,</m:t>
                          </m:r>
                          <m:r>
                            <a:rPr lang="en-US" sz="2000" i="1">
                              <a:latin typeface="Cambria Math"/>
                            </a:rPr>
                            <m:t>𝑃</m:t>
                          </m:r>
                        </m:e>
                      </m:d>
                      <m:r>
                        <a:rPr lang="en-US" sz="2000" i="1">
                          <a:latin typeface="Cambria Math"/>
                        </a:rPr>
                        <m:t>=</m:t>
                      </m:r>
                      <m:r>
                        <m:rPr>
                          <m:sty m:val="p"/>
                        </m:rPr>
                        <a:rPr lang="el-GR" sz="2000" i="1">
                          <a:latin typeface="Cambria Math"/>
                        </a:rPr>
                        <m:t>Δ</m:t>
                      </m:r>
                      <m:r>
                        <a:rPr lang="en-US" sz="2000" i="1">
                          <a:latin typeface="Cambria Math"/>
                        </a:rPr>
                        <m:t>𝐺</m:t>
                      </m:r>
                      <m:r>
                        <a:rPr lang="en-US" sz="2000" i="1">
                          <a:latin typeface="Cambria Math"/>
                        </a:rPr>
                        <m:t>°</m:t>
                      </m:r>
                      <m:d>
                        <m:dPr>
                          <m:ctrlPr>
                            <a:rPr lang="en-US" sz="2000" i="1">
                              <a:latin typeface="Cambria Math"/>
                            </a:rPr>
                          </m:ctrlPr>
                        </m:dPr>
                        <m:e>
                          <m:r>
                            <a:rPr lang="en-US" sz="2000" i="1">
                              <a:latin typeface="Cambria Math"/>
                            </a:rPr>
                            <m:t>𝑇</m:t>
                          </m:r>
                        </m:e>
                      </m:d>
                      <m:r>
                        <a:rPr lang="en-US" sz="2000" i="1">
                          <a:latin typeface="Cambria Math"/>
                        </a:rPr>
                        <m:t>+</m:t>
                      </m:r>
                      <m:r>
                        <a:rPr lang="en-US" sz="2000" i="1">
                          <a:latin typeface="Cambria Math"/>
                        </a:rPr>
                        <m:t>𝑅𝑇</m:t>
                      </m:r>
                      <m:r>
                        <a:rPr lang="en-US" sz="2000" i="1">
                          <a:latin typeface="Cambria Math"/>
                        </a:rPr>
                        <m:t> </m:t>
                      </m:r>
                      <m:r>
                        <a:rPr lang="en-US" sz="2000" i="1">
                          <a:latin typeface="Cambria Math"/>
                        </a:rPr>
                        <m:t>𝑙𝑛</m:t>
                      </m:r>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f>
                                    <m:fPr>
                                      <m:ctrlPr>
                                        <a:rPr lang="en-US" sz="2000" i="1" dirty="0">
                                          <a:latin typeface="Cambria Math"/>
                                          <a:ea typeface="Cambria Math"/>
                                        </a:rPr>
                                      </m:ctrlPr>
                                    </m:fPr>
                                    <m:num>
                                      <m:r>
                                        <a:rPr lang="en-US" sz="2000" b="0" i="1" dirty="0" smtClean="0">
                                          <a:latin typeface="Cambria Math"/>
                                          <a:ea typeface="Cambria Math"/>
                                        </a:rPr>
                                        <m:t>[</m:t>
                                      </m:r>
                                      <m:r>
                                        <a:rPr lang="en-US" sz="2000" b="0" i="1" dirty="0" smtClean="0">
                                          <a:latin typeface="Cambria Math"/>
                                          <a:ea typeface="Cambria Math"/>
                                        </a:rPr>
                                        <m:t>𝐶</m:t>
                                      </m:r>
                                      <m:r>
                                        <a:rPr lang="en-US" sz="2000" b="0" i="1" dirty="0" smtClean="0">
                                          <a:latin typeface="Cambria Math"/>
                                          <a:ea typeface="Cambria Math"/>
                                        </a:rPr>
                                        <m:t>]</m:t>
                                      </m:r>
                                    </m:num>
                                    <m:den>
                                      <m:r>
                                        <a:rPr lang="en-US" sz="2000" i="1" dirty="0">
                                          <a:latin typeface="Cambria Math"/>
                                          <a:ea typeface="Cambria Math"/>
                                        </a:rPr>
                                        <m:t>1 </m:t>
                                      </m:r>
                                      <m:r>
                                        <a:rPr lang="en-US" sz="2000" b="0" i="1" dirty="0" smtClean="0">
                                          <a:latin typeface="Cambria Math"/>
                                          <a:ea typeface="Cambria Math"/>
                                        </a:rPr>
                                        <m:t>𝑀</m:t>
                                      </m:r>
                                    </m:den>
                                  </m:f>
                                </m:e>
                              </m:d>
                            </m:e>
                            <m:sup>
                              <m:r>
                                <a:rPr lang="en-US" sz="2000" i="1">
                                  <a:latin typeface="Cambria Math"/>
                                </a:rPr>
                                <m:t>𝑐</m:t>
                              </m:r>
                            </m:sup>
                          </m:sSup>
                          <m:sSup>
                            <m:sSupPr>
                              <m:ctrlPr>
                                <a:rPr lang="en-US" sz="2000" i="1">
                                  <a:latin typeface="Cambria Math"/>
                                </a:rPr>
                              </m:ctrlPr>
                            </m:sSupPr>
                            <m:e>
                              <m:d>
                                <m:dPr>
                                  <m:ctrlPr>
                                    <a:rPr lang="en-US" sz="2000" i="1">
                                      <a:latin typeface="Cambria Math"/>
                                    </a:rPr>
                                  </m:ctrlPr>
                                </m:dPr>
                                <m:e>
                                  <m:f>
                                    <m:fPr>
                                      <m:ctrlPr>
                                        <a:rPr lang="en-US" sz="2000" i="1" dirty="0">
                                          <a:latin typeface="Cambria Math"/>
                                          <a:ea typeface="Cambria Math"/>
                                        </a:rPr>
                                      </m:ctrlPr>
                                    </m:fPr>
                                    <m:num>
                                      <m:r>
                                        <a:rPr lang="en-US" sz="2000" i="1" dirty="0">
                                          <a:latin typeface="Cambria Math"/>
                                          <a:ea typeface="Cambria Math"/>
                                        </a:rPr>
                                        <m:t>[</m:t>
                                      </m:r>
                                      <m:r>
                                        <a:rPr lang="en-US" sz="2000" b="0" i="1" dirty="0" smtClean="0">
                                          <a:latin typeface="Cambria Math"/>
                                          <a:ea typeface="Cambria Math"/>
                                        </a:rPr>
                                        <m:t>𝐷</m:t>
                                      </m:r>
                                      <m:r>
                                        <a:rPr lang="en-US" sz="2000" i="1" dirty="0">
                                          <a:latin typeface="Cambria Math"/>
                                          <a:ea typeface="Cambria Math"/>
                                        </a:rPr>
                                        <m:t>]</m:t>
                                      </m:r>
                                    </m:num>
                                    <m:den>
                                      <m:r>
                                        <a:rPr lang="en-US" sz="2000" i="1" dirty="0">
                                          <a:latin typeface="Cambria Math"/>
                                          <a:ea typeface="Cambria Math"/>
                                        </a:rPr>
                                        <m:t>1 </m:t>
                                      </m:r>
                                      <m:r>
                                        <a:rPr lang="en-US" sz="2000" b="0" i="1" dirty="0" smtClean="0">
                                          <a:latin typeface="Cambria Math"/>
                                          <a:ea typeface="Cambria Math"/>
                                        </a:rPr>
                                        <m:t>𝑀</m:t>
                                      </m:r>
                                    </m:den>
                                  </m:f>
                                </m:e>
                              </m:d>
                            </m:e>
                            <m:sup>
                              <m:r>
                                <a:rPr lang="en-US" sz="2000" i="1">
                                  <a:latin typeface="Cambria Math"/>
                                </a:rPr>
                                <m:t>𝑑</m:t>
                              </m:r>
                            </m:sup>
                          </m:sSup>
                        </m:num>
                        <m:den>
                          <m:sSup>
                            <m:sSupPr>
                              <m:ctrlPr>
                                <a:rPr lang="en-US" sz="2000" i="1">
                                  <a:latin typeface="Cambria Math"/>
                                </a:rPr>
                              </m:ctrlPr>
                            </m:sSupPr>
                            <m:e>
                              <m:d>
                                <m:dPr>
                                  <m:ctrlPr>
                                    <a:rPr lang="en-US" sz="2000" i="1">
                                      <a:latin typeface="Cambria Math"/>
                                    </a:rPr>
                                  </m:ctrlPr>
                                </m:dPr>
                                <m:e>
                                  <m:f>
                                    <m:fPr>
                                      <m:ctrlPr>
                                        <a:rPr lang="en-US" sz="2000" i="1" dirty="0">
                                          <a:latin typeface="Cambria Math"/>
                                          <a:ea typeface="Cambria Math"/>
                                        </a:rPr>
                                      </m:ctrlPr>
                                    </m:fPr>
                                    <m:num>
                                      <m:r>
                                        <a:rPr lang="en-US" sz="2000" i="1" dirty="0">
                                          <a:latin typeface="Cambria Math"/>
                                          <a:ea typeface="Cambria Math"/>
                                        </a:rPr>
                                        <m:t>[</m:t>
                                      </m:r>
                                      <m:r>
                                        <a:rPr lang="en-US" sz="2000" b="0" i="1" dirty="0" smtClean="0">
                                          <a:latin typeface="Cambria Math"/>
                                          <a:ea typeface="Cambria Math"/>
                                        </a:rPr>
                                        <m:t>𝐴</m:t>
                                      </m:r>
                                      <m:r>
                                        <a:rPr lang="en-US" sz="2000" i="1" dirty="0">
                                          <a:latin typeface="Cambria Math"/>
                                          <a:ea typeface="Cambria Math"/>
                                        </a:rPr>
                                        <m:t>]</m:t>
                                      </m:r>
                                    </m:num>
                                    <m:den>
                                      <m:r>
                                        <a:rPr lang="en-US" sz="2000" i="1" dirty="0">
                                          <a:latin typeface="Cambria Math"/>
                                          <a:ea typeface="Cambria Math"/>
                                        </a:rPr>
                                        <m:t>1 </m:t>
                                      </m:r>
                                      <m:r>
                                        <a:rPr lang="en-US" sz="2000" b="0" i="1" dirty="0" smtClean="0">
                                          <a:latin typeface="Cambria Math"/>
                                          <a:ea typeface="Cambria Math"/>
                                        </a:rPr>
                                        <m:t>𝑀</m:t>
                                      </m:r>
                                    </m:den>
                                  </m:f>
                                </m:e>
                              </m:d>
                            </m:e>
                            <m:sup>
                              <m:r>
                                <a:rPr lang="en-US" sz="2000" i="1">
                                  <a:latin typeface="Cambria Math"/>
                                </a:rPr>
                                <m:t>𝑎</m:t>
                              </m:r>
                            </m:sup>
                          </m:sSup>
                          <m:sSup>
                            <m:sSupPr>
                              <m:ctrlPr>
                                <a:rPr lang="en-US" sz="2000" i="1">
                                  <a:latin typeface="Cambria Math"/>
                                </a:rPr>
                              </m:ctrlPr>
                            </m:sSupPr>
                            <m:e>
                              <m:d>
                                <m:dPr>
                                  <m:ctrlPr>
                                    <a:rPr lang="en-US" sz="2000" i="1">
                                      <a:latin typeface="Cambria Math"/>
                                    </a:rPr>
                                  </m:ctrlPr>
                                </m:dPr>
                                <m:e>
                                  <m:f>
                                    <m:fPr>
                                      <m:ctrlPr>
                                        <a:rPr lang="en-US" sz="2000" i="1" dirty="0">
                                          <a:latin typeface="Cambria Math"/>
                                          <a:ea typeface="Cambria Math"/>
                                        </a:rPr>
                                      </m:ctrlPr>
                                    </m:fPr>
                                    <m:num>
                                      <m:r>
                                        <a:rPr lang="en-US" sz="2000" i="1" dirty="0">
                                          <a:latin typeface="Cambria Math"/>
                                          <a:ea typeface="Cambria Math"/>
                                        </a:rPr>
                                        <m:t>[</m:t>
                                      </m:r>
                                      <m:r>
                                        <a:rPr lang="en-US" sz="2000" b="0" i="1" dirty="0" smtClean="0">
                                          <a:latin typeface="Cambria Math"/>
                                          <a:ea typeface="Cambria Math"/>
                                        </a:rPr>
                                        <m:t>𝐵</m:t>
                                      </m:r>
                                      <m:r>
                                        <a:rPr lang="en-US" sz="2000" i="1" dirty="0">
                                          <a:latin typeface="Cambria Math"/>
                                          <a:ea typeface="Cambria Math"/>
                                        </a:rPr>
                                        <m:t>]</m:t>
                                      </m:r>
                                    </m:num>
                                    <m:den>
                                      <m:r>
                                        <a:rPr lang="en-US" sz="2000" i="1" dirty="0">
                                          <a:latin typeface="Cambria Math"/>
                                          <a:ea typeface="Cambria Math"/>
                                        </a:rPr>
                                        <m:t>1 </m:t>
                                      </m:r>
                                      <m:r>
                                        <a:rPr lang="en-US" sz="2000" b="0" i="1" dirty="0" smtClean="0">
                                          <a:latin typeface="Cambria Math"/>
                                          <a:ea typeface="Cambria Math"/>
                                        </a:rPr>
                                        <m:t>𝑀</m:t>
                                      </m:r>
                                    </m:den>
                                  </m:f>
                                </m:e>
                              </m:d>
                            </m:e>
                            <m:sup>
                              <m:r>
                                <a:rPr lang="en-US" sz="2000" i="1">
                                  <a:latin typeface="Cambria Math"/>
                                </a:rPr>
                                <m:t>𝑏</m:t>
                              </m:r>
                            </m:sup>
                          </m:sSup>
                        </m:den>
                      </m:f>
                    </m:oMath>
                  </m:oMathPara>
                </a14:m>
                <a:endParaRPr lang="en-US" sz="2000" dirty="0"/>
              </a:p>
              <a:p>
                <a:pPr marL="0" indent="0">
                  <a:buNone/>
                </a:pPr>
                <a:r>
                  <a:rPr lang="en-US" sz="2000" dirty="0" smtClean="0"/>
                  <a:t>At equilibrium, </a:t>
                </a:r>
                <a:r>
                  <a:rPr lang="el-GR" sz="2000" dirty="0"/>
                  <a:t>Δ</a:t>
                </a:r>
                <a:r>
                  <a:rPr lang="en-US" sz="2000" dirty="0" smtClean="0"/>
                  <a:t>G=0; if we also reference the concentrations to the standard state (1M), we get </a:t>
                </a:r>
              </a:p>
              <a:p>
                <a:pPr marL="0" indent="0">
                  <a:buNone/>
                </a:pPr>
                <a14:m>
                  <m:oMath xmlns:m="http://schemas.openxmlformats.org/officeDocument/2006/math">
                    <m:r>
                      <a:rPr lang="en-US" sz="2000" b="0" i="1" smtClean="0">
                        <a:latin typeface="Cambria Math"/>
                      </a:rPr>
                      <m:t>                              </m:t>
                    </m:r>
                    <m:r>
                      <m:rPr>
                        <m:sty m:val="p"/>
                      </m:rPr>
                      <a:rPr lang="el-GR" sz="2000" i="1">
                        <a:latin typeface="Cambria Math"/>
                      </a:rPr>
                      <m:t>Δ</m:t>
                    </m:r>
                    <m:r>
                      <a:rPr lang="en-US" sz="2000" i="1">
                        <a:latin typeface="Cambria Math"/>
                      </a:rPr>
                      <m:t>𝐺</m:t>
                    </m:r>
                    <m:r>
                      <a:rPr lang="en-US" sz="2000" i="1">
                        <a:latin typeface="Cambria Math"/>
                      </a:rPr>
                      <m:t>°</m:t>
                    </m:r>
                    <m:d>
                      <m:dPr>
                        <m:ctrlPr>
                          <a:rPr lang="en-US" sz="2000" i="1">
                            <a:latin typeface="Cambria Math"/>
                          </a:rPr>
                        </m:ctrlPr>
                      </m:dPr>
                      <m:e>
                        <m:r>
                          <a:rPr lang="en-US" sz="2000" i="1">
                            <a:latin typeface="Cambria Math"/>
                          </a:rPr>
                          <m:t>𝑇</m:t>
                        </m:r>
                      </m:e>
                    </m:d>
                    <m:r>
                      <a:rPr lang="en-US" sz="2000" i="1">
                        <a:latin typeface="Cambria Math"/>
                      </a:rPr>
                      <m:t>=− </m:t>
                    </m:r>
                    <m:r>
                      <a:rPr lang="en-US" sz="2000" i="1">
                        <a:latin typeface="Cambria Math"/>
                      </a:rPr>
                      <m:t>𝑅𝑇</m:t>
                    </m:r>
                    <m:r>
                      <a:rPr lang="en-US" sz="2000" i="1">
                        <a:latin typeface="Cambria Math"/>
                      </a:rPr>
                      <m:t> </m:t>
                    </m:r>
                    <m:r>
                      <a:rPr lang="en-US" sz="2000" i="1">
                        <a:latin typeface="Cambria Math"/>
                      </a:rPr>
                      <m:t>𝑙𝑛</m:t>
                    </m:r>
                    <m:f>
                      <m:fPr>
                        <m:ctrlPr>
                          <a:rPr lang="en-US" sz="2000" i="1">
                            <a:latin typeface="Cambria Math"/>
                          </a:rPr>
                        </m:ctrlPr>
                      </m:fPr>
                      <m:num>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𝐶</m:t>
                            </m:r>
                            <m:r>
                              <a:rPr lang="en-US" sz="2000" i="1" dirty="0">
                                <a:latin typeface="Cambria Math"/>
                                <a:ea typeface="Cambria Math"/>
                              </a:rPr>
                              <m:t>]</m:t>
                            </m:r>
                          </m:e>
                          <m:sup>
                            <m:r>
                              <a:rPr lang="en-US" sz="2000" i="1">
                                <a:latin typeface="Cambria Math"/>
                              </a:rPr>
                              <m:t>𝑐</m:t>
                            </m:r>
                          </m:sup>
                        </m:sSup>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𝐷</m:t>
                            </m:r>
                            <m:r>
                              <a:rPr lang="en-US" sz="2000" i="1" dirty="0">
                                <a:latin typeface="Cambria Math"/>
                                <a:ea typeface="Cambria Math"/>
                              </a:rPr>
                              <m:t>]</m:t>
                            </m:r>
                          </m:e>
                          <m:sup>
                            <m:r>
                              <a:rPr lang="en-US" sz="2000" i="1">
                                <a:latin typeface="Cambria Math"/>
                              </a:rPr>
                              <m:t>𝑑</m:t>
                            </m:r>
                          </m:sup>
                        </m:sSup>
                      </m:num>
                      <m:den>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𝐴</m:t>
                            </m:r>
                            <m:r>
                              <a:rPr lang="en-US" sz="2000" i="1" dirty="0">
                                <a:latin typeface="Cambria Math"/>
                                <a:ea typeface="Cambria Math"/>
                              </a:rPr>
                              <m:t>]</m:t>
                            </m:r>
                          </m:e>
                          <m:sup>
                            <m:r>
                              <a:rPr lang="en-US" sz="2000" i="1">
                                <a:latin typeface="Cambria Math"/>
                              </a:rPr>
                              <m:t>𝑎</m:t>
                            </m:r>
                          </m:sup>
                        </m:sSup>
                        <m:sSup>
                          <m:sSupPr>
                            <m:ctrlPr>
                              <a:rPr lang="en-US" sz="2000" i="1">
                                <a:latin typeface="Cambria Math"/>
                              </a:rPr>
                            </m:ctrlPr>
                          </m:sSupPr>
                          <m:e>
                            <m:r>
                              <a:rPr lang="en-US" sz="2000" i="1" dirty="0">
                                <a:latin typeface="Cambria Math"/>
                                <a:ea typeface="Cambria Math"/>
                              </a:rPr>
                              <m:t>[</m:t>
                            </m:r>
                            <m:r>
                              <a:rPr lang="en-US" sz="2000" b="0" i="1" dirty="0" smtClean="0">
                                <a:latin typeface="Cambria Math"/>
                                <a:ea typeface="Cambria Math"/>
                              </a:rPr>
                              <m:t>𝐵</m:t>
                            </m:r>
                            <m:r>
                              <a:rPr lang="en-US" sz="2000" i="1" dirty="0">
                                <a:latin typeface="Cambria Math"/>
                                <a:ea typeface="Cambria Math"/>
                              </a:rPr>
                              <m:t>]</m:t>
                            </m:r>
                          </m:e>
                          <m:sup>
                            <m:r>
                              <a:rPr lang="en-US" sz="2000" i="1">
                                <a:latin typeface="Cambria Math"/>
                              </a:rPr>
                              <m:t>𝑏</m:t>
                            </m:r>
                          </m:sup>
                        </m:sSup>
                      </m:den>
                    </m:f>
                  </m:oMath>
                </a14:m>
                <a:r>
                  <a:rPr lang="en-US" sz="2000" dirty="0" smtClean="0"/>
                  <a:t>   or </a:t>
                </a:r>
                <a14:m>
                  <m:oMath xmlns:m="http://schemas.openxmlformats.org/officeDocument/2006/math">
                    <m:f>
                      <m:fPr>
                        <m:ctrlPr>
                          <a:rPr lang="en-US" sz="2000" i="1">
                            <a:latin typeface="Cambria Math"/>
                          </a:rPr>
                        </m:ctrlPr>
                      </m:fPr>
                      <m:num>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𝐶</m:t>
                            </m:r>
                            <m:r>
                              <a:rPr lang="en-US" sz="2000" i="1" dirty="0">
                                <a:latin typeface="Cambria Math"/>
                                <a:ea typeface="Cambria Math"/>
                              </a:rPr>
                              <m:t>]</m:t>
                            </m:r>
                          </m:e>
                          <m:sup>
                            <m:r>
                              <a:rPr lang="en-US" sz="2000" i="1">
                                <a:latin typeface="Cambria Math"/>
                              </a:rPr>
                              <m:t>𝑐</m:t>
                            </m:r>
                          </m:sup>
                        </m:sSup>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𝐷</m:t>
                            </m:r>
                            <m:r>
                              <a:rPr lang="en-US" sz="2000" i="1" dirty="0">
                                <a:latin typeface="Cambria Math"/>
                                <a:ea typeface="Cambria Math"/>
                              </a:rPr>
                              <m:t>]</m:t>
                            </m:r>
                          </m:e>
                          <m:sup>
                            <m:r>
                              <a:rPr lang="en-US" sz="2000" i="1">
                                <a:latin typeface="Cambria Math"/>
                              </a:rPr>
                              <m:t>𝑑</m:t>
                            </m:r>
                          </m:sup>
                        </m:sSup>
                      </m:num>
                      <m:den>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𝐴</m:t>
                            </m:r>
                            <m:r>
                              <a:rPr lang="en-US" sz="2000" i="1" dirty="0">
                                <a:latin typeface="Cambria Math"/>
                                <a:ea typeface="Cambria Math"/>
                              </a:rPr>
                              <m:t>]</m:t>
                            </m:r>
                          </m:e>
                          <m:sup>
                            <m:r>
                              <a:rPr lang="en-US" sz="2000" i="1">
                                <a:latin typeface="Cambria Math"/>
                              </a:rPr>
                              <m:t>𝑎</m:t>
                            </m:r>
                          </m:sup>
                        </m:sSup>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𝐵</m:t>
                            </m:r>
                            <m:r>
                              <a:rPr lang="en-US" sz="2000" i="1" dirty="0">
                                <a:latin typeface="Cambria Math"/>
                                <a:ea typeface="Cambria Math"/>
                              </a:rPr>
                              <m:t>]</m:t>
                            </m:r>
                          </m:e>
                          <m:sup>
                            <m:r>
                              <a:rPr lang="en-US" sz="2000" i="1">
                                <a:latin typeface="Cambria Math"/>
                              </a:rPr>
                              <m:t>𝑏</m:t>
                            </m:r>
                          </m:sup>
                        </m:sSup>
                      </m:den>
                    </m:f>
                    <m:r>
                      <a:rPr lang="en-US" sz="2000" i="1">
                        <a:latin typeface="Cambria Math"/>
                      </a:rPr>
                      <m:t>= </m:t>
                    </m:r>
                    <m:sSup>
                      <m:sSupPr>
                        <m:ctrlPr>
                          <a:rPr lang="en-US" sz="2000" i="1">
                            <a:latin typeface="Cambria Math"/>
                          </a:rPr>
                        </m:ctrlPr>
                      </m:sSupPr>
                      <m:e>
                        <m:r>
                          <a:rPr lang="en-US" sz="2000" i="1">
                            <a:latin typeface="Cambria Math"/>
                          </a:rPr>
                          <m:t>𝑒</m:t>
                        </m:r>
                      </m:e>
                      <m:sup>
                        <m:r>
                          <a:rPr lang="en-US" sz="2000" i="1">
                            <a:latin typeface="Cambria Math"/>
                          </a:rPr>
                          <m:t>−</m:t>
                        </m:r>
                        <m:f>
                          <m:fPr>
                            <m:ctrlPr>
                              <a:rPr lang="en-US" sz="2000" i="1">
                                <a:latin typeface="Cambria Math"/>
                              </a:rPr>
                            </m:ctrlPr>
                          </m:fPr>
                          <m:num>
                            <m:r>
                              <m:rPr>
                                <m:sty m:val="p"/>
                              </m:rPr>
                              <a:rPr lang="el-GR" sz="2000" i="1">
                                <a:latin typeface="Cambria Math"/>
                              </a:rPr>
                              <m:t>Δ</m:t>
                            </m:r>
                            <m:r>
                              <a:rPr lang="en-US" sz="2000" i="1">
                                <a:latin typeface="Cambria Math"/>
                              </a:rPr>
                              <m:t>𝐺</m:t>
                            </m:r>
                            <m:r>
                              <a:rPr lang="en-US" sz="2000" i="1">
                                <a:latin typeface="Cambria Math"/>
                              </a:rPr>
                              <m:t>°(</m:t>
                            </m:r>
                            <m:r>
                              <a:rPr lang="en-US" sz="2000" i="1">
                                <a:latin typeface="Cambria Math"/>
                              </a:rPr>
                              <m:t>𝑇</m:t>
                            </m:r>
                            <m:r>
                              <a:rPr lang="en-US" sz="2000" i="1">
                                <a:latin typeface="Cambria Math"/>
                              </a:rPr>
                              <m:t>)</m:t>
                            </m:r>
                          </m:num>
                          <m:den>
                            <m:r>
                              <a:rPr lang="en-US" sz="2000" i="1">
                                <a:latin typeface="Cambria Math"/>
                              </a:rPr>
                              <m:t>𝑅𝑇</m:t>
                            </m:r>
                          </m:den>
                        </m:f>
                      </m:sup>
                    </m:sSup>
                  </m:oMath>
                </a14:m>
                <a:endParaRPr lang="en-US" sz="2000" dirty="0" smtClean="0"/>
              </a:p>
              <a:p>
                <a:pPr marL="0" indent="0">
                  <a:buNone/>
                </a:pPr>
                <a:endParaRPr lang="en-US" sz="2000" dirty="0" smtClean="0"/>
              </a:p>
              <a:p>
                <a:pPr marL="0" indent="0">
                  <a:buNone/>
                </a:pPr>
                <a:r>
                  <a:rPr lang="en-US" sz="2000" dirty="0" smtClean="0"/>
                  <a:t>At a specific temperature, the right hand side takes on a specific value, which we can call </a:t>
                </a:r>
                <a14:m>
                  <m:oMath xmlns:m="http://schemas.openxmlformats.org/officeDocument/2006/math">
                    <m:r>
                      <a:rPr lang="en-US" sz="2000" b="0" i="1" smtClean="0">
                        <a:latin typeface="Cambria Math"/>
                      </a:rPr>
                      <m:t>𝐾</m:t>
                    </m:r>
                  </m:oMath>
                </a14:m>
                <a:r>
                  <a:rPr lang="en-US" sz="2000" dirty="0" smtClean="0"/>
                  <a:t>, the equilibrium constant:</a:t>
                </a:r>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𝐶</m:t>
                              </m:r>
                              <m:r>
                                <a:rPr lang="en-US" sz="2000" i="1" dirty="0">
                                  <a:latin typeface="Cambria Math"/>
                                  <a:ea typeface="Cambria Math"/>
                                </a:rPr>
                                <m:t>]</m:t>
                              </m:r>
                            </m:e>
                            <m:sup>
                              <m:r>
                                <a:rPr lang="en-US" sz="2000" i="1">
                                  <a:latin typeface="Cambria Math"/>
                                </a:rPr>
                                <m:t>𝑐</m:t>
                              </m:r>
                            </m:sup>
                          </m:sSup>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𝐷</m:t>
                              </m:r>
                              <m:r>
                                <a:rPr lang="en-US" sz="2000" i="1" dirty="0">
                                  <a:latin typeface="Cambria Math"/>
                                  <a:ea typeface="Cambria Math"/>
                                </a:rPr>
                                <m:t>]</m:t>
                              </m:r>
                            </m:e>
                            <m:sup>
                              <m:r>
                                <a:rPr lang="en-US" sz="2000" i="1">
                                  <a:latin typeface="Cambria Math"/>
                                </a:rPr>
                                <m:t>𝑑</m:t>
                              </m:r>
                            </m:sup>
                          </m:sSup>
                        </m:num>
                        <m:den>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𝐴</m:t>
                              </m:r>
                              <m:r>
                                <a:rPr lang="en-US" sz="2000" i="1" dirty="0">
                                  <a:latin typeface="Cambria Math"/>
                                  <a:ea typeface="Cambria Math"/>
                                </a:rPr>
                                <m:t>]</m:t>
                              </m:r>
                            </m:e>
                            <m:sup>
                              <m:r>
                                <a:rPr lang="en-US" sz="2000" i="1">
                                  <a:latin typeface="Cambria Math"/>
                                </a:rPr>
                                <m:t>𝑎</m:t>
                              </m:r>
                            </m:sup>
                          </m:sSup>
                          <m:sSup>
                            <m:sSupPr>
                              <m:ctrlPr>
                                <a:rPr lang="en-US" sz="2000" i="1">
                                  <a:latin typeface="Cambria Math"/>
                                </a:rPr>
                              </m:ctrlPr>
                            </m:sSupPr>
                            <m:e>
                              <m:r>
                                <a:rPr lang="en-US" sz="2000" i="1" dirty="0">
                                  <a:latin typeface="Cambria Math"/>
                                  <a:ea typeface="Cambria Math"/>
                                </a:rPr>
                                <m:t>[</m:t>
                              </m:r>
                              <m:r>
                                <a:rPr lang="en-US" sz="2000" i="1" dirty="0">
                                  <a:latin typeface="Cambria Math"/>
                                  <a:ea typeface="Cambria Math"/>
                                </a:rPr>
                                <m:t>𝐵</m:t>
                              </m:r>
                              <m:r>
                                <a:rPr lang="en-US" sz="2000" i="1" dirty="0">
                                  <a:latin typeface="Cambria Math"/>
                                  <a:ea typeface="Cambria Math"/>
                                </a:rPr>
                                <m:t>]</m:t>
                              </m:r>
                            </m:e>
                            <m:sup>
                              <m:r>
                                <a:rPr lang="en-US" sz="2000" i="1">
                                  <a:latin typeface="Cambria Math"/>
                                </a:rPr>
                                <m:t>𝑏</m:t>
                              </m:r>
                            </m:sup>
                          </m:sSup>
                        </m:den>
                      </m:f>
                      <m:r>
                        <a:rPr lang="en-US" sz="2000" i="1">
                          <a:latin typeface="Cambria Math"/>
                        </a:rPr>
                        <m:t>=</m:t>
                      </m:r>
                      <m:r>
                        <a:rPr lang="en-US" sz="2000" b="0" i="1" smtClean="0">
                          <a:latin typeface="Cambria Math"/>
                        </a:rPr>
                        <m:t>𝐾</m:t>
                      </m:r>
                    </m:oMath>
                  </m:oMathPara>
                </a14:m>
                <a:endParaRPr lang="en-US" sz="2000" dirty="0" smtClean="0"/>
              </a:p>
              <a:p>
                <a:pPr marL="0" indent="0">
                  <a:buNone/>
                </a:pPr>
                <a:r>
                  <a:rPr lang="en-US" sz="2000" dirty="0" smtClean="0"/>
                  <a:t>And K again follows the equations  </a:t>
                </a:r>
                <a14:m>
                  <m:oMath xmlns:m="http://schemas.openxmlformats.org/officeDocument/2006/math">
                    <m:borderBox>
                      <m:borderBoxPr>
                        <m:ctrlPr>
                          <a:rPr lang="el-GR" sz="2000" i="1" smtClean="0">
                            <a:solidFill>
                              <a:srgbClr val="C00000"/>
                            </a:solidFill>
                            <a:latin typeface="Cambria Math"/>
                          </a:rPr>
                        </m:ctrlPr>
                      </m:borderBoxPr>
                      <m:e>
                        <m:r>
                          <m:rPr>
                            <m:sty m:val="p"/>
                          </m:rPr>
                          <a:rPr lang="el-GR" sz="2000" i="1">
                            <a:solidFill>
                              <a:srgbClr val="C00000"/>
                            </a:solidFill>
                            <a:latin typeface="Cambria Math"/>
                          </a:rPr>
                          <m:t>Δ</m:t>
                        </m:r>
                        <m:r>
                          <a:rPr lang="en-US" sz="2000" i="1">
                            <a:solidFill>
                              <a:srgbClr val="C00000"/>
                            </a:solidFill>
                            <a:latin typeface="Cambria Math"/>
                          </a:rPr>
                          <m:t>𝐺</m:t>
                        </m:r>
                        <m:r>
                          <a:rPr lang="en-US" sz="2000" i="1">
                            <a:solidFill>
                              <a:srgbClr val="C00000"/>
                            </a:solidFill>
                            <a:latin typeface="Cambria Math"/>
                          </a:rPr>
                          <m:t>°</m:t>
                        </m:r>
                        <m:d>
                          <m:dPr>
                            <m:ctrlPr>
                              <a:rPr lang="en-US" sz="2000" i="1">
                                <a:solidFill>
                                  <a:srgbClr val="C00000"/>
                                </a:solidFill>
                                <a:latin typeface="Cambria Math"/>
                              </a:rPr>
                            </m:ctrlPr>
                          </m:dPr>
                          <m:e>
                            <m:r>
                              <a:rPr lang="en-US" sz="2000" i="1">
                                <a:solidFill>
                                  <a:srgbClr val="C00000"/>
                                </a:solidFill>
                                <a:latin typeface="Cambria Math"/>
                              </a:rPr>
                              <m:t>𝑇</m:t>
                            </m:r>
                          </m:e>
                        </m:d>
                        <m:r>
                          <a:rPr lang="en-US" sz="2000" i="1">
                            <a:solidFill>
                              <a:srgbClr val="C00000"/>
                            </a:solidFill>
                            <a:latin typeface="Cambria Math"/>
                          </a:rPr>
                          <m:t>=− </m:t>
                        </m:r>
                        <m:r>
                          <a:rPr lang="en-US" sz="2000" i="1">
                            <a:solidFill>
                              <a:srgbClr val="C00000"/>
                            </a:solidFill>
                            <a:latin typeface="Cambria Math"/>
                          </a:rPr>
                          <m:t>𝑅𝑇</m:t>
                        </m:r>
                        <m:r>
                          <a:rPr lang="en-US" sz="2000" i="1">
                            <a:solidFill>
                              <a:srgbClr val="C00000"/>
                            </a:solidFill>
                            <a:latin typeface="Cambria Math"/>
                          </a:rPr>
                          <m:t> </m:t>
                        </m:r>
                        <m:r>
                          <a:rPr lang="en-US" sz="2000" i="1">
                            <a:solidFill>
                              <a:srgbClr val="C00000"/>
                            </a:solidFill>
                            <a:latin typeface="Cambria Math"/>
                          </a:rPr>
                          <m:t>𝑙𝑛𝐾</m:t>
                        </m:r>
                      </m:e>
                    </m:borderBox>
                  </m:oMath>
                </a14:m>
                <a:r>
                  <a:rPr lang="en-US" sz="2000" dirty="0" smtClean="0"/>
                  <a:t> or  </a:t>
                </a:r>
                <a14:m>
                  <m:oMath xmlns:m="http://schemas.openxmlformats.org/officeDocument/2006/math">
                    <m:borderBox>
                      <m:borderBoxPr>
                        <m:ctrlPr>
                          <a:rPr lang="en-US" sz="2000" b="0" i="1" smtClean="0">
                            <a:solidFill>
                              <a:srgbClr val="C00000"/>
                            </a:solidFill>
                            <a:latin typeface="Cambria Math"/>
                          </a:rPr>
                        </m:ctrlPr>
                      </m:borderBoxPr>
                      <m:e>
                        <m:r>
                          <a:rPr lang="en-US" sz="2000" i="1">
                            <a:solidFill>
                              <a:srgbClr val="C00000"/>
                            </a:solidFill>
                            <a:latin typeface="Cambria Math"/>
                          </a:rPr>
                          <m:t>𝐾</m:t>
                        </m:r>
                        <m:r>
                          <a:rPr lang="en-US" sz="2000" i="1">
                            <a:solidFill>
                              <a:srgbClr val="C00000"/>
                            </a:solidFill>
                            <a:latin typeface="Cambria Math"/>
                          </a:rPr>
                          <m:t>= </m:t>
                        </m:r>
                        <m:sSup>
                          <m:sSupPr>
                            <m:ctrlPr>
                              <a:rPr lang="en-US" sz="2000" i="1">
                                <a:solidFill>
                                  <a:srgbClr val="C00000"/>
                                </a:solidFill>
                                <a:latin typeface="Cambria Math"/>
                              </a:rPr>
                            </m:ctrlPr>
                          </m:sSupPr>
                          <m:e>
                            <m:r>
                              <a:rPr lang="en-US" sz="2000" i="1">
                                <a:solidFill>
                                  <a:srgbClr val="C00000"/>
                                </a:solidFill>
                                <a:latin typeface="Cambria Math"/>
                              </a:rPr>
                              <m:t>𝑒</m:t>
                            </m:r>
                          </m:e>
                          <m:sup>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rPr>
                                  <m:t>Δ</m:t>
                                </m:r>
                                <m:r>
                                  <a:rPr lang="en-US" sz="2000" i="1">
                                    <a:solidFill>
                                      <a:srgbClr val="C00000"/>
                                    </a:solidFill>
                                    <a:latin typeface="Cambria Math"/>
                                  </a:rPr>
                                  <m:t>𝐺</m:t>
                                </m:r>
                                <m:r>
                                  <a:rPr lang="en-US" sz="2000" i="1">
                                    <a:solidFill>
                                      <a:srgbClr val="C00000"/>
                                    </a:solidFill>
                                    <a:latin typeface="Cambria Math"/>
                                  </a:rPr>
                                  <m:t>°(</m:t>
                                </m:r>
                                <m:r>
                                  <a:rPr lang="en-US" sz="2000" i="1">
                                    <a:solidFill>
                                      <a:srgbClr val="C00000"/>
                                    </a:solidFill>
                                    <a:latin typeface="Cambria Math"/>
                                  </a:rPr>
                                  <m:t>𝑇</m:t>
                                </m:r>
                                <m:r>
                                  <a:rPr lang="en-US" sz="2000" i="1">
                                    <a:solidFill>
                                      <a:srgbClr val="C00000"/>
                                    </a:solidFill>
                                    <a:latin typeface="Cambria Math"/>
                                  </a:rPr>
                                  <m:t>)</m:t>
                                </m:r>
                              </m:num>
                              <m:den>
                                <m:r>
                                  <a:rPr lang="en-US" sz="2000" i="1">
                                    <a:solidFill>
                                      <a:srgbClr val="C00000"/>
                                    </a:solidFill>
                                    <a:latin typeface="Cambria Math"/>
                                  </a:rPr>
                                  <m:t>𝑅𝑇</m:t>
                                </m:r>
                              </m:den>
                            </m:f>
                          </m:sup>
                        </m:sSup>
                      </m:e>
                    </m:borderBox>
                  </m:oMath>
                </a14:m>
                <a:endParaRPr lang="en-US" sz="2000" dirty="0" smtClean="0"/>
              </a:p>
              <a:p>
                <a:pPr marL="0" indent="0">
                  <a:buNone/>
                </a:pPr>
                <a:r>
                  <a:rPr lang="en-US" sz="2000" dirty="0" smtClean="0"/>
                  <a:t>Again, corrections for </a:t>
                </a:r>
                <a:r>
                  <a:rPr lang="en-US" sz="2000" dirty="0" err="1" smtClean="0"/>
                  <a:t>nonideal</a:t>
                </a:r>
                <a:r>
                  <a:rPr lang="en-US" sz="2000" dirty="0" smtClean="0"/>
                  <a:t> behavior are needed if the concentrations are too high; then </a:t>
                </a:r>
                <a:r>
                  <a:rPr lang="en-US" sz="2000" dirty="0" smtClean="0">
                    <a:solidFill>
                      <a:srgbClr val="C00000"/>
                    </a:solidFill>
                  </a:rPr>
                  <a:t>activities</a:t>
                </a:r>
                <a:r>
                  <a:rPr lang="en-US" sz="2000" dirty="0" smtClean="0"/>
                  <a:t> instead of concentrations must be used.</a:t>
                </a:r>
              </a:p>
              <a:p>
                <a:pPr marL="0" indent="0">
                  <a:buNone/>
                </a:pPr>
                <a:endParaRPr lang="en-US" sz="2000" dirty="0" smtClean="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791200"/>
              </a:xfrm>
              <a:blipFill rotWithShape="1">
                <a:blip r:embed="rId2"/>
                <a:stretch>
                  <a:fillRect l="-444" t="-1053" r="-815"/>
                </a:stretch>
              </a:blipFill>
            </p:spPr>
            <p:txBody>
              <a:bodyPr/>
              <a:lstStyle/>
              <a:p>
                <a:r>
                  <a:rPr lang="en-US">
                    <a:noFill/>
                  </a:rPr>
                  <a:t> </a:t>
                </a:r>
              </a:p>
            </p:txBody>
          </p:sp>
        </mc:Fallback>
      </mc:AlternateContent>
      <p:sp>
        <p:nvSpPr>
          <p:cNvPr id="4" name="Title 1"/>
          <p:cNvSpPr>
            <a:spLocks noGrp="1"/>
          </p:cNvSpPr>
          <p:nvPr>
            <p:ph type="title"/>
          </p:nvPr>
        </p:nvSpPr>
        <p:spPr>
          <a:xfrm>
            <a:off x="533400" y="38100"/>
            <a:ext cx="8229600" cy="1143000"/>
          </a:xfrm>
        </p:spPr>
        <p:txBody>
          <a:bodyPr>
            <a:normAutofit/>
          </a:bodyPr>
          <a:lstStyle/>
          <a:p>
            <a:r>
              <a:rPr lang="en-US" sz="4000" u="sng" dirty="0" smtClean="0">
                <a:solidFill>
                  <a:srgbClr val="C00000"/>
                </a:solidFill>
              </a:rPr>
              <a:t>Solutions</a:t>
            </a:r>
            <a:endParaRPr lang="en-US" sz="4000" u="sng" dirty="0">
              <a:solidFill>
                <a:srgbClr val="C00000"/>
              </a:solidFill>
            </a:endParaRPr>
          </a:p>
        </p:txBody>
      </p:sp>
    </p:spTree>
    <p:extLst>
      <p:ext uri="{BB962C8B-B14F-4D97-AF65-F5344CB8AC3E}">
        <p14:creationId xmlns:p14="http://schemas.microsoft.com/office/powerpoint/2010/main" val="116331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solidFill>
                  <a:srgbClr val="C00000"/>
                </a:solidFill>
              </a:rPr>
              <a:t>What’s the Point?</a:t>
            </a:r>
            <a:endParaRPr lang="en-US" sz="4000"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smtClean="0"/>
              <a:t>Equilibrium and equilibrium constants come from </a:t>
            </a:r>
            <a:r>
              <a:rPr lang="en-US" sz="4000" u="sng" dirty="0" smtClean="0">
                <a:solidFill>
                  <a:srgbClr val="C00000"/>
                </a:solidFill>
              </a:rPr>
              <a:t>thermodynamics</a:t>
            </a:r>
            <a:r>
              <a:rPr lang="en-US" sz="4000" dirty="0" smtClean="0"/>
              <a:t> – NOT from </a:t>
            </a:r>
            <a:r>
              <a:rPr lang="en-US" sz="4000" u="sng" dirty="0" smtClean="0">
                <a:solidFill>
                  <a:srgbClr val="C00000"/>
                </a:solidFill>
              </a:rPr>
              <a:t>kinetics</a:t>
            </a:r>
            <a:r>
              <a:rPr lang="en-US" sz="4000" dirty="0" smtClean="0"/>
              <a:t>.</a:t>
            </a:r>
          </a:p>
          <a:p>
            <a:pPr marL="0" indent="0">
              <a:buNone/>
            </a:pPr>
            <a:endParaRPr lang="en-US" sz="4000" dirty="0" smtClean="0"/>
          </a:p>
          <a:p>
            <a:pPr marL="0" indent="0">
              <a:buNone/>
            </a:pPr>
            <a:r>
              <a:rPr lang="en-US" sz="4000" dirty="0" smtClean="0"/>
              <a:t>In some cases (beyond AP Chemistry) it may be necessary to correct gas pressures to </a:t>
            </a:r>
            <a:r>
              <a:rPr lang="en-US" sz="4000" u="sng" dirty="0" err="1" smtClean="0">
                <a:solidFill>
                  <a:srgbClr val="C00000"/>
                </a:solidFill>
              </a:rPr>
              <a:t>fugacities</a:t>
            </a:r>
            <a:r>
              <a:rPr lang="en-US" sz="4000" dirty="0" smtClean="0"/>
              <a:t> and solution concentrations to </a:t>
            </a:r>
            <a:r>
              <a:rPr lang="en-US" sz="4000" u="sng" dirty="0" smtClean="0">
                <a:solidFill>
                  <a:srgbClr val="C00000"/>
                </a:solidFill>
              </a:rPr>
              <a:t>activities</a:t>
            </a:r>
            <a:r>
              <a:rPr lang="en-US" sz="4000" dirty="0" smtClean="0"/>
              <a:t> to obtain valid results.</a:t>
            </a:r>
          </a:p>
          <a:p>
            <a:pPr marL="0" indent="0">
              <a:buNone/>
            </a:pPr>
            <a:endParaRPr lang="en-US" dirty="0"/>
          </a:p>
        </p:txBody>
      </p:sp>
    </p:spTree>
    <p:extLst>
      <p:ext uri="{BB962C8B-B14F-4D97-AF65-F5344CB8AC3E}">
        <p14:creationId xmlns:p14="http://schemas.microsoft.com/office/powerpoint/2010/main" val="37720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Temperature Dependence</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lnSpcReduction="10000"/>
              </a:bodyPr>
              <a:lstStyle/>
              <a:p>
                <a:pPr marL="0" indent="0">
                  <a:buNone/>
                </a:pPr>
                <a:r>
                  <a:rPr lang="en-US" sz="2000" dirty="0" smtClean="0"/>
                  <a:t>Regardless of whether we’re dealing with gas-phase or solution equilibria, we have:</a:t>
                </a:r>
              </a:p>
              <a:p>
                <a:pPr marL="0" indent="0" algn="ctr">
                  <a:buNone/>
                </a:pPr>
                <a14:m>
                  <m:oMath xmlns:m="http://schemas.openxmlformats.org/officeDocument/2006/math">
                    <m:r>
                      <m:rPr>
                        <m:sty m:val="p"/>
                      </m:rPr>
                      <a:rPr lang="el-GR" sz="2000" i="1">
                        <a:solidFill>
                          <a:srgbClr val="C00000"/>
                        </a:solidFill>
                        <a:latin typeface="Cambria Math"/>
                      </a:rPr>
                      <m:t>Δ</m:t>
                    </m:r>
                    <m:r>
                      <a:rPr lang="en-US" sz="2000" i="1">
                        <a:solidFill>
                          <a:srgbClr val="C00000"/>
                        </a:solidFill>
                        <a:latin typeface="Cambria Math"/>
                      </a:rPr>
                      <m:t>𝐺</m:t>
                    </m:r>
                    <m:r>
                      <a:rPr lang="en-US" sz="2000" i="1">
                        <a:solidFill>
                          <a:srgbClr val="C00000"/>
                        </a:solidFill>
                        <a:latin typeface="Cambria Math"/>
                      </a:rPr>
                      <m:t>°</m:t>
                    </m:r>
                    <m:d>
                      <m:dPr>
                        <m:ctrlPr>
                          <a:rPr lang="en-US" sz="2000" i="1">
                            <a:solidFill>
                              <a:srgbClr val="C00000"/>
                            </a:solidFill>
                            <a:latin typeface="Cambria Math"/>
                          </a:rPr>
                        </m:ctrlPr>
                      </m:dPr>
                      <m:e>
                        <m:r>
                          <a:rPr lang="en-US" sz="2000" i="1">
                            <a:solidFill>
                              <a:srgbClr val="C00000"/>
                            </a:solidFill>
                            <a:latin typeface="Cambria Math"/>
                          </a:rPr>
                          <m:t>𝑇</m:t>
                        </m:r>
                      </m:e>
                    </m:d>
                    <m:r>
                      <a:rPr lang="en-US" sz="2000" i="1">
                        <a:solidFill>
                          <a:srgbClr val="C00000"/>
                        </a:solidFill>
                        <a:latin typeface="Cambria Math"/>
                      </a:rPr>
                      <m:t>=− </m:t>
                    </m:r>
                    <m:r>
                      <a:rPr lang="en-US" sz="2000" i="1">
                        <a:solidFill>
                          <a:srgbClr val="C00000"/>
                        </a:solidFill>
                        <a:latin typeface="Cambria Math"/>
                      </a:rPr>
                      <m:t>𝑅𝑇</m:t>
                    </m:r>
                    <m:func>
                      <m:funcPr>
                        <m:ctrlPr>
                          <a:rPr lang="en-US" sz="2000" b="0" i="1" smtClean="0">
                            <a:solidFill>
                              <a:srgbClr val="C00000"/>
                            </a:solidFill>
                            <a:latin typeface="Cambria Math"/>
                          </a:rPr>
                        </m:ctrlPr>
                      </m:funcPr>
                      <m:fName>
                        <m:r>
                          <m:rPr>
                            <m:sty m:val="p"/>
                          </m:rPr>
                          <a:rPr lang="en-US" sz="2000" i="0">
                            <a:solidFill>
                              <a:srgbClr val="C00000"/>
                            </a:solidFill>
                            <a:latin typeface="Cambria Math"/>
                          </a:rPr>
                          <m:t>ln</m:t>
                        </m:r>
                      </m:fName>
                      <m:e>
                        <m:r>
                          <a:rPr lang="en-US" sz="2000" b="0" i="1" smtClean="0">
                            <a:solidFill>
                              <a:srgbClr val="C00000"/>
                            </a:solidFill>
                            <a:latin typeface="Cambria Math"/>
                          </a:rPr>
                          <m:t>𝐾</m:t>
                        </m:r>
                      </m:e>
                    </m:func>
                  </m:oMath>
                </a14:m>
                <a:r>
                  <a:rPr lang="en-US" sz="2000" dirty="0" smtClean="0"/>
                  <a:t>    (Remember, R = gas constant = 8.314 J·mol</a:t>
                </a:r>
                <a:r>
                  <a:rPr lang="en-US" sz="2000" baseline="30000" dirty="0" smtClean="0"/>
                  <a:t>-1</a:t>
                </a:r>
                <a:r>
                  <a:rPr lang="en-US" sz="2000" dirty="0" smtClean="0"/>
                  <a:t>·K</a:t>
                </a:r>
                <a:r>
                  <a:rPr lang="en-US" sz="2000" baseline="30000" dirty="0" smtClean="0"/>
                  <a:t>-1</a:t>
                </a:r>
                <a:r>
                  <a:rPr lang="en-US" sz="2000" dirty="0" smtClean="0"/>
                  <a:t>)</a:t>
                </a:r>
              </a:p>
              <a:p>
                <a:pPr marL="0" indent="0">
                  <a:buNone/>
                </a:pPr>
                <a:r>
                  <a:rPr lang="en-US" sz="2000" dirty="0" smtClean="0"/>
                  <a:t>However, </a:t>
                </a:r>
                <a:r>
                  <a:rPr lang="el-GR" sz="2000" dirty="0" smtClean="0"/>
                  <a:t>Δ</a:t>
                </a:r>
                <a:r>
                  <a:rPr lang="en-US" sz="2000" dirty="0" smtClean="0"/>
                  <a:t>G = </a:t>
                </a:r>
                <a:r>
                  <a:rPr lang="el-GR" sz="2000" dirty="0" smtClean="0"/>
                  <a:t>Δ</a:t>
                </a:r>
                <a:r>
                  <a:rPr lang="en-US" sz="2000" dirty="0" smtClean="0"/>
                  <a:t>H – T</a:t>
                </a:r>
                <a:r>
                  <a:rPr lang="el-GR" sz="2000" dirty="0" smtClean="0"/>
                  <a:t>Δ</a:t>
                </a:r>
                <a:r>
                  <a:rPr lang="en-US" sz="2000" dirty="0" smtClean="0"/>
                  <a:t>S, so </a:t>
                </a:r>
                <a:r>
                  <a:rPr lang="el-GR" sz="2000" dirty="0"/>
                  <a:t>Δ</a:t>
                </a:r>
                <a:r>
                  <a:rPr lang="en-US" sz="2000" dirty="0" smtClean="0"/>
                  <a:t>G° </a:t>
                </a:r>
                <a:r>
                  <a:rPr lang="en-US" sz="2000" dirty="0"/>
                  <a:t>= </a:t>
                </a:r>
                <a:r>
                  <a:rPr lang="el-GR" sz="2000" dirty="0"/>
                  <a:t>Δ</a:t>
                </a:r>
                <a:r>
                  <a:rPr lang="en-US" sz="2000" dirty="0" smtClean="0"/>
                  <a:t>H° </a:t>
                </a:r>
                <a:r>
                  <a:rPr lang="en-US" sz="2000" dirty="0"/>
                  <a:t>– T</a:t>
                </a:r>
                <a:r>
                  <a:rPr lang="el-GR" sz="2000" dirty="0"/>
                  <a:t>Δ</a:t>
                </a:r>
                <a:r>
                  <a:rPr lang="en-US" sz="2000" dirty="0" smtClean="0"/>
                  <a:t>S°.  If we measure K over a range of temperatures, we get </a:t>
                </a:r>
              </a:p>
              <a:p>
                <a:pPr marL="0" indent="0" algn="ctr">
                  <a:buNone/>
                </a:pPr>
                <a14:m>
                  <m:oMathPara xmlns:m="http://schemas.openxmlformats.org/officeDocument/2006/math">
                    <m:oMathParaPr>
                      <m:jc m:val="centerGroup"/>
                    </m:oMathParaPr>
                    <m:oMath xmlns:m="http://schemas.openxmlformats.org/officeDocument/2006/math">
                      <m:borderBox>
                        <m:borderBoxPr>
                          <m:ctrlPr>
                            <a:rPr lang="en-US" sz="2000" b="0" i="1" smtClean="0">
                              <a:solidFill>
                                <a:srgbClr val="C00000"/>
                              </a:solidFill>
                              <a:latin typeface="Cambria Math"/>
                            </a:rPr>
                          </m:ctrlPr>
                        </m:borderBoxPr>
                        <m:e>
                          <m:func>
                            <m:funcPr>
                              <m:ctrlPr>
                                <a:rPr lang="en-US" sz="2000" i="1">
                                  <a:solidFill>
                                    <a:srgbClr val="C00000"/>
                                  </a:solidFill>
                                  <a:latin typeface="Cambria Math"/>
                                </a:rPr>
                              </m:ctrlPr>
                            </m:funcPr>
                            <m:fName>
                              <m:r>
                                <m:rPr>
                                  <m:sty m:val="p"/>
                                </m:rPr>
                                <a:rPr lang="en-US" sz="2000">
                                  <a:solidFill>
                                    <a:srgbClr val="C00000"/>
                                  </a:solidFill>
                                  <a:latin typeface="Cambria Math"/>
                                </a:rPr>
                                <m:t>ln</m:t>
                              </m:r>
                            </m:fName>
                            <m:e>
                              <m:r>
                                <a:rPr lang="en-US" sz="2000" i="1">
                                  <a:solidFill>
                                    <a:srgbClr val="C00000"/>
                                  </a:solidFill>
                                  <a:latin typeface="Cambria Math"/>
                                </a:rPr>
                                <m:t>𝐾</m:t>
                              </m:r>
                            </m:e>
                          </m:func>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𝐻</m:t>
                              </m:r>
                              <m:r>
                                <a:rPr lang="en-US" sz="2000" i="1">
                                  <a:solidFill>
                                    <a:srgbClr val="C00000"/>
                                  </a:solidFill>
                                  <a:latin typeface="Cambria Math"/>
                                </a:rPr>
                                <m:t>°</m:t>
                              </m:r>
                            </m:num>
                            <m:den>
                              <m:r>
                                <a:rPr lang="en-US" sz="2000" i="1">
                                  <a:solidFill>
                                    <a:srgbClr val="C00000"/>
                                  </a:solidFill>
                                  <a:latin typeface="Cambria Math"/>
                                </a:rPr>
                                <m:t>𝑅𝑇</m:t>
                              </m:r>
                            </m:den>
                          </m:f>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𝑆</m:t>
                              </m:r>
                              <m:r>
                                <a:rPr lang="en-US" sz="2000" i="1">
                                  <a:solidFill>
                                    <a:srgbClr val="C00000"/>
                                  </a:solidFill>
                                  <a:latin typeface="Cambria Math"/>
                                </a:rPr>
                                <m:t>°</m:t>
                              </m:r>
                            </m:num>
                            <m:den>
                              <m:r>
                                <a:rPr lang="en-US" sz="2000" i="1">
                                  <a:solidFill>
                                    <a:srgbClr val="C00000"/>
                                  </a:solidFill>
                                  <a:latin typeface="Cambria Math"/>
                                </a:rPr>
                                <m:t>𝑅</m:t>
                              </m:r>
                            </m:den>
                          </m:f>
                        </m:e>
                      </m:borderBox>
                    </m:oMath>
                  </m:oMathPara>
                </a14:m>
                <a:endParaRPr lang="en-US" sz="2000" dirty="0" smtClean="0"/>
              </a:p>
              <a:p>
                <a:pPr marL="0" indent="0">
                  <a:buNone/>
                </a:pPr>
                <a:r>
                  <a:rPr lang="en-US" sz="2000" dirty="0" smtClean="0"/>
                  <a:t>A plot of </a:t>
                </a:r>
                <a14:m>
                  <m:oMath xmlns:m="http://schemas.openxmlformats.org/officeDocument/2006/math">
                    <m:func>
                      <m:funcPr>
                        <m:ctrlPr>
                          <a:rPr lang="en-US" sz="2000" i="1">
                            <a:solidFill>
                              <a:srgbClr val="C00000"/>
                            </a:solidFill>
                            <a:latin typeface="Cambria Math"/>
                          </a:rPr>
                        </m:ctrlPr>
                      </m:funcPr>
                      <m:fName>
                        <m:r>
                          <m:rPr>
                            <m:sty m:val="p"/>
                          </m:rPr>
                          <a:rPr lang="en-US" sz="2000">
                            <a:solidFill>
                              <a:srgbClr val="C00000"/>
                            </a:solidFill>
                            <a:latin typeface="Cambria Math"/>
                          </a:rPr>
                          <m:t>ln</m:t>
                        </m:r>
                      </m:fName>
                      <m:e>
                        <m:r>
                          <a:rPr lang="en-US" sz="2000" i="1">
                            <a:solidFill>
                              <a:srgbClr val="C00000"/>
                            </a:solidFill>
                            <a:latin typeface="Cambria Math"/>
                          </a:rPr>
                          <m:t>𝐾</m:t>
                        </m:r>
                      </m:e>
                    </m:func>
                  </m:oMath>
                </a14:m>
                <a:r>
                  <a:rPr lang="en-US" sz="2000" dirty="0" smtClean="0"/>
                  <a:t> vs. </a:t>
                </a:r>
                <a14:m>
                  <m:oMath xmlns:m="http://schemas.openxmlformats.org/officeDocument/2006/math">
                    <m:f>
                      <m:fPr>
                        <m:ctrlPr>
                          <a:rPr lang="en-US" sz="2000" i="1" smtClean="0">
                            <a:solidFill>
                              <a:srgbClr val="C00000"/>
                            </a:solidFill>
                            <a:latin typeface="Cambria Math"/>
                          </a:rPr>
                        </m:ctrlPr>
                      </m:fPr>
                      <m:num>
                        <m:r>
                          <a:rPr lang="en-US" sz="2000" b="0" i="1" smtClean="0">
                            <a:solidFill>
                              <a:srgbClr val="C00000"/>
                            </a:solidFill>
                            <a:latin typeface="Cambria Math"/>
                          </a:rPr>
                          <m:t>1</m:t>
                        </m:r>
                      </m:num>
                      <m:den>
                        <m:r>
                          <a:rPr lang="en-US" sz="2000" b="0" i="1" smtClean="0">
                            <a:solidFill>
                              <a:srgbClr val="C00000"/>
                            </a:solidFill>
                            <a:latin typeface="Cambria Math"/>
                          </a:rPr>
                          <m:t>𝑇</m:t>
                        </m:r>
                      </m:den>
                    </m:f>
                  </m:oMath>
                </a14:m>
                <a:r>
                  <a:rPr lang="en-US" sz="2000" dirty="0" smtClean="0"/>
                  <a:t> will have a slope of </a:t>
                </a:r>
                <a14:m>
                  <m:oMath xmlns:m="http://schemas.openxmlformats.org/officeDocument/2006/math">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𝐻</m:t>
                        </m:r>
                        <m:r>
                          <a:rPr lang="en-US" sz="2000" i="1">
                            <a:solidFill>
                              <a:srgbClr val="C00000"/>
                            </a:solidFill>
                            <a:latin typeface="Cambria Math"/>
                          </a:rPr>
                          <m:t>°</m:t>
                        </m:r>
                      </m:num>
                      <m:den>
                        <m:r>
                          <a:rPr lang="en-US" sz="2000" i="1">
                            <a:solidFill>
                              <a:srgbClr val="C00000"/>
                            </a:solidFill>
                            <a:latin typeface="Cambria Math"/>
                          </a:rPr>
                          <m:t>𝑅</m:t>
                        </m:r>
                      </m:den>
                    </m:f>
                  </m:oMath>
                </a14:m>
                <a:r>
                  <a:rPr lang="en-US" sz="2000" dirty="0" smtClean="0"/>
                  <a:t> and a y-intercept of </a:t>
                </a:r>
                <a14:m>
                  <m:oMath xmlns:m="http://schemas.openxmlformats.org/officeDocument/2006/math">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𝑆</m:t>
                        </m:r>
                        <m:r>
                          <a:rPr lang="en-US" sz="2000" i="1">
                            <a:solidFill>
                              <a:srgbClr val="C00000"/>
                            </a:solidFill>
                            <a:latin typeface="Cambria Math"/>
                          </a:rPr>
                          <m:t>°</m:t>
                        </m:r>
                      </m:num>
                      <m:den>
                        <m:r>
                          <a:rPr lang="en-US" sz="2000" i="1">
                            <a:solidFill>
                              <a:srgbClr val="C00000"/>
                            </a:solidFill>
                            <a:latin typeface="Cambria Math"/>
                          </a:rPr>
                          <m:t>𝑅</m:t>
                        </m:r>
                      </m:den>
                    </m:f>
                  </m:oMath>
                </a14:m>
                <a:r>
                  <a:rPr lang="en-US" sz="2000" dirty="0" smtClean="0"/>
                  <a:t> .  This is called a </a:t>
                </a:r>
                <a:r>
                  <a:rPr lang="en-US" sz="2000" dirty="0" err="1" smtClean="0"/>
                  <a:t>van’t</a:t>
                </a:r>
                <a:r>
                  <a:rPr lang="en-US" sz="2000" dirty="0" smtClean="0"/>
                  <a:t> Hoff plot, after J. H. </a:t>
                </a:r>
                <a:r>
                  <a:rPr lang="en-US" sz="2000" dirty="0" err="1" smtClean="0"/>
                  <a:t>van’t</a:t>
                </a:r>
                <a:r>
                  <a:rPr lang="en-US" sz="2000" dirty="0" smtClean="0"/>
                  <a:t> Hoff (a Dutch chemist, 1884).</a:t>
                </a:r>
              </a:p>
              <a:p>
                <a:pPr marL="0" indent="0">
                  <a:buNone/>
                </a:pPr>
                <a:r>
                  <a:rPr lang="en-US" sz="2000" dirty="0" smtClean="0"/>
                  <a:t>The equation can also be differentiated with respect to T, giving</a:t>
                </a:r>
              </a:p>
              <a:p>
                <a:pPr marL="0" indent="0" algn="ctr">
                  <a:buNone/>
                </a:pPr>
                <a14:m>
                  <m:oMath xmlns:m="http://schemas.openxmlformats.org/officeDocument/2006/math">
                    <m:borderBox>
                      <m:borderBoxPr>
                        <m:ctrlPr>
                          <a:rPr lang="en-US" sz="2000" i="1" smtClean="0">
                            <a:solidFill>
                              <a:srgbClr val="C00000"/>
                            </a:solidFill>
                            <a:latin typeface="Cambria Math"/>
                          </a:rPr>
                        </m:ctrlPr>
                      </m:borderBoxPr>
                      <m:e>
                        <m:f>
                          <m:fPr>
                            <m:ctrlPr>
                              <a:rPr lang="en-US" sz="2000" i="1">
                                <a:solidFill>
                                  <a:srgbClr val="C00000"/>
                                </a:solidFill>
                                <a:latin typeface="Cambria Math"/>
                              </a:rPr>
                            </m:ctrlPr>
                          </m:fPr>
                          <m:num>
                            <m:r>
                              <a:rPr lang="en-US" sz="2000" i="1">
                                <a:solidFill>
                                  <a:srgbClr val="C00000"/>
                                </a:solidFill>
                                <a:latin typeface="Cambria Math"/>
                              </a:rPr>
                              <m:t>𝑑</m:t>
                            </m:r>
                            <m:func>
                              <m:funcPr>
                                <m:ctrlPr>
                                  <a:rPr lang="en-US" sz="2000" i="1">
                                    <a:solidFill>
                                      <a:srgbClr val="C00000"/>
                                    </a:solidFill>
                                    <a:latin typeface="Cambria Math"/>
                                  </a:rPr>
                                </m:ctrlPr>
                              </m:funcPr>
                              <m:fName>
                                <m:r>
                                  <m:rPr>
                                    <m:sty m:val="p"/>
                                  </m:rPr>
                                  <a:rPr lang="en-US" sz="2000">
                                    <a:solidFill>
                                      <a:srgbClr val="C00000"/>
                                    </a:solidFill>
                                    <a:latin typeface="Cambria Math"/>
                                  </a:rPr>
                                  <m:t>ln</m:t>
                                </m:r>
                              </m:fName>
                              <m:e>
                                <m:r>
                                  <a:rPr lang="en-US" sz="2000" i="1">
                                    <a:solidFill>
                                      <a:srgbClr val="C00000"/>
                                    </a:solidFill>
                                    <a:latin typeface="Cambria Math"/>
                                  </a:rPr>
                                  <m:t>𝐾</m:t>
                                </m:r>
                              </m:e>
                            </m:func>
                          </m:num>
                          <m:den>
                            <m:r>
                              <a:rPr lang="en-US" sz="2000" i="1">
                                <a:solidFill>
                                  <a:srgbClr val="C00000"/>
                                </a:solidFill>
                                <a:latin typeface="Cambria Math"/>
                              </a:rPr>
                              <m:t>𝑑𝑇</m:t>
                            </m:r>
                          </m:den>
                        </m:f>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𝐻</m:t>
                            </m:r>
                            <m:r>
                              <a:rPr lang="en-US" sz="2000" i="1">
                                <a:solidFill>
                                  <a:srgbClr val="C00000"/>
                                </a:solidFill>
                                <a:latin typeface="Cambria Math"/>
                              </a:rPr>
                              <m:t>°</m:t>
                            </m:r>
                          </m:num>
                          <m:den>
                            <m:r>
                              <a:rPr lang="en-US" sz="2000" i="1">
                                <a:solidFill>
                                  <a:srgbClr val="C00000"/>
                                </a:solidFill>
                                <a:latin typeface="Cambria Math"/>
                              </a:rPr>
                              <m:t>𝑅</m:t>
                            </m:r>
                            <m:sSup>
                              <m:sSupPr>
                                <m:ctrlPr>
                                  <a:rPr lang="en-US" sz="2000" i="1">
                                    <a:solidFill>
                                      <a:srgbClr val="C00000"/>
                                    </a:solidFill>
                                    <a:latin typeface="Cambria Math"/>
                                  </a:rPr>
                                </m:ctrlPr>
                              </m:sSupPr>
                              <m:e>
                                <m:r>
                                  <a:rPr lang="en-US" sz="2000" i="1">
                                    <a:solidFill>
                                      <a:srgbClr val="C00000"/>
                                    </a:solidFill>
                                    <a:latin typeface="Cambria Math"/>
                                  </a:rPr>
                                  <m:t>𝑇</m:t>
                                </m:r>
                              </m:e>
                              <m:sup>
                                <m:r>
                                  <a:rPr lang="en-US" sz="2000" i="1">
                                    <a:solidFill>
                                      <a:srgbClr val="C00000"/>
                                    </a:solidFill>
                                    <a:latin typeface="Cambria Math"/>
                                  </a:rPr>
                                  <m:t>2</m:t>
                                </m:r>
                              </m:sup>
                            </m:sSup>
                          </m:den>
                        </m:f>
                      </m:e>
                    </m:borderBox>
                  </m:oMath>
                </a14:m>
                <a:r>
                  <a:rPr lang="en-US" sz="2000" dirty="0" smtClean="0"/>
                  <a:t> </a:t>
                </a:r>
                <a:r>
                  <a:rPr lang="en-US" sz="2000" dirty="0" smtClean="0">
                    <a:solidFill>
                      <a:srgbClr val="0070C0"/>
                    </a:solidFill>
                  </a:rPr>
                  <a:t>(the </a:t>
                </a:r>
                <a:r>
                  <a:rPr lang="en-US" sz="2000" dirty="0" err="1" smtClean="0">
                    <a:solidFill>
                      <a:srgbClr val="0070C0"/>
                    </a:solidFill>
                  </a:rPr>
                  <a:t>van’t</a:t>
                </a:r>
                <a:r>
                  <a:rPr lang="en-US" sz="2000" dirty="0" smtClean="0">
                    <a:solidFill>
                      <a:srgbClr val="0070C0"/>
                    </a:solidFill>
                  </a:rPr>
                  <a:t> Hoff equation)</a:t>
                </a:r>
              </a:p>
              <a:p>
                <a:pPr marL="0" indent="0">
                  <a:buNone/>
                </a:pPr>
                <a:r>
                  <a:rPr lang="en-US" sz="2000" dirty="0" smtClean="0"/>
                  <a:t>Another useful expression coming from the first equation is</a:t>
                </a:r>
              </a:p>
              <a:p>
                <a:pPr marL="0" indent="0" algn="ctr">
                  <a:buNone/>
                </a:pPr>
                <a14:m>
                  <m:oMathPara xmlns:m="http://schemas.openxmlformats.org/officeDocument/2006/math">
                    <m:oMathParaPr>
                      <m:jc m:val="centerGroup"/>
                    </m:oMathParaPr>
                    <m:oMath xmlns:m="http://schemas.openxmlformats.org/officeDocument/2006/math">
                      <m:borderBox>
                        <m:borderBoxPr>
                          <m:ctrlPr>
                            <a:rPr lang="en-US" sz="2000" i="1" smtClean="0">
                              <a:solidFill>
                                <a:srgbClr val="C00000"/>
                              </a:solidFill>
                              <a:latin typeface="Cambria Math"/>
                            </a:rPr>
                          </m:ctrlPr>
                        </m:borderBoxPr>
                        <m:e>
                          <m:func>
                            <m:funcPr>
                              <m:ctrlPr>
                                <a:rPr lang="en-US" sz="2000" i="1">
                                  <a:solidFill>
                                    <a:srgbClr val="C00000"/>
                                  </a:solidFill>
                                  <a:latin typeface="Cambria Math"/>
                                </a:rPr>
                              </m:ctrlPr>
                            </m:funcPr>
                            <m:fName>
                              <m:r>
                                <m:rPr>
                                  <m:sty m:val="p"/>
                                </m:rPr>
                                <a:rPr lang="en-US" sz="2000">
                                  <a:solidFill>
                                    <a:srgbClr val="C00000"/>
                                  </a:solidFill>
                                  <a:latin typeface="Cambria Math"/>
                                </a:rPr>
                                <m:t>ln</m:t>
                              </m:r>
                            </m:fName>
                            <m:e>
                              <m:f>
                                <m:fPr>
                                  <m:ctrlPr>
                                    <a:rPr lang="en-US" sz="2000" i="1">
                                      <a:solidFill>
                                        <a:srgbClr val="C00000"/>
                                      </a:solidFill>
                                      <a:latin typeface="Cambria Math"/>
                                    </a:rPr>
                                  </m:ctrlPr>
                                </m:fPr>
                                <m:num>
                                  <m:sSub>
                                    <m:sSubPr>
                                      <m:ctrlPr>
                                        <a:rPr lang="en-US" sz="2000" i="1">
                                          <a:solidFill>
                                            <a:srgbClr val="C00000"/>
                                          </a:solidFill>
                                          <a:latin typeface="Cambria Math"/>
                                        </a:rPr>
                                      </m:ctrlPr>
                                    </m:sSubPr>
                                    <m:e>
                                      <m:r>
                                        <a:rPr lang="en-US" sz="2000" i="1">
                                          <a:solidFill>
                                            <a:srgbClr val="C00000"/>
                                          </a:solidFill>
                                          <a:latin typeface="Cambria Math"/>
                                        </a:rPr>
                                        <m:t>𝐾</m:t>
                                      </m:r>
                                    </m:e>
                                    <m:sub>
                                      <m:r>
                                        <a:rPr lang="en-US" sz="2000" i="1">
                                          <a:solidFill>
                                            <a:srgbClr val="C00000"/>
                                          </a:solidFill>
                                          <a:latin typeface="Cambria Math"/>
                                        </a:rPr>
                                        <m:t>2</m:t>
                                      </m:r>
                                    </m:sub>
                                  </m:sSub>
                                </m:num>
                                <m:den>
                                  <m:sSub>
                                    <m:sSubPr>
                                      <m:ctrlPr>
                                        <a:rPr lang="en-US" sz="2000" i="1">
                                          <a:solidFill>
                                            <a:srgbClr val="C00000"/>
                                          </a:solidFill>
                                          <a:latin typeface="Cambria Math"/>
                                        </a:rPr>
                                      </m:ctrlPr>
                                    </m:sSubPr>
                                    <m:e>
                                      <m:r>
                                        <a:rPr lang="en-US" sz="2000" i="1">
                                          <a:solidFill>
                                            <a:srgbClr val="C00000"/>
                                          </a:solidFill>
                                          <a:latin typeface="Cambria Math"/>
                                        </a:rPr>
                                        <m:t>𝐾</m:t>
                                      </m:r>
                                    </m:e>
                                    <m:sub>
                                      <m:r>
                                        <a:rPr lang="en-US" sz="2000" i="1">
                                          <a:solidFill>
                                            <a:srgbClr val="C00000"/>
                                          </a:solidFill>
                                          <a:latin typeface="Cambria Math"/>
                                        </a:rPr>
                                        <m:t>1</m:t>
                                      </m:r>
                                    </m:sub>
                                  </m:sSub>
                                </m:den>
                              </m:f>
                            </m:e>
                          </m:func>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𝐻</m:t>
                              </m:r>
                              <m:r>
                                <a:rPr lang="en-US" sz="2000" i="1">
                                  <a:solidFill>
                                    <a:srgbClr val="C00000"/>
                                  </a:solidFill>
                                  <a:latin typeface="Cambria Math"/>
                                </a:rPr>
                                <m:t>°</m:t>
                              </m:r>
                            </m:num>
                            <m:den>
                              <m:r>
                                <a:rPr lang="en-US" sz="2000" i="1">
                                  <a:solidFill>
                                    <a:srgbClr val="C00000"/>
                                  </a:solidFill>
                                  <a:latin typeface="Cambria Math"/>
                                </a:rPr>
                                <m:t>𝑅</m:t>
                              </m:r>
                            </m:den>
                          </m:f>
                          <m:d>
                            <m:dPr>
                              <m:ctrlPr>
                                <a:rPr lang="en-US" sz="2000" i="1">
                                  <a:solidFill>
                                    <a:srgbClr val="C00000"/>
                                  </a:solidFill>
                                  <a:latin typeface="Cambria Math"/>
                                </a:rPr>
                              </m:ctrlPr>
                            </m:dPr>
                            <m:e>
                              <m:f>
                                <m:fPr>
                                  <m:ctrlPr>
                                    <a:rPr lang="en-US" sz="2000" i="1">
                                      <a:solidFill>
                                        <a:srgbClr val="C00000"/>
                                      </a:solidFill>
                                      <a:latin typeface="Cambria Math"/>
                                    </a:rPr>
                                  </m:ctrlPr>
                                </m:fPr>
                                <m:num>
                                  <m:r>
                                    <a:rPr lang="en-US" sz="2000" i="1">
                                      <a:solidFill>
                                        <a:srgbClr val="C00000"/>
                                      </a:solidFill>
                                      <a:latin typeface="Cambria Math"/>
                                    </a:rPr>
                                    <m:t>1</m:t>
                                  </m:r>
                                </m:num>
                                <m:den>
                                  <m:sSub>
                                    <m:sSubPr>
                                      <m:ctrlPr>
                                        <a:rPr lang="en-US" sz="2000" i="1">
                                          <a:solidFill>
                                            <a:srgbClr val="C00000"/>
                                          </a:solidFill>
                                          <a:latin typeface="Cambria Math"/>
                                        </a:rPr>
                                      </m:ctrlPr>
                                    </m:sSubPr>
                                    <m:e>
                                      <m:r>
                                        <a:rPr lang="en-US" sz="2000" i="1">
                                          <a:solidFill>
                                            <a:srgbClr val="C00000"/>
                                          </a:solidFill>
                                          <a:latin typeface="Cambria Math"/>
                                        </a:rPr>
                                        <m:t>𝑇</m:t>
                                      </m:r>
                                    </m:e>
                                    <m:sub>
                                      <m:r>
                                        <a:rPr lang="en-US" sz="2000" i="1">
                                          <a:solidFill>
                                            <a:srgbClr val="C00000"/>
                                          </a:solidFill>
                                          <a:latin typeface="Cambria Math"/>
                                        </a:rPr>
                                        <m:t>2</m:t>
                                      </m:r>
                                    </m:sub>
                                  </m:sSub>
                                </m:den>
                              </m:f>
                              <m:r>
                                <a:rPr lang="en-US" sz="2000" i="1">
                                  <a:solidFill>
                                    <a:srgbClr val="C00000"/>
                                  </a:solidFill>
                                  <a:latin typeface="Cambria Math"/>
                                </a:rPr>
                                <m:t>−</m:t>
                              </m:r>
                              <m:f>
                                <m:fPr>
                                  <m:ctrlPr>
                                    <a:rPr lang="en-US" sz="2000" i="1">
                                      <a:solidFill>
                                        <a:srgbClr val="C00000"/>
                                      </a:solidFill>
                                      <a:latin typeface="Cambria Math"/>
                                    </a:rPr>
                                  </m:ctrlPr>
                                </m:fPr>
                                <m:num>
                                  <m:r>
                                    <a:rPr lang="en-US" sz="2000" i="1">
                                      <a:solidFill>
                                        <a:srgbClr val="C00000"/>
                                      </a:solidFill>
                                      <a:latin typeface="Cambria Math"/>
                                    </a:rPr>
                                    <m:t>1</m:t>
                                  </m:r>
                                </m:num>
                                <m:den>
                                  <m:sSub>
                                    <m:sSubPr>
                                      <m:ctrlPr>
                                        <a:rPr lang="en-US" sz="2000" i="1">
                                          <a:solidFill>
                                            <a:srgbClr val="C00000"/>
                                          </a:solidFill>
                                          <a:latin typeface="Cambria Math"/>
                                        </a:rPr>
                                      </m:ctrlPr>
                                    </m:sSubPr>
                                    <m:e>
                                      <m:r>
                                        <a:rPr lang="en-US" sz="2000" i="1">
                                          <a:solidFill>
                                            <a:srgbClr val="C00000"/>
                                          </a:solidFill>
                                          <a:latin typeface="Cambria Math"/>
                                        </a:rPr>
                                        <m:t>𝑇</m:t>
                                      </m:r>
                                    </m:e>
                                    <m:sub>
                                      <m:r>
                                        <a:rPr lang="en-US" sz="2000" i="1">
                                          <a:solidFill>
                                            <a:srgbClr val="C00000"/>
                                          </a:solidFill>
                                          <a:latin typeface="Cambria Math"/>
                                        </a:rPr>
                                        <m:t>1</m:t>
                                      </m:r>
                                    </m:sub>
                                  </m:sSub>
                                </m:den>
                              </m:f>
                            </m:e>
                          </m:d>
                        </m:e>
                      </m:borderBox>
                    </m:oMath>
                  </m:oMathPara>
                </a14:m>
                <a:endParaRPr lang="en-US" sz="2000" dirty="0" smtClean="0"/>
              </a:p>
              <a:p>
                <a:pPr marL="0" indent="0">
                  <a:buNone/>
                </a:pPr>
                <a:r>
                  <a:rPr lang="en-US" sz="2000" dirty="0" smtClean="0"/>
                  <a:t>In all cases this assumes that </a:t>
                </a:r>
                <a:r>
                  <a:rPr lang="el-GR" sz="2000" dirty="0"/>
                  <a:t>Δ</a:t>
                </a:r>
                <a:r>
                  <a:rPr lang="en-US" sz="2000" dirty="0"/>
                  <a:t>H</a:t>
                </a:r>
                <a:r>
                  <a:rPr lang="en-US" sz="2000" dirty="0" smtClean="0"/>
                  <a:t>° and </a:t>
                </a:r>
                <a:r>
                  <a:rPr lang="el-GR" sz="2000" dirty="0" smtClean="0"/>
                  <a:t>Δ</a:t>
                </a:r>
                <a:r>
                  <a:rPr lang="en-US" sz="2000" dirty="0" smtClean="0"/>
                  <a:t>S° are independent of T.  This is never precisely true, and is on rare occasions a significant error.</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1">
                <a:blip r:embed="rId2"/>
                <a:stretch>
                  <a:fillRect l="-741" t="-1040" r="-593"/>
                </a:stretch>
              </a:blipFill>
            </p:spPr>
            <p:txBody>
              <a:bodyPr/>
              <a:lstStyle/>
              <a:p>
                <a:r>
                  <a:rPr lang="en-US">
                    <a:noFill/>
                  </a:rPr>
                  <a:t> </a:t>
                </a:r>
              </a:p>
            </p:txBody>
          </p:sp>
        </mc:Fallback>
      </mc:AlternateContent>
    </p:spTree>
    <p:extLst>
      <p:ext uri="{BB962C8B-B14F-4D97-AF65-F5344CB8AC3E}">
        <p14:creationId xmlns:p14="http://schemas.microsoft.com/office/powerpoint/2010/main" val="21957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solidFill>
                  <a:srgbClr val="C00000"/>
                </a:solidFill>
              </a:rPr>
              <a:t>Examples of </a:t>
            </a:r>
            <a:r>
              <a:rPr lang="en-US" sz="4000" u="sng" dirty="0" err="1" smtClean="0">
                <a:solidFill>
                  <a:srgbClr val="C00000"/>
                </a:solidFill>
              </a:rPr>
              <a:t>van’t</a:t>
            </a:r>
            <a:r>
              <a:rPr lang="en-US" sz="4000" u="sng" dirty="0" smtClean="0">
                <a:solidFill>
                  <a:srgbClr val="C00000"/>
                </a:solidFill>
              </a:rPr>
              <a:t> Hoff plots</a:t>
            </a:r>
            <a:endParaRPr lang="en-US" sz="4000" u="sng"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399" y="1310625"/>
            <a:ext cx="4501413" cy="3502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8910" y="1371600"/>
            <a:ext cx="4416180" cy="34414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876800"/>
            <a:ext cx="7391400" cy="892552"/>
          </a:xfrm>
          <a:prstGeom prst="rect">
            <a:avLst/>
          </a:prstGeom>
          <a:noFill/>
        </p:spPr>
        <p:txBody>
          <a:bodyPr wrap="square" rtlCol="0">
            <a:spAutoFit/>
          </a:bodyPr>
          <a:lstStyle/>
          <a:p>
            <a:r>
              <a:rPr lang="en-US" sz="1400" dirty="0" smtClean="0"/>
              <a:t>From: </a:t>
            </a:r>
            <a:r>
              <a:rPr lang="en-US" sz="1400" dirty="0">
                <a:hlinkClick r:id="rId4"/>
              </a:rPr>
              <a:t>https://en.wikipedia.org/wiki/Van_%</a:t>
            </a:r>
            <a:r>
              <a:rPr lang="en-US" sz="1400" dirty="0" smtClean="0">
                <a:hlinkClick r:id="rId4"/>
              </a:rPr>
              <a:t>27t_Hoff_equation</a:t>
            </a:r>
            <a:r>
              <a:rPr lang="en-US" sz="1400" dirty="0" smtClean="0"/>
              <a:t> </a:t>
            </a:r>
          </a:p>
          <a:p>
            <a:endParaRPr lang="en-US" sz="1400" dirty="0"/>
          </a:p>
          <a:p>
            <a:r>
              <a:rPr lang="en-US" sz="2400" dirty="0" smtClean="0"/>
              <a:t>A common mistake: </a:t>
            </a:r>
            <a:r>
              <a:rPr lang="en-US" sz="2400" dirty="0" smtClean="0">
                <a:solidFill>
                  <a:srgbClr val="C00000"/>
                </a:solidFill>
              </a:rPr>
              <a:t>Failure to measure T in Kelvins!</a:t>
            </a:r>
            <a:endParaRPr lang="en-US" sz="2400" dirty="0">
              <a:solidFill>
                <a:srgbClr val="C00000"/>
              </a:solidFill>
            </a:endParaRPr>
          </a:p>
        </p:txBody>
      </p:sp>
      <p:sp>
        <p:nvSpPr>
          <p:cNvPr id="5" name="TextBox 4"/>
          <p:cNvSpPr txBox="1"/>
          <p:nvPr/>
        </p:nvSpPr>
        <p:spPr>
          <a:xfrm>
            <a:off x="838200" y="4230469"/>
            <a:ext cx="6492162" cy="646331"/>
          </a:xfrm>
          <a:prstGeom prst="rect">
            <a:avLst/>
          </a:prstGeom>
          <a:noFill/>
        </p:spPr>
        <p:txBody>
          <a:bodyPr wrap="none" rtlCol="0">
            <a:spAutoFit/>
          </a:bodyPr>
          <a:lstStyle/>
          <a:p>
            <a:r>
              <a:rPr lang="en-US" dirty="0" smtClean="0">
                <a:latin typeface="Times New Roman" panose="02020603050405020304" pitchFamily="18" charset="0"/>
                <a:ea typeface="Tahoma" panose="020B0604030504040204" pitchFamily="34" charset="0"/>
                <a:cs typeface="Times New Roman" panose="02020603050405020304" pitchFamily="18" charset="0"/>
              </a:rPr>
              <a:t>                 1/T    (1/K)                                                         </a:t>
            </a:r>
            <a:r>
              <a:rPr lang="en-US" dirty="0">
                <a:latin typeface="Times New Roman" panose="02020603050405020304" pitchFamily="18" charset="0"/>
                <a:ea typeface="Tahoma" panose="020B0604030504040204" pitchFamily="34" charset="0"/>
                <a:cs typeface="Times New Roman" panose="02020603050405020304" pitchFamily="18" charset="0"/>
              </a:rPr>
              <a:t>1/T    (1/K)</a:t>
            </a:r>
          </a:p>
          <a:p>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228600" y="1310625"/>
            <a:ext cx="8534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Endothermic Reaction</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H </a:t>
            </a:r>
            <a:r>
              <a:rPr lang="en-US" dirty="0" smtClean="0">
                <a:latin typeface="Times New Roman" panose="02020603050405020304" pitchFamily="18" charset="0"/>
                <a:cs typeface="Times New Roman" panose="02020603050405020304" pitchFamily="18" charset="0"/>
              </a:rPr>
              <a:t>&gt; </a:t>
            </a:r>
            <a:r>
              <a:rPr lang="en-US" dirty="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                    Exothermic Reaction (</a:t>
            </a:r>
            <a:r>
              <a:rPr lang="el-GR" dirty="0" smtClean="0">
                <a:latin typeface="Times New Roman" panose="02020603050405020304" pitchFamily="18" charset="0"/>
                <a:cs typeface="Times New Roman" panose="02020603050405020304" pitchFamily="18" charset="0"/>
              </a:rPr>
              <a:t>Δ</a:t>
            </a:r>
            <a:r>
              <a:rPr lang="en-US" dirty="0" smtClean="0">
                <a:latin typeface="Times New Roman" panose="02020603050405020304" pitchFamily="18" charset="0"/>
                <a:cs typeface="Times New Roman" panose="02020603050405020304" pitchFamily="18" charset="0"/>
              </a:rPr>
              <a:t>H &lt; 0)</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33900" y="2723014"/>
            <a:ext cx="609600" cy="369332"/>
          </a:xfrm>
          <a:prstGeom prst="rect">
            <a:avLst/>
          </a:prstGeom>
          <a:noFill/>
          <a:scene3d>
            <a:camera prst="orthographicFront">
              <a:rot lat="0" lon="0" rev="5400000"/>
            </a:camera>
            <a:lightRig rig="threePt" dir="t"/>
          </a:scene3d>
        </p:spPr>
        <p:txBody>
          <a:bodyPr wrap="square" rtlCol="0">
            <a:spAutoFit/>
          </a:bodyPr>
          <a:lstStyle/>
          <a:p>
            <a:r>
              <a:rPr lang="en-US" dirty="0" smtClean="0">
                <a:latin typeface="Times New Roman" panose="02020603050405020304" pitchFamily="18" charset="0"/>
                <a:cs typeface="Times New Roman" panose="02020603050405020304" pitchFamily="18" charset="0"/>
              </a:rPr>
              <a:t>ln K</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09575" y="2723014"/>
            <a:ext cx="609600" cy="369332"/>
          </a:xfrm>
          <a:prstGeom prst="rect">
            <a:avLst/>
          </a:prstGeom>
          <a:noFill/>
          <a:scene3d>
            <a:camera prst="orthographicFront">
              <a:rot lat="0" lon="0" rev="5400000"/>
            </a:camera>
            <a:lightRig rig="threePt" dir="t"/>
          </a:scene3d>
        </p:spPr>
        <p:txBody>
          <a:bodyPr wrap="square" rtlCol="0">
            <a:spAutoFit/>
          </a:bodyPr>
          <a:lstStyle/>
          <a:p>
            <a:r>
              <a:rPr lang="en-US" dirty="0" smtClean="0">
                <a:latin typeface="Times New Roman" panose="02020603050405020304" pitchFamily="18" charset="0"/>
                <a:cs typeface="Times New Roman" panose="02020603050405020304" pitchFamily="18" charset="0"/>
              </a:rPr>
              <a:t>ln K</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286000" y="1841419"/>
                <a:ext cx="1575560" cy="536494"/>
              </a:xfrm>
              <a:prstGeom prst="rect">
                <a:avLst/>
              </a:prstGeom>
            </p:spPr>
            <p:txBody>
              <a:bodyPr wrap="none">
                <a:spAutoFit/>
              </a:bodyPr>
              <a:lstStyle/>
              <a:p>
                <a:r>
                  <a:rPr lang="en-US" sz="2000" dirty="0" smtClean="0">
                    <a:solidFill>
                      <a:srgbClr val="C00000"/>
                    </a:solidFill>
                  </a:rPr>
                  <a:t>Slope = </a:t>
                </a:r>
                <a14:m>
                  <m:oMath xmlns:m="http://schemas.openxmlformats.org/officeDocument/2006/math">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𝐻</m:t>
                        </m:r>
                        <m:r>
                          <a:rPr lang="en-US" sz="2000" i="1">
                            <a:solidFill>
                              <a:srgbClr val="C00000"/>
                            </a:solidFill>
                            <a:latin typeface="Cambria Math"/>
                          </a:rPr>
                          <m:t>°</m:t>
                        </m:r>
                      </m:num>
                      <m:den>
                        <m:r>
                          <a:rPr lang="en-US" sz="2000" i="1">
                            <a:solidFill>
                              <a:srgbClr val="C00000"/>
                            </a:solidFill>
                            <a:latin typeface="Cambria Math"/>
                          </a:rPr>
                          <m:t>𝑅</m:t>
                        </m:r>
                      </m:den>
                    </m:f>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286000" y="1841419"/>
                <a:ext cx="1575560" cy="536494"/>
              </a:xfrm>
              <a:prstGeom prst="rect">
                <a:avLst/>
              </a:prstGeom>
              <a:blipFill rotWithShape="1">
                <a:blip r:embed="rId5"/>
                <a:stretch>
                  <a:fillRect l="-3876" b="-7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181600" y="1841419"/>
                <a:ext cx="1575560" cy="536494"/>
              </a:xfrm>
              <a:prstGeom prst="rect">
                <a:avLst/>
              </a:prstGeom>
            </p:spPr>
            <p:txBody>
              <a:bodyPr wrap="none">
                <a:spAutoFit/>
              </a:bodyPr>
              <a:lstStyle/>
              <a:p>
                <a:r>
                  <a:rPr lang="en-US" sz="2000" dirty="0" smtClean="0">
                    <a:solidFill>
                      <a:srgbClr val="C00000"/>
                    </a:solidFill>
                  </a:rPr>
                  <a:t>Slope = </a:t>
                </a:r>
                <a14:m>
                  <m:oMath xmlns:m="http://schemas.openxmlformats.org/officeDocument/2006/math">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ea typeface="Cambria Math"/>
                          </a:rPr>
                          <m:t>Δ</m:t>
                        </m:r>
                        <m:r>
                          <a:rPr lang="en-US" sz="2000" i="1">
                            <a:solidFill>
                              <a:srgbClr val="C00000"/>
                            </a:solidFill>
                            <a:latin typeface="Cambria Math"/>
                            <a:ea typeface="Cambria Math"/>
                          </a:rPr>
                          <m:t>𝐻</m:t>
                        </m:r>
                        <m:r>
                          <a:rPr lang="en-US" sz="2000" i="1">
                            <a:solidFill>
                              <a:srgbClr val="C00000"/>
                            </a:solidFill>
                            <a:latin typeface="Cambria Math"/>
                          </a:rPr>
                          <m:t>°</m:t>
                        </m:r>
                      </m:num>
                      <m:den>
                        <m:r>
                          <a:rPr lang="en-US" sz="2000" i="1">
                            <a:solidFill>
                              <a:srgbClr val="C00000"/>
                            </a:solidFill>
                            <a:latin typeface="Cambria Math"/>
                          </a:rPr>
                          <m:t>𝑅</m:t>
                        </m:r>
                      </m:den>
                    </m:f>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181600" y="1841419"/>
                <a:ext cx="1575560" cy="536494"/>
              </a:xfrm>
              <a:prstGeom prst="rect">
                <a:avLst/>
              </a:prstGeom>
              <a:blipFill rotWithShape="1">
                <a:blip r:embed="rId5"/>
                <a:stretch>
                  <a:fillRect l="-3876" b="-7955"/>
                </a:stretch>
              </a:blipFill>
            </p:spPr>
            <p:txBody>
              <a:bodyPr/>
              <a:lstStyle/>
              <a:p>
                <a:r>
                  <a:rPr lang="en-US">
                    <a:noFill/>
                  </a:rPr>
                  <a:t> </a:t>
                </a:r>
              </a:p>
            </p:txBody>
          </p:sp>
        </mc:Fallback>
      </mc:AlternateContent>
      <p:cxnSp>
        <p:nvCxnSpPr>
          <p:cNvPr id="13" name="Straight Arrow Connector 12"/>
          <p:cNvCxnSpPr/>
          <p:nvPr/>
        </p:nvCxnSpPr>
        <p:spPr>
          <a:xfrm flipH="1">
            <a:off x="2286000" y="2286000"/>
            <a:ext cx="609600" cy="437014"/>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53100" y="2286000"/>
            <a:ext cx="800100" cy="437014"/>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6324600" y="3418807"/>
                <a:ext cx="1698478" cy="491994"/>
              </a:xfrm>
              <a:prstGeom prst="rect">
                <a:avLst/>
              </a:prstGeom>
            </p:spPr>
            <p:txBody>
              <a:bodyPr wrap="none">
                <a:spAutoFit/>
              </a:bodyPr>
              <a:lstStyle/>
              <a:p>
                <a:r>
                  <a:rPr lang="en-US" dirty="0">
                    <a:solidFill>
                      <a:srgbClr val="C00000"/>
                    </a:solidFill>
                  </a:rPr>
                  <a:t>y</a:t>
                </a:r>
                <a:r>
                  <a:rPr lang="en-US" dirty="0" smtClean="0">
                    <a:solidFill>
                      <a:srgbClr val="C00000"/>
                    </a:solidFill>
                  </a:rPr>
                  <a:t>-intercept = </a:t>
                </a:r>
                <a14:m>
                  <m:oMath xmlns:m="http://schemas.openxmlformats.org/officeDocument/2006/math">
                    <m:f>
                      <m:fPr>
                        <m:ctrlPr>
                          <a:rPr lang="en-US" i="1">
                            <a:solidFill>
                              <a:srgbClr val="C00000"/>
                            </a:solidFill>
                            <a:latin typeface="Cambria Math"/>
                          </a:rPr>
                        </m:ctrlPr>
                      </m:fPr>
                      <m:num>
                        <m:r>
                          <m:rPr>
                            <m:sty m:val="p"/>
                          </m:rPr>
                          <a:rPr lang="el-GR" i="1">
                            <a:solidFill>
                              <a:srgbClr val="C00000"/>
                            </a:solidFill>
                            <a:latin typeface="Cambria Math"/>
                            <a:ea typeface="Cambria Math"/>
                          </a:rPr>
                          <m:t>Δ</m:t>
                        </m:r>
                        <m:r>
                          <a:rPr lang="en-US" i="1">
                            <a:solidFill>
                              <a:srgbClr val="C00000"/>
                            </a:solidFill>
                            <a:latin typeface="Cambria Math"/>
                            <a:ea typeface="Cambria Math"/>
                          </a:rPr>
                          <m:t>𝑆</m:t>
                        </m:r>
                        <m:r>
                          <a:rPr lang="en-US" i="1">
                            <a:solidFill>
                              <a:srgbClr val="C00000"/>
                            </a:solidFill>
                            <a:latin typeface="Cambria Math"/>
                          </a:rPr>
                          <m:t>°</m:t>
                        </m:r>
                      </m:num>
                      <m:den>
                        <m:r>
                          <a:rPr lang="en-US" i="1">
                            <a:solidFill>
                              <a:srgbClr val="C00000"/>
                            </a:solidFill>
                            <a:latin typeface="Cambria Math"/>
                          </a:rPr>
                          <m:t>𝑅</m:t>
                        </m:r>
                      </m:den>
                    </m:f>
                  </m:oMath>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324600" y="3418807"/>
                <a:ext cx="1698478" cy="491994"/>
              </a:xfrm>
              <a:prstGeom prst="rect">
                <a:avLst/>
              </a:prstGeom>
              <a:blipFill rotWithShape="1">
                <a:blip r:embed="rId6"/>
                <a:stretch>
                  <a:fillRect l="-3237"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062240" y="3178361"/>
                <a:ext cx="1698478" cy="491994"/>
              </a:xfrm>
              <a:prstGeom prst="rect">
                <a:avLst/>
              </a:prstGeom>
            </p:spPr>
            <p:txBody>
              <a:bodyPr wrap="none">
                <a:spAutoFit/>
              </a:bodyPr>
              <a:lstStyle/>
              <a:p>
                <a:r>
                  <a:rPr lang="en-US" dirty="0">
                    <a:solidFill>
                      <a:srgbClr val="C00000"/>
                    </a:solidFill>
                  </a:rPr>
                  <a:t>y</a:t>
                </a:r>
                <a:r>
                  <a:rPr lang="en-US" dirty="0" smtClean="0">
                    <a:solidFill>
                      <a:srgbClr val="C00000"/>
                    </a:solidFill>
                  </a:rPr>
                  <a:t>-intercept = </a:t>
                </a:r>
                <a14:m>
                  <m:oMath xmlns:m="http://schemas.openxmlformats.org/officeDocument/2006/math">
                    <m:f>
                      <m:fPr>
                        <m:ctrlPr>
                          <a:rPr lang="en-US" i="1">
                            <a:solidFill>
                              <a:srgbClr val="C00000"/>
                            </a:solidFill>
                            <a:latin typeface="Cambria Math"/>
                          </a:rPr>
                        </m:ctrlPr>
                      </m:fPr>
                      <m:num>
                        <m:r>
                          <m:rPr>
                            <m:sty m:val="p"/>
                          </m:rPr>
                          <a:rPr lang="el-GR" i="1">
                            <a:solidFill>
                              <a:srgbClr val="C00000"/>
                            </a:solidFill>
                            <a:latin typeface="Cambria Math"/>
                            <a:ea typeface="Cambria Math"/>
                          </a:rPr>
                          <m:t>Δ</m:t>
                        </m:r>
                        <m:r>
                          <a:rPr lang="en-US" i="1">
                            <a:solidFill>
                              <a:srgbClr val="C00000"/>
                            </a:solidFill>
                            <a:latin typeface="Cambria Math"/>
                            <a:ea typeface="Cambria Math"/>
                          </a:rPr>
                          <m:t>𝑆</m:t>
                        </m:r>
                        <m:r>
                          <a:rPr lang="en-US" i="1">
                            <a:solidFill>
                              <a:srgbClr val="C00000"/>
                            </a:solidFill>
                            <a:latin typeface="Cambria Math"/>
                          </a:rPr>
                          <m:t>°</m:t>
                        </m:r>
                      </m:num>
                      <m:den>
                        <m:r>
                          <a:rPr lang="en-US" i="1">
                            <a:solidFill>
                              <a:srgbClr val="C00000"/>
                            </a:solidFill>
                            <a:latin typeface="Cambria Math"/>
                          </a:rPr>
                          <m:t>𝑅</m:t>
                        </m:r>
                      </m:den>
                    </m:f>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062240" y="3178361"/>
                <a:ext cx="1698478" cy="491994"/>
              </a:xfrm>
              <a:prstGeom prst="rect">
                <a:avLst/>
              </a:prstGeom>
              <a:blipFill rotWithShape="1">
                <a:blip r:embed="rId7"/>
                <a:stretch>
                  <a:fillRect l="-2867" b="-7407"/>
                </a:stretch>
              </a:blipFill>
            </p:spPr>
            <p:txBody>
              <a:bodyPr/>
              <a:lstStyle/>
              <a:p>
                <a:r>
                  <a:rPr lang="en-US">
                    <a:noFill/>
                  </a:rPr>
                  <a:t> </a:t>
                </a:r>
              </a:p>
            </p:txBody>
          </p:sp>
        </mc:Fallback>
      </mc:AlternateContent>
      <p:cxnSp>
        <p:nvCxnSpPr>
          <p:cNvPr id="19" name="Straight Connector 18"/>
          <p:cNvCxnSpPr/>
          <p:nvPr/>
        </p:nvCxnSpPr>
        <p:spPr>
          <a:xfrm flipH="1">
            <a:off x="5067300" y="3885001"/>
            <a:ext cx="228600" cy="203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9175" y="1679957"/>
            <a:ext cx="428625" cy="377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019175" y="1752600"/>
            <a:ext cx="485775" cy="1475190"/>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143500" y="3733800"/>
            <a:ext cx="1162050" cy="355200"/>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32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A note on solids and liquids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066800"/>
                <a:ext cx="9067800" cy="5791200"/>
              </a:xfrm>
            </p:spPr>
            <p:txBody>
              <a:bodyPr>
                <a:normAutofit fontScale="92500" lnSpcReduction="10000"/>
              </a:bodyPr>
              <a:lstStyle/>
              <a:p>
                <a:pPr marL="0" indent="0">
                  <a:buNone/>
                </a:pPr>
                <a:r>
                  <a:rPr lang="en-US" sz="2400" dirty="0" smtClean="0"/>
                  <a:t>If an equilibrium involves a pure solid or a liquid, as in:</a:t>
                </a:r>
              </a:p>
              <a:p>
                <a:pPr marL="0" indent="0">
                  <a:buNone/>
                </a:pPr>
                <a:r>
                  <a:rPr lang="en-US" sz="2400" dirty="0"/>
                  <a:t>H</a:t>
                </a:r>
                <a:r>
                  <a:rPr lang="en-US" sz="2400" baseline="-25000" dirty="0"/>
                  <a:t>2</a:t>
                </a:r>
                <a:r>
                  <a:rPr lang="en-US" sz="2400" dirty="0"/>
                  <a:t>O(</a:t>
                </a:r>
                <a14:m>
                  <m:oMath xmlns:m="http://schemas.openxmlformats.org/officeDocument/2006/math">
                    <m:r>
                      <a:rPr lang="en-US" sz="2400" i="1">
                        <a:latin typeface="Cambria Math"/>
                        <a:ea typeface="Cambria Math"/>
                      </a:rPr>
                      <m:t>ℓ</m:t>
                    </m:r>
                  </m:oMath>
                </a14:m>
                <a:r>
                  <a:rPr lang="en-US" sz="2400" dirty="0"/>
                  <a:t>) </a:t>
                </a:r>
                <a14:m>
                  <m:oMath xmlns:m="http://schemas.openxmlformats.org/officeDocument/2006/math">
                    <m:r>
                      <a:rPr lang="en-US" sz="2400" i="1">
                        <a:latin typeface="Cambria Math"/>
                        <a:ea typeface="Cambria Math"/>
                      </a:rPr>
                      <m:t>⇌</m:t>
                    </m:r>
                  </m:oMath>
                </a14:m>
                <a:r>
                  <a:rPr lang="en-US" sz="2400" dirty="0"/>
                  <a:t> H</a:t>
                </a:r>
                <a:r>
                  <a:rPr lang="en-US" sz="2400" baseline="-25000" dirty="0"/>
                  <a:t>2</a:t>
                </a:r>
                <a:r>
                  <a:rPr lang="en-US" sz="2400" dirty="0"/>
                  <a:t>O(g)		</a:t>
                </a:r>
                <a:r>
                  <a:rPr lang="en-US" sz="2400" dirty="0" smtClean="0"/>
                  <a:t>		</a:t>
                </a:r>
                <a:r>
                  <a:rPr lang="en-US" sz="2000" dirty="0" smtClean="0"/>
                  <a:t>(</a:t>
                </a:r>
                <a:r>
                  <a:rPr lang="en-US" sz="2000" dirty="0"/>
                  <a:t>equilibrium vapor pressure)</a:t>
                </a:r>
              </a:p>
              <a:p>
                <a:pPr marL="0" indent="0">
                  <a:buNone/>
                </a:pPr>
                <a:r>
                  <a:rPr lang="en-US" sz="2400" dirty="0" smtClean="0"/>
                  <a:t>CaCO</a:t>
                </a:r>
                <a:r>
                  <a:rPr lang="en-US" sz="2400" baseline="-25000" dirty="0" smtClean="0"/>
                  <a:t>3</a:t>
                </a:r>
                <a:r>
                  <a:rPr lang="en-US" sz="2400" dirty="0" smtClean="0"/>
                  <a:t>(s</a:t>
                </a:r>
                <a:r>
                  <a:rPr lang="en-US" sz="2400" dirty="0"/>
                  <a:t>) </a:t>
                </a:r>
                <a14:m>
                  <m:oMath xmlns:m="http://schemas.openxmlformats.org/officeDocument/2006/math">
                    <m:r>
                      <a:rPr lang="en-US" sz="2400" i="1">
                        <a:latin typeface="Cambria Math"/>
                        <a:ea typeface="Cambria Math"/>
                      </a:rPr>
                      <m:t>⇌</m:t>
                    </m:r>
                  </m:oMath>
                </a14:m>
                <a:r>
                  <a:rPr lang="en-US" sz="2400" dirty="0"/>
                  <a:t> </a:t>
                </a:r>
                <a:r>
                  <a:rPr lang="en-US" sz="2400" dirty="0" err="1"/>
                  <a:t>CaO</a:t>
                </a:r>
                <a:r>
                  <a:rPr lang="en-US" sz="2400" dirty="0"/>
                  <a:t>(s) + CO</a:t>
                </a:r>
                <a:r>
                  <a:rPr lang="en-US" sz="2400" baseline="-25000" dirty="0"/>
                  <a:t>2</a:t>
                </a:r>
                <a:r>
                  <a:rPr lang="en-US" sz="2400" dirty="0"/>
                  <a:t>(g)</a:t>
                </a:r>
                <a:r>
                  <a:rPr lang="en-US" sz="2400" dirty="0">
                    <a:solidFill>
                      <a:prstClr val="black"/>
                    </a:solidFill>
                  </a:rPr>
                  <a:t>     </a:t>
                </a:r>
                <a:r>
                  <a:rPr lang="en-US" sz="2400" dirty="0" smtClean="0">
                    <a:solidFill>
                      <a:prstClr val="black"/>
                    </a:solidFill>
                  </a:rPr>
                  <a:t>			</a:t>
                </a:r>
                <a:r>
                  <a:rPr lang="en-US" sz="2000" dirty="0" smtClean="0">
                    <a:solidFill>
                      <a:prstClr val="black"/>
                    </a:solidFill>
                  </a:rPr>
                  <a:t>(</a:t>
                </a:r>
                <a:r>
                  <a:rPr lang="en-US" sz="2000" dirty="0">
                    <a:solidFill>
                      <a:prstClr val="black"/>
                    </a:solidFill>
                  </a:rPr>
                  <a:t>decomposition of a solid)</a:t>
                </a:r>
                <a:endParaRPr lang="en-US" sz="2000" dirty="0"/>
              </a:p>
              <a:p>
                <a:pPr marL="0" indent="0">
                  <a:buNone/>
                </a:pPr>
                <a14:m>
                  <m:oMath xmlns:m="http://schemas.openxmlformats.org/officeDocument/2006/math">
                    <m:r>
                      <m:rPr>
                        <m:nor/>
                      </m:rPr>
                      <a:rPr lang="en-US" sz="2400" dirty="0"/>
                      <m:t>AgCl</m:t>
                    </m:r>
                    <m:r>
                      <m:rPr>
                        <m:nor/>
                      </m:rPr>
                      <a:rPr lang="en-US" sz="2400" dirty="0"/>
                      <m:t>(</m:t>
                    </m:r>
                    <m:r>
                      <m:rPr>
                        <m:nor/>
                      </m:rPr>
                      <a:rPr lang="en-US" sz="2400" dirty="0"/>
                      <m:t>s</m:t>
                    </m:r>
                    <m:r>
                      <m:rPr>
                        <m:nor/>
                      </m:rPr>
                      <a:rPr lang="en-US" sz="2400" dirty="0"/>
                      <m:t>)</m:t>
                    </m:r>
                    <m:r>
                      <a:rPr lang="en-US" sz="2400" i="1">
                        <a:latin typeface="Cambria Math"/>
                        <a:ea typeface="Cambria Math"/>
                      </a:rPr>
                      <m:t>⇌</m:t>
                    </m:r>
                  </m:oMath>
                </a14:m>
                <a:r>
                  <a:rPr lang="en-US" sz="2400" dirty="0"/>
                  <a:t> </a:t>
                </a:r>
                <a14:m>
                  <m:oMath xmlns:m="http://schemas.openxmlformats.org/officeDocument/2006/math">
                    <m:r>
                      <m:rPr>
                        <m:nor/>
                      </m:rPr>
                      <a:rPr lang="en-US" sz="2400" dirty="0"/>
                      <m:t>Ag</m:t>
                    </m:r>
                    <m:r>
                      <m:rPr>
                        <m:nor/>
                      </m:rPr>
                      <a:rPr lang="en-US" sz="2400" baseline="30000" dirty="0"/>
                      <m:t>+</m:t>
                    </m:r>
                    <m:r>
                      <m:rPr>
                        <m:nor/>
                      </m:rPr>
                      <a:rPr lang="en-US" sz="2400" dirty="0"/>
                      <m:t>(</m:t>
                    </m:r>
                    <m:r>
                      <m:rPr>
                        <m:nor/>
                      </m:rPr>
                      <a:rPr lang="en-US" sz="2400" dirty="0"/>
                      <m:t>aq</m:t>
                    </m:r>
                    <m:r>
                      <m:rPr>
                        <m:nor/>
                      </m:rPr>
                      <a:rPr lang="en-US" sz="2400" dirty="0"/>
                      <m:t>) + </m:t>
                    </m:r>
                    <m:r>
                      <m:rPr>
                        <m:nor/>
                      </m:rPr>
                      <a:rPr lang="en-US" sz="2400" dirty="0"/>
                      <m:t>Cl</m:t>
                    </m:r>
                    <m:r>
                      <m:rPr>
                        <m:nor/>
                      </m:rPr>
                      <a:rPr lang="en-US" sz="2400" baseline="30000" dirty="0"/>
                      <m:t>−</m:t>
                    </m:r>
                    <m:r>
                      <m:rPr>
                        <m:nor/>
                      </m:rPr>
                      <a:rPr lang="en-US" sz="2400" dirty="0"/>
                      <m:t>(</m:t>
                    </m:r>
                    <m:r>
                      <m:rPr>
                        <m:nor/>
                      </m:rPr>
                      <a:rPr lang="en-US" sz="2400" dirty="0"/>
                      <m:t>aq</m:t>
                    </m:r>
                    <m:r>
                      <m:rPr>
                        <m:nor/>
                      </m:rPr>
                      <a:rPr lang="en-US" sz="2400" dirty="0"/>
                      <m:t>)</m:t>
                    </m:r>
                  </m:oMath>
                </a14:m>
                <a:r>
                  <a:rPr lang="en-US" sz="2400" dirty="0" smtClean="0"/>
                  <a:t>			</a:t>
                </a:r>
                <a:r>
                  <a:rPr lang="en-US" sz="2000" dirty="0" smtClean="0"/>
                  <a:t>(solubility product)</a:t>
                </a:r>
              </a:p>
              <a:p>
                <a:pPr marL="0" indent="0">
                  <a:buNone/>
                </a:pPr>
                <a:r>
                  <a:rPr lang="en-US" sz="2400" dirty="0"/>
                  <a:t>H</a:t>
                </a:r>
                <a:r>
                  <a:rPr lang="en-US" sz="2400" baseline="-25000" dirty="0"/>
                  <a:t>2</a:t>
                </a:r>
                <a:r>
                  <a:rPr lang="en-US" sz="2400" dirty="0"/>
                  <a:t>O(</a:t>
                </a:r>
                <a14:m>
                  <m:oMath xmlns:m="http://schemas.openxmlformats.org/officeDocument/2006/math">
                    <m:r>
                      <a:rPr lang="en-US" sz="2400" i="1">
                        <a:latin typeface="Cambria Math"/>
                        <a:ea typeface="Cambria Math"/>
                      </a:rPr>
                      <m:t>ℓ</m:t>
                    </m:r>
                  </m:oMath>
                </a14:m>
                <a:r>
                  <a:rPr lang="en-US" sz="2400" dirty="0"/>
                  <a:t>) </a:t>
                </a:r>
                <a14:m>
                  <m:oMath xmlns:m="http://schemas.openxmlformats.org/officeDocument/2006/math">
                    <m:r>
                      <a:rPr lang="en-US" sz="2400" i="1">
                        <a:latin typeface="Cambria Math"/>
                        <a:ea typeface="Cambria Math"/>
                      </a:rPr>
                      <m:t>⇌</m:t>
                    </m:r>
                  </m:oMath>
                </a14:m>
                <a:r>
                  <a:rPr lang="en-US" sz="2400" dirty="0"/>
                  <a:t> H</a:t>
                </a:r>
                <a:r>
                  <a:rPr lang="en-US" sz="2400" baseline="30000" dirty="0"/>
                  <a:t>+</a:t>
                </a:r>
                <a:r>
                  <a:rPr lang="en-US" sz="2400" dirty="0"/>
                  <a:t>(</a:t>
                </a:r>
                <a:r>
                  <a:rPr lang="en-US" sz="2400" dirty="0" err="1"/>
                  <a:t>aq</a:t>
                </a:r>
                <a:r>
                  <a:rPr lang="en-US" sz="2400" dirty="0"/>
                  <a:t>) + OH</a:t>
                </a:r>
                <a:r>
                  <a:rPr lang="en-US" sz="2400" baseline="30000" dirty="0"/>
                  <a:t>-</a:t>
                </a:r>
                <a:r>
                  <a:rPr lang="en-US" sz="2400" dirty="0"/>
                  <a:t>(</a:t>
                </a:r>
                <a:r>
                  <a:rPr lang="en-US" sz="2400" dirty="0" err="1"/>
                  <a:t>aq</a:t>
                </a:r>
                <a:r>
                  <a:rPr lang="en-US" sz="2400" dirty="0"/>
                  <a:t>)	</a:t>
                </a:r>
                <a:r>
                  <a:rPr lang="en-US" sz="2400" dirty="0" smtClean="0"/>
                  <a:t>		</a:t>
                </a:r>
                <a:r>
                  <a:rPr lang="en-US" sz="2000" dirty="0" smtClean="0">
                    <a:solidFill>
                      <a:prstClr val="black"/>
                    </a:solidFill>
                  </a:rPr>
                  <a:t>(</a:t>
                </a:r>
                <a:r>
                  <a:rPr lang="en-US" sz="2000" dirty="0">
                    <a:solidFill>
                      <a:prstClr val="black"/>
                    </a:solidFill>
                  </a:rPr>
                  <a:t>dissociation of </a:t>
                </a:r>
                <a:r>
                  <a:rPr lang="en-US" sz="2000" dirty="0" smtClean="0">
                    <a:solidFill>
                      <a:prstClr val="black"/>
                    </a:solidFill>
                  </a:rPr>
                  <a:t>water)</a:t>
                </a:r>
                <a:r>
                  <a:rPr lang="en-US" sz="2400" dirty="0" smtClean="0">
                    <a:solidFill>
                      <a:prstClr val="black"/>
                    </a:solidFill>
                  </a:rPr>
                  <a:t> </a:t>
                </a:r>
              </a:p>
              <a:p>
                <a:pPr marL="0" indent="0">
                  <a:buNone/>
                </a:pPr>
                <a:r>
                  <a:rPr lang="en-US" sz="2400" dirty="0" smtClean="0">
                    <a:solidFill>
                      <a:prstClr val="black"/>
                    </a:solidFill>
                  </a:rPr>
                  <a:t>NH</a:t>
                </a:r>
                <a:r>
                  <a:rPr lang="en-US" sz="2400" baseline="-25000" dirty="0" smtClean="0">
                    <a:solidFill>
                      <a:prstClr val="black"/>
                    </a:solidFill>
                  </a:rPr>
                  <a:t>3</a:t>
                </a:r>
                <a:r>
                  <a:rPr lang="en-US" sz="2400" dirty="0" smtClean="0">
                    <a:solidFill>
                      <a:prstClr val="black"/>
                    </a:solidFill>
                  </a:rPr>
                  <a:t>(</a:t>
                </a:r>
                <a:r>
                  <a:rPr lang="en-US" sz="2400" dirty="0" err="1" smtClean="0">
                    <a:solidFill>
                      <a:prstClr val="black"/>
                    </a:solidFill>
                  </a:rPr>
                  <a:t>aq</a:t>
                </a:r>
                <a:r>
                  <a:rPr lang="en-US" sz="2400" dirty="0" smtClean="0">
                    <a:solidFill>
                      <a:prstClr val="black"/>
                    </a:solidFill>
                  </a:rPr>
                  <a:t>) + H</a:t>
                </a:r>
                <a:r>
                  <a:rPr lang="en-US" sz="2400" baseline="-25000" dirty="0" smtClean="0">
                    <a:solidFill>
                      <a:prstClr val="black"/>
                    </a:solidFill>
                  </a:rPr>
                  <a:t>2</a:t>
                </a:r>
                <a:r>
                  <a:rPr lang="en-US" sz="2400" dirty="0" smtClean="0">
                    <a:solidFill>
                      <a:prstClr val="black"/>
                    </a:solidFill>
                  </a:rPr>
                  <a:t>O(</a:t>
                </a:r>
                <a14:m>
                  <m:oMath xmlns:m="http://schemas.openxmlformats.org/officeDocument/2006/math">
                    <m:r>
                      <a:rPr lang="en-US" sz="2400" i="1">
                        <a:latin typeface="Cambria Math"/>
                        <a:ea typeface="Cambria Math"/>
                      </a:rPr>
                      <m:t>ℓ</m:t>
                    </m:r>
                  </m:oMath>
                </a14:m>
                <a:r>
                  <a:rPr lang="en-US" sz="2400" dirty="0" smtClean="0"/>
                  <a:t>)</a:t>
                </a:r>
                <a:r>
                  <a:rPr lang="en-US" sz="2400" dirty="0">
                    <a:ea typeface="Cambria Math"/>
                  </a:rPr>
                  <a:t> </a:t>
                </a:r>
                <a14:m>
                  <m:oMath xmlns:m="http://schemas.openxmlformats.org/officeDocument/2006/math">
                    <m:r>
                      <a:rPr lang="en-US" sz="2400" i="1">
                        <a:latin typeface="Cambria Math"/>
                        <a:ea typeface="Cambria Math"/>
                      </a:rPr>
                      <m:t>⇌</m:t>
                    </m:r>
                  </m:oMath>
                </a14:m>
                <a:r>
                  <a:rPr lang="en-US" sz="2400" dirty="0" smtClean="0"/>
                  <a:t> NH</a:t>
                </a:r>
                <a:r>
                  <a:rPr lang="en-US" sz="2400" baseline="-25000" dirty="0" smtClean="0"/>
                  <a:t>4</a:t>
                </a:r>
                <a:r>
                  <a:rPr lang="en-US" sz="2400" baseline="30000" dirty="0" smtClean="0"/>
                  <a:t>+</a:t>
                </a:r>
                <a:r>
                  <a:rPr lang="en-US" sz="2400" dirty="0" smtClean="0"/>
                  <a:t>(</a:t>
                </a:r>
                <a:r>
                  <a:rPr lang="en-US" sz="2400" dirty="0" err="1" smtClean="0"/>
                  <a:t>aq</a:t>
                </a:r>
                <a:r>
                  <a:rPr lang="en-US" sz="2400" dirty="0" smtClean="0"/>
                  <a:t>) + OH</a:t>
                </a:r>
                <a14:m>
                  <m:oMath xmlns:m="http://schemas.openxmlformats.org/officeDocument/2006/math">
                    <m:r>
                      <m:rPr>
                        <m:nor/>
                      </m:rPr>
                      <a:rPr lang="en-US" sz="2400" baseline="30000" dirty="0"/>
                      <m:t>−</m:t>
                    </m:r>
                  </m:oMath>
                </a14:m>
                <a:r>
                  <a:rPr lang="en-US" sz="2400" dirty="0" smtClean="0"/>
                  <a:t>(</a:t>
                </a:r>
                <a:r>
                  <a:rPr lang="en-US" sz="2400" dirty="0" err="1" smtClean="0"/>
                  <a:t>aq</a:t>
                </a:r>
                <a:r>
                  <a:rPr lang="en-US" sz="2400" dirty="0" smtClean="0"/>
                  <a:t>)		</a:t>
                </a:r>
                <a:r>
                  <a:rPr lang="en-US" sz="2000" dirty="0" smtClean="0"/>
                  <a:t>(hydrolysis of a weak base)</a:t>
                </a:r>
                <a:endParaRPr lang="en-US" sz="2000" dirty="0"/>
              </a:p>
              <a:p>
                <a:pPr marL="0" indent="0">
                  <a:buNone/>
                </a:pPr>
                <a:endParaRPr lang="en-US" sz="2400" dirty="0" smtClean="0"/>
              </a:p>
              <a:p>
                <a:pPr marL="0" indent="0">
                  <a:buNone/>
                </a:pPr>
                <a:r>
                  <a:rPr lang="en-US" sz="2400" dirty="0" smtClean="0"/>
                  <a:t>Then, the activity of the pure substance is constant.  It isn’t necessary to include this as a variable in the equilibrium constant expression, so it is dropped.  This is possible because the substance is already in its standard state.  Therefore, we write the equilibrium expressions as:</a:t>
                </a:r>
              </a:p>
              <a:p>
                <a:pPr marL="0" indent="0">
                  <a:buNone/>
                </a:pPr>
                <a:r>
                  <a:rPr lang="en-US" sz="2400" dirty="0"/>
                  <a:t>H</a:t>
                </a:r>
                <a:r>
                  <a:rPr lang="en-US" sz="2400" baseline="-25000" dirty="0"/>
                  <a:t>2</a:t>
                </a:r>
                <a:r>
                  <a:rPr lang="en-US" sz="2400" dirty="0"/>
                  <a:t>O(</a:t>
                </a:r>
                <a14:m>
                  <m:oMath xmlns:m="http://schemas.openxmlformats.org/officeDocument/2006/math">
                    <m:r>
                      <a:rPr lang="en-US" sz="2400" i="1">
                        <a:latin typeface="Cambria Math"/>
                        <a:ea typeface="Cambria Math"/>
                      </a:rPr>
                      <m:t>ℓ</m:t>
                    </m:r>
                  </m:oMath>
                </a14:m>
                <a:r>
                  <a:rPr lang="en-US" sz="2400" dirty="0"/>
                  <a:t>) </a:t>
                </a:r>
                <a14:m>
                  <m:oMath xmlns:m="http://schemas.openxmlformats.org/officeDocument/2006/math">
                    <m:r>
                      <a:rPr lang="en-US" sz="2400" i="1">
                        <a:latin typeface="Cambria Math"/>
                        <a:ea typeface="Cambria Math"/>
                      </a:rPr>
                      <m:t>⇌</m:t>
                    </m:r>
                  </m:oMath>
                </a14:m>
                <a:r>
                  <a:rPr lang="en-US" sz="2400" dirty="0"/>
                  <a:t> H</a:t>
                </a:r>
                <a:r>
                  <a:rPr lang="en-US" sz="2400" baseline="-25000" dirty="0"/>
                  <a:t>2</a:t>
                </a:r>
                <a:r>
                  <a:rPr lang="en-US" sz="2400" dirty="0"/>
                  <a:t>O(g</a:t>
                </a:r>
                <a:r>
                  <a:rPr lang="en-US" sz="2400" dirty="0" smtClean="0"/>
                  <a:t>)		K = P(H</a:t>
                </a:r>
                <a:r>
                  <a:rPr lang="en-US" sz="2400" baseline="-25000" dirty="0" smtClean="0"/>
                  <a:t>2</a:t>
                </a:r>
                <a:r>
                  <a:rPr lang="en-US" sz="2400" dirty="0" smtClean="0"/>
                  <a:t>O)       </a:t>
                </a:r>
                <a:r>
                  <a:rPr lang="en-US" sz="1800" dirty="0" smtClean="0"/>
                  <a:t>(equilibrium vapor pressure)</a:t>
                </a:r>
              </a:p>
              <a:p>
                <a:pPr marL="0" indent="0">
                  <a:buNone/>
                </a:pPr>
                <a:r>
                  <a:rPr lang="en-US" sz="2400" dirty="0"/>
                  <a:t>CaCO</a:t>
                </a:r>
                <a:r>
                  <a:rPr lang="en-US" sz="2400" baseline="-25000" dirty="0"/>
                  <a:t>3</a:t>
                </a:r>
                <a:r>
                  <a:rPr lang="en-US" sz="2400" dirty="0"/>
                  <a:t>(s) </a:t>
                </a:r>
                <a14:m>
                  <m:oMath xmlns:m="http://schemas.openxmlformats.org/officeDocument/2006/math">
                    <m:r>
                      <a:rPr lang="en-US" sz="2400" i="1">
                        <a:latin typeface="Cambria Math"/>
                        <a:ea typeface="Cambria Math"/>
                      </a:rPr>
                      <m:t>⇌</m:t>
                    </m:r>
                  </m:oMath>
                </a14:m>
                <a:r>
                  <a:rPr lang="en-US" sz="2400" dirty="0"/>
                  <a:t> </a:t>
                </a:r>
                <a:r>
                  <a:rPr lang="en-US" sz="2400" dirty="0" err="1"/>
                  <a:t>CaO</a:t>
                </a:r>
                <a:r>
                  <a:rPr lang="en-US" sz="2400" dirty="0"/>
                  <a:t>(s) + CO</a:t>
                </a:r>
                <a:r>
                  <a:rPr lang="en-US" sz="2400" baseline="-25000" dirty="0"/>
                  <a:t>2</a:t>
                </a:r>
                <a:r>
                  <a:rPr lang="en-US" sz="2400" dirty="0"/>
                  <a:t>(g</a:t>
                </a:r>
                <a:r>
                  <a:rPr lang="en-US" sz="2400" dirty="0" smtClean="0"/>
                  <a:t>)	K = P(CO</a:t>
                </a:r>
                <a:r>
                  <a:rPr lang="en-US" sz="2400" baseline="-25000" dirty="0" smtClean="0"/>
                  <a:t>2</a:t>
                </a:r>
                <a:r>
                  <a:rPr lang="en-US" sz="2400" dirty="0" smtClean="0"/>
                  <a:t>)       </a:t>
                </a:r>
                <a:r>
                  <a:rPr lang="en-US" sz="1800" dirty="0" smtClean="0"/>
                  <a:t>(also, an equilibrium vapor pressure)</a:t>
                </a:r>
              </a:p>
              <a:p>
                <a:pPr marL="0" indent="0">
                  <a:buNone/>
                </a:pPr>
                <a14:m>
                  <m:oMath xmlns:m="http://schemas.openxmlformats.org/officeDocument/2006/math">
                    <m:r>
                      <m:rPr>
                        <m:nor/>
                      </m:rPr>
                      <a:rPr lang="en-US" sz="2400" dirty="0"/>
                      <m:t>AgCl</m:t>
                    </m:r>
                    <m:r>
                      <m:rPr>
                        <m:nor/>
                      </m:rPr>
                      <a:rPr lang="en-US" sz="2400" dirty="0"/>
                      <m:t>(</m:t>
                    </m:r>
                    <m:r>
                      <m:rPr>
                        <m:nor/>
                      </m:rPr>
                      <a:rPr lang="en-US" sz="2400" dirty="0"/>
                      <m:t>s</m:t>
                    </m:r>
                    <m:r>
                      <m:rPr>
                        <m:nor/>
                      </m:rPr>
                      <a:rPr lang="en-US" sz="2400" dirty="0"/>
                      <m:t>)</m:t>
                    </m:r>
                    <m:r>
                      <a:rPr lang="en-US" sz="2400" i="1">
                        <a:latin typeface="Cambria Math"/>
                        <a:ea typeface="Cambria Math"/>
                      </a:rPr>
                      <m:t>⇌</m:t>
                    </m:r>
                  </m:oMath>
                </a14:m>
                <a:r>
                  <a:rPr lang="en-US" sz="2400" dirty="0"/>
                  <a:t> </a:t>
                </a:r>
                <a14:m>
                  <m:oMath xmlns:m="http://schemas.openxmlformats.org/officeDocument/2006/math">
                    <m:r>
                      <m:rPr>
                        <m:nor/>
                      </m:rPr>
                      <a:rPr lang="en-US" sz="2400" dirty="0"/>
                      <m:t>Ag</m:t>
                    </m:r>
                    <m:r>
                      <m:rPr>
                        <m:nor/>
                      </m:rPr>
                      <a:rPr lang="en-US" sz="2400" baseline="30000" dirty="0"/>
                      <m:t>+</m:t>
                    </m:r>
                    <m:r>
                      <m:rPr>
                        <m:nor/>
                      </m:rPr>
                      <a:rPr lang="en-US" sz="2400" dirty="0"/>
                      <m:t>(</m:t>
                    </m:r>
                    <m:r>
                      <m:rPr>
                        <m:nor/>
                      </m:rPr>
                      <a:rPr lang="en-US" sz="2400" dirty="0"/>
                      <m:t>aq</m:t>
                    </m:r>
                    <m:r>
                      <m:rPr>
                        <m:nor/>
                      </m:rPr>
                      <a:rPr lang="en-US" sz="2400" dirty="0"/>
                      <m:t>) + </m:t>
                    </m:r>
                    <m:r>
                      <m:rPr>
                        <m:nor/>
                      </m:rPr>
                      <a:rPr lang="en-US" sz="2400" dirty="0"/>
                      <m:t>Cl</m:t>
                    </m:r>
                    <m:r>
                      <m:rPr>
                        <m:nor/>
                      </m:rPr>
                      <a:rPr lang="en-US" sz="2400" baseline="30000" dirty="0"/>
                      <m:t>−</m:t>
                    </m:r>
                    <m:r>
                      <m:rPr>
                        <m:nor/>
                      </m:rPr>
                      <a:rPr lang="en-US" sz="2400" dirty="0"/>
                      <m:t>(</m:t>
                    </m:r>
                    <m:r>
                      <m:rPr>
                        <m:nor/>
                      </m:rPr>
                      <a:rPr lang="en-US" sz="2400" dirty="0"/>
                      <m:t>aq</m:t>
                    </m:r>
                    <m:r>
                      <m:rPr>
                        <m:nor/>
                      </m:rPr>
                      <a:rPr lang="en-US" sz="2400" dirty="0"/>
                      <m:t>)</m:t>
                    </m:r>
                  </m:oMath>
                </a14:m>
                <a:r>
                  <a:rPr lang="en-US" sz="2400" dirty="0" smtClean="0"/>
                  <a:t>	K = [Ag</a:t>
                </a:r>
                <a:r>
                  <a:rPr lang="en-US" sz="2400" baseline="30000" dirty="0" smtClean="0"/>
                  <a:t>+</a:t>
                </a:r>
                <a:r>
                  <a:rPr lang="en-US" sz="2400" dirty="0" smtClean="0"/>
                  <a:t>][Cl</a:t>
                </a:r>
                <a:r>
                  <a:rPr lang="en-US" sz="2400" baseline="30000" dirty="0"/>
                  <a:t> </a:t>
                </a:r>
                <a14:m>
                  <m:oMath xmlns:m="http://schemas.openxmlformats.org/officeDocument/2006/math">
                    <m:r>
                      <m:rPr>
                        <m:nor/>
                      </m:rPr>
                      <a:rPr lang="en-US" sz="2400" baseline="30000" dirty="0"/>
                      <m:t>−</m:t>
                    </m:r>
                  </m:oMath>
                </a14:m>
                <a:r>
                  <a:rPr lang="en-US" sz="2400" dirty="0" smtClean="0"/>
                  <a:t>]  </a:t>
                </a:r>
                <a:r>
                  <a:rPr lang="en-US" sz="1800" dirty="0" smtClean="0"/>
                  <a:t>(solubility product)</a:t>
                </a:r>
              </a:p>
              <a:p>
                <a:pPr marL="0" indent="0">
                  <a:buNone/>
                </a:pPr>
                <a:r>
                  <a:rPr lang="en-US" sz="2400" dirty="0"/>
                  <a:t>H</a:t>
                </a:r>
                <a:r>
                  <a:rPr lang="en-US" sz="2400" baseline="-25000" dirty="0"/>
                  <a:t>2</a:t>
                </a:r>
                <a:r>
                  <a:rPr lang="en-US" sz="2400" dirty="0"/>
                  <a:t>O(</a:t>
                </a:r>
                <a14:m>
                  <m:oMath xmlns:m="http://schemas.openxmlformats.org/officeDocument/2006/math">
                    <m:r>
                      <a:rPr lang="en-US" sz="2400" i="1">
                        <a:latin typeface="Cambria Math"/>
                        <a:ea typeface="Cambria Math"/>
                      </a:rPr>
                      <m:t>ℓ</m:t>
                    </m:r>
                  </m:oMath>
                </a14:m>
                <a:r>
                  <a:rPr lang="en-US" sz="2400" dirty="0"/>
                  <a:t>) </a:t>
                </a:r>
                <a14:m>
                  <m:oMath xmlns:m="http://schemas.openxmlformats.org/officeDocument/2006/math">
                    <m:r>
                      <a:rPr lang="en-US" sz="2400" i="1">
                        <a:latin typeface="Cambria Math"/>
                        <a:ea typeface="Cambria Math"/>
                      </a:rPr>
                      <m:t>⇌</m:t>
                    </m:r>
                  </m:oMath>
                </a14:m>
                <a:r>
                  <a:rPr lang="en-US" sz="2400" dirty="0"/>
                  <a:t> H</a:t>
                </a:r>
                <a:r>
                  <a:rPr lang="en-US" sz="2400" baseline="30000" dirty="0"/>
                  <a:t>+</a:t>
                </a:r>
                <a:r>
                  <a:rPr lang="en-US" sz="2400" dirty="0"/>
                  <a:t>(</a:t>
                </a:r>
                <a:r>
                  <a:rPr lang="en-US" sz="2400" dirty="0" err="1"/>
                  <a:t>aq</a:t>
                </a:r>
                <a:r>
                  <a:rPr lang="en-US" sz="2400" dirty="0"/>
                  <a:t>) + </a:t>
                </a:r>
                <a:r>
                  <a:rPr lang="en-US" sz="2400" dirty="0" smtClean="0"/>
                  <a:t>OH</a:t>
                </a:r>
                <a:r>
                  <a:rPr lang="en-US" sz="2400" baseline="30000" dirty="0" smtClean="0"/>
                  <a:t>-</a:t>
                </a:r>
                <a:r>
                  <a:rPr lang="en-US" sz="2400" dirty="0" smtClean="0"/>
                  <a:t>(</a:t>
                </a:r>
                <a:r>
                  <a:rPr lang="en-US" sz="2400" dirty="0" err="1"/>
                  <a:t>aq</a:t>
                </a:r>
                <a:r>
                  <a:rPr lang="en-US" sz="2400" dirty="0"/>
                  <a:t>) </a:t>
                </a:r>
                <a:r>
                  <a:rPr lang="en-US" sz="2400" dirty="0" smtClean="0"/>
                  <a:t>	K</a:t>
                </a:r>
                <a:r>
                  <a:rPr lang="en-US" sz="2400" baseline="-25000" dirty="0" smtClean="0"/>
                  <a:t>w</a:t>
                </a:r>
                <a:r>
                  <a:rPr lang="en-US" sz="2400" dirty="0" smtClean="0"/>
                  <a:t> =</a:t>
                </a:r>
                <a:r>
                  <a:rPr lang="en-US" sz="2400" dirty="0"/>
                  <a:t> </a:t>
                </a:r>
                <a:r>
                  <a:rPr lang="en-US" sz="2400" dirty="0" smtClean="0"/>
                  <a:t>[H</a:t>
                </a:r>
                <a:r>
                  <a:rPr lang="en-US" sz="2400" baseline="30000" dirty="0" smtClean="0"/>
                  <a:t>+</a:t>
                </a:r>
                <a:r>
                  <a:rPr lang="en-US" sz="2400" dirty="0" smtClean="0"/>
                  <a:t>][OH</a:t>
                </a:r>
                <a14:m>
                  <m:oMath xmlns:m="http://schemas.openxmlformats.org/officeDocument/2006/math">
                    <m:r>
                      <m:rPr>
                        <m:nor/>
                      </m:rPr>
                      <a:rPr lang="en-US" sz="2400" baseline="30000" dirty="0"/>
                      <m:t>−</m:t>
                    </m:r>
                  </m:oMath>
                </a14:m>
                <a:r>
                  <a:rPr lang="en-US" sz="2400" dirty="0"/>
                  <a:t>]</a:t>
                </a:r>
                <a:r>
                  <a:rPr lang="en-US" sz="2400" dirty="0" smtClean="0"/>
                  <a:t> </a:t>
                </a:r>
                <a:r>
                  <a:rPr lang="en-US" sz="2400" dirty="0"/>
                  <a:t>	</a:t>
                </a:r>
                <a:endParaRPr lang="en-US" sz="2400" dirty="0" smtClean="0"/>
              </a:p>
              <a:p>
                <a:pPr marL="0" indent="0">
                  <a:buNone/>
                </a:pPr>
                <a:r>
                  <a:rPr lang="en-US" sz="2400" i="1" dirty="0" smtClean="0"/>
                  <a:t>          etc.</a:t>
                </a:r>
                <a:endParaRPr lang="en-US" sz="24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066800"/>
                <a:ext cx="9067800" cy="5791200"/>
              </a:xfrm>
              <a:blipFill rotWithShape="1">
                <a:blip r:embed="rId2"/>
                <a:stretch>
                  <a:fillRect l="-874" t="-1263" b="-947"/>
                </a:stretch>
              </a:blipFill>
            </p:spPr>
            <p:txBody>
              <a:bodyPr/>
              <a:lstStyle/>
              <a:p>
                <a:r>
                  <a:rPr lang="en-US">
                    <a:noFill/>
                  </a:rPr>
                  <a:t> </a:t>
                </a:r>
              </a:p>
            </p:txBody>
          </p:sp>
        </mc:Fallback>
      </mc:AlternateContent>
    </p:spTree>
    <p:extLst>
      <p:ext uri="{BB962C8B-B14F-4D97-AF65-F5344CB8AC3E}">
        <p14:creationId xmlns:p14="http://schemas.microsoft.com/office/powerpoint/2010/main" val="380499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Autofit/>
          </a:bodyPr>
          <a:lstStyle/>
          <a:p>
            <a:r>
              <a:rPr lang="en-US" sz="8800" dirty="0" smtClean="0">
                <a:solidFill>
                  <a:srgbClr val="C00000"/>
                </a:solidFill>
              </a:rPr>
              <a:t>Now, let’s solve </a:t>
            </a:r>
            <a:br>
              <a:rPr lang="en-US" sz="8800" dirty="0" smtClean="0">
                <a:solidFill>
                  <a:srgbClr val="C00000"/>
                </a:solidFill>
              </a:rPr>
            </a:br>
            <a:r>
              <a:rPr lang="en-US" sz="8800" dirty="0" smtClean="0">
                <a:solidFill>
                  <a:srgbClr val="C00000"/>
                </a:solidFill>
              </a:rPr>
              <a:t>some problems!</a:t>
            </a:r>
            <a:endParaRPr lang="en-US" sz="8800" dirty="0">
              <a:solidFill>
                <a:srgbClr val="C00000"/>
              </a:solidFill>
            </a:endParaRPr>
          </a:p>
        </p:txBody>
      </p:sp>
    </p:spTree>
    <p:extLst>
      <p:ext uri="{BB962C8B-B14F-4D97-AF65-F5344CB8AC3E}">
        <p14:creationId xmlns:p14="http://schemas.microsoft.com/office/powerpoint/2010/main" val="279374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solidFill>
                  <a:srgbClr val="C00000"/>
                </a:solidFill>
              </a:rPr>
              <a:t>The Haber synthesis of NH</a:t>
            </a:r>
            <a:r>
              <a:rPr lang="en-US" sz="4000" u="sng" baseline="-25000" dirty="0" smtClean="0">
                <a:solidFill>
                  <a:srgbClr val="C00000"/>
                </a:solidFill>
              </a:rPr>
              <a:t>3</a:t>
            </a:r>
            <a:endParaRPr lang="en-US" sz="4000" u="sng" baseline="-25000"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534400" cy="4525963"/>
              </a:xfrm>
            </p:spPr>
            <p:txBody>
              <a:bodyPr>
                <a:normAutofit/>
              </a:bodyPr>
              <a:lstStyle/>
              <a:p>
                <a:pPr marL="0" indent="0">
                  <a:buNone/>
                </a:pPr>
                <a:r>
                  <a:rPr lang="en-US" sz="2400" dirty="0"/>
                  <a:t>For the reaction N</a:t>
                </a:r>
                <a:r>
                  <a:rPr lang="en-US" sz="2400" baseline="-25000" dirty="0"/>
                  <a:t>2</a:t>
                </a:r>
                <a:r>
                  <a:rPr lang="en-US" sz="2400" dirty="0"/>
                  <a:t>(g) + 3H</a:t>
                </a:r>
                <a:r>
                  <a:rPr lang="en-US" sz="2400" baseline="-25000" dirty="0"/>
                  <a:t>2</a:t>
                </a:r>
                <a:r>
                  <a:rPr lang="en-US" sz="2400" dirty="0"/>
                  <a:t>(g) </a:t>
                </a:r>
                <a14:m>
                  <m:oMath xmlns:m="http://schemas.openxmlformats.org/officeDocument/2006/math">
                    <m:r>
                      <a:rPr lang="en-US" sz="2400" i="1">
                        <a:latin typeface="Cambria Math"/>
                        <a:ea typeface="Cambria Math"/>
                      </a:rPr>
                      <m:t>⇌</m:t>
                    </m:r>
                  </m:oMath>
                </a14:m>
                <a:r>
                  <a:rPr lang="en-US" sz="2400" dirty="0"/>
                  <a:t> 2NH</a:t>
                </a:r>
                <a:r>
                  <a:rPr lang="en-US" sz="2400" baseline="-25000" dirty="0"/>
                  <a:t>3</a:t>
                </a:r>
                <a:r>
                  <a:rPr lang="en-US" sz="2400" dirty="0"/>
                  <a:t>(g</a:t>
                </a:r>
                <a:r>
                  <a:rPr lang="en-US" sz="2400" dirty="0" smtClean="0"/>
                  <a:t>), </a:t>
                </a:r>
                <a:r>
                  <a:rPr lang="en-US" sz="2400" dirty="0" err="1" smtClean="0"/>
                  <a:t>K</a:t>
                </a:r>
                <a:r>
                  <a:rPr lang="en-US" sz="2400" baseline="-25000" dirty="0" err="1" smtClean="0"/>
                  <a:t>p</a:t>
                </a:r>
                <a:r>
                  <a:rPr lang="en-US" sz="2400" dirty="0" smtClean="0"/>
                  <a:t> = 1.45 × 10</a:t>
                </a:r>
                <a:r>
                  <a:rPr lang="en-US" sz="2400" baseline="30000" dirty="0" smtClean="0"/>
                  <a:t>-5</a:t>
                </a:r>
                <a:r>
                  <a:rPr lang="en-US" sz="2400" dirty="0" smtClean="0"/>
                  <a:t> at 500°C.</a:t>
                </a:r>
              </a:p>
              <a:p>
                <a:pPr marL="0" indent="0">
                  <a:buNone/>
                </a:pPr>
                <a:r>
                  <a:rPr lang="en-US" sz="2400" dirty="0" smtClean="0"/>
                  <a:t>If an equilibrium mixture at this temperature has partial pressures of 0.928 </a:t>
                </a:r>
                <a:r>
                  <a:rPr lang="en-US" sz="2400" dirty="0" err="1" smtClean="0"/>
                  <a:t>atm</a:t>
                </a:r>
                <a:r>
                  <a:rPr lang="en-US" sz="2400" dirty="0" smtClean="0"/>
                  <a:t> for H</a:t>
                </a:r>
                <a:r>
                  <a:rPr lang="en-US" sz="2400" baseline="-25000" dirty="0" smtClean="0"/>
                  <a:t>2</a:t>
                </a:r>
                <a:r>
                  <a:rPr lang="en-US" sz="2400" dirty="0" smtClean="0"/>
                  <a:t> and 0.432 </a:t>
                </a:r>
                <a:r>
                  <a:rPr lang="en-US" sz="2400" dirty="0" err="1" smtClean="0"/>
                  <a:t>atm</a:t>
                </a:r>
                <a:r>
                  <a:rPr lang="en-US" sz="2400" dirty="0" smtClean="0"/>
                  <a:t> for N</a:t>
                </a:r>
                <a:r>
                  <a:rPr lang="en-US" sz="2400" baseline="-25000" dirty="0" smtClean="0"/>
                  <a:t>2</a:t>
                </a:r>
                <a:r>
                  <a:rPr lang="en-US" sz="2400" dirty="0" smtClean="0"/>
                  <a:t>, what is the partial pressure of NH</a:t>
                </a:r>
                <a:r>
                  <a:rPr lang="en-US" sz="2400" baseline="-25000" dirty="0" smtClean="0"/>
                  <a:t>3</a:t>
                </a:r>
                <a:r>
                  <a:rPr lang="en-US" sz="2400" dirty="0" smtClean="0"/>
                  <a:t> in the mixture? </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534400" cy="4525963"/>
              </a:xfrm>
              <a:blipFill rotWithShape="1">
                <a:blip r:embed="rId2"/>
                <a:stretch>
                  <a:fillRect l="-1071" t="-1078" r="-286"/>
                </a:stretch>
              </a:blipFill>
            </p:spPr>
            <p:txBody>
              <a:bodyPr/>
              <a:lstStyle/>
              <a:p>
                <a:r>
                  <a:rPr lang="en-US">
                    <a:noFill/>
                  </a:rPr>
                  <a:t> </a:t>
                </a:r>
              </a:p>
            </p:txBody>
          </p:sp>
        </mc:Fallback>
      </mc:AlternateContent>
    </p:spTree>
    <p:extLst>
      <p:ext uri="{BB962C8B-B14F-4D97-AF65-F5344CB8AC3E}">
        <p14:creationId xmlns:p14="http://schemas.microsoft.com/office/powerpoint/2010/main" val="10514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The Haber synthesis of NH</a:t>
            </a:r>
            <a:r>
              <a:rPr lang="en-US" sz="4000" u="sng" baseline="-25000" dirty="0" smtClean="0">
                <a:solidFill>
                  <a:srgbClr val="C00000"/>
                </a:solidFill>
              </a:rPr>
              <a:t>3</a:t>
            </a:r>
            <a:endParaRPr lang="en-US" sz="4000" u="sng" baseline="-25000"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66800"/>
                <a:ext cx="8534400" cy="5791200"/>
              </a:xfrm>
            </p:spPr>
            <p:txBody>
              <a:bodyPr>
                <a:normAutofit/>
              </a:bodyPr>
              <a:lstStyle/>
              <a:p>
                <a:pPr marL="0" indent="0">
                  <a:buNone/>
                </a:pPr>
                <a:r>
                  <a:rPr lang="en-US" sz="2400" dirty="0" smtClean="0"/>
                  <a:t>For the reaction N</a:t>
                </a:r>
                <a:r>
                  <a:rPr lang="en-US" sz="2400" baseline="-25000" dirty="0"/>
                  <a:t>2</a:t>
                </a:r>
                <a:r>
                  <a:rPr lang="en-US" sz="2400" dirty="0"/>
                  <a:t>(g) + 3H</a:t>
                </a:r>
                <a:r>
                  <a:rPr lang="en-US" sz="2400" baseline="-25000" dirty="0"/>
                  <a:t>2</a:t>
                </a:r>
                <a:r>
                  <a:rPr lang="en-US" sz="2400" dirty="0"/>
                  <a:t>(g) </a:t>
                </a:r>
                <a14:m>
                  <m:oMath xmlns:m="http://schemas.openxmlformats.org/officeDocument/2006/math">
                    <m:r>
                      <a:rPr lang="en-US" sz="2400" i="1">
                        <a:latin typeface="Cambria Math"/>
                        <a:ea typeface="Cambria Math"/>
                      </a:rPr>
                      <m:t>⇌</m:t>
                    </m:r>
                  </m:oMath>
                </a14:m>
                <a:r>
                  <a:rPr lang="en-US" sz="2400" dirty="0"/>
                  <a:t> 2NH</a:t>
                </a:r>
                <a:r>
                  <a:rPr lang="en-US" sz="2400" baseline="-25000" dirty="0"/>
                  <a:t>3</a:t>
                </a:r>
                <a:r>
                  <a:rPr lang="en-US" sz="2400" dirty="0"/>
                  <a:t>(g</a:t>
                </a:r>
                <a:r>
                  <a:rPr lang="en-US" sz="2400" dirty="0" smtClean="0"/>
                  <a:t>), </a:t>
                </a:r>
                <a:r>
                  <a:rPr lang="en-US" sz="2400" dirty="0" err="1" smtClean="0"/>
                  <a:t>K</a:t>
                </a:r>
                <a:r>
                  <a:rPr lang="en-US" sz="2400" baseline="-25000" dirty="0" err="1" smtClean="0"/>
                  <a:t>p</a:t>
                </a:r>
                <a:r>
                  <a:rPr lang="en-US" sz="2400" dirty="0" smtClean="0"/>
                  <a:t> = 1.45 × 10</a:t>
                </a:r>
                <a:r>
                  <a:rPr lang="en-US" sz="2400" baseline="30000" dirty="0" smtClean="0"/>
                  <a:t>-5</a:t>
                </a:r>
                <a:r>
                  <a:rPr lang="en-US" sz="2400" dirty="0" smtClean="0"/>
                  <a:t> at 500°C.</a:t>
                </a:r>
              </a:p>
              <a:p>
                <a:pPr marL="0" indent="0">
                  <a:buNone/>
                </a:pPr>
                <a:r>
                  <a:rPr lang="en-US" sz="2400" dirty="0" smtClean="0"/>
                  <a:t>If an equilibrium mixture at this temperature has partial pressures of 0.928 </a:t>
                </a:r>
                <a:r>
                  <a:rPr lang="en-US" sz="2400" dirty="0" err="1" smtClean="0"/>
                  <a:t>atm</a:t>
                </a:r>
                <a:r>
                  <a:rPr lang="en-US" sz="2400" dirty="0" smtClean="0"/>
                  <a:t> for H</a:t>
                </a:r>
                <a:r>
                  <a:rPr lang="en-US" sz="2400" baseline="-25000" dirty="0" smtClean="0"/>
                  <a:t>2</a:t>
                </a:r>
                <a:r>
                  <a:rPr lang="en-US" sz="2400" dirty="0" smtClean="0"/>
                  <a:t> and 0.432 </a:t>
                </a:r>
                <a:r>
                  <a:rPr lang="en-US" sz="2400" dirty="0" err="1" smtClean="0"/>
                  <a:t>atm</a:t>
                </a:r>
                <a:r>
                  <a:rPr lang="en-US" sz="2400" dirty="0" smtClean="0"/>
                  <a:t> for N</a:t>
                </a:r>
                <a:r>
                  <a:rPr lang="en-US" sz="2400" baseline="-25000" dirty="0" smtClean="0"/>
                  <a:t>2</a:t>
                </a:r>
                <a:r>
                  <a:rPr lang="en-US" sz="2400" dirty="0" smtClean="0"/>
                  <a:t>, what is the partial pressure of NH</a:t>
                </a:r>
                <a:r>
                  <a:rPr lang="en-US" sz="2400" baseline="-25000" dirty="0" smtClean="0"/>
                  <a:t>3</a:t>
                </a:r>
                <a:r>
                  <a:rPr lang="en-US" sz="2400" dirty="0" smtClean="0"/>
                  <a:t> in the mixture? </a:t>
                </a:r>
              </a:p>
              <a:p>
                <a:pPr marL="0" indent="0">
                  <a:buNone/>
                </a:pPr>
                <a:endParaRPr lang="en-US" sz="2400" dirty="0"/>
              </a:p>
              <a:p>
                <a:pPr marL="0" indent="0">
                  <a:buNone/>
                </a:pPr>
                <a:r>
                  <a:rPr lang="en-US" sz="2400" dirty="0" smtClean="0"/>
                  <a:t>First, the standard state of the gases is 1 </a:t>
                </a:r>
                <a:r>
                  <a:rPr lang="en-US" sz="2400" dirty="0" err="1" smtClean="0"/>
                  <a:t>atm</a:t>
                </a:r>
                <a:r>
                  <a:rPr lang="en-US" sz="2400" dirty="0" smtClean="0"/>
                  <a:t>, so </a:t>
                </a:r>
                <a:r>
                  <a:rPr lang="en-US" sz="2400" dirty="0" err="1" smtClean="0"/>
                  <a:t>K</a:t>
                </a:r>
                <a:r>
                  <a:rPr lang="en-US" sz="2400" baseline="-25000" dirty="0" err="1" smtClean="0"/>
                  <a:t>p</a:t>
                </a:r>
                <a:r>
                  <a:rPr lang="en-US" sz="2400" dirty="0" smtClean="0"/>
                  <a:t> is calculated in atm.</a:t>
                </a:r>
              </a:p>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a:rPr>
                          </m:ctrlPr>
                        </m:fPr>
                        <m:num>
                          <m:sSup>
                            <m:sSupPr>
                              <m:ctrlPr>
                                <a:rPr lang="en-US" sz="1800" i="1" smtClean="0">
                                  <a:latin typeface="Cambria Math"/>
                                </a:rPr>
                              </m:ctrlPr>
                            </m:sSupPr>
                            <m:e>
                              <m:sSubSup>
                                <m:sSubSupPr>
                                  <m:ctrlPr>
                                    <a:rPr lang="en-US" sz="1800" i="1">
                                      <a:latin typeface="Cambria Math"/>
                                    </a:rPr>
                                  </m:ctrlPr>
                                </m:sSubSupPr>
                                <m:e>
                                  <m:r>
                                    <a:rPr lang="en-US" sz="1800" i="1">
                                      <a:latin typeface="Cambria Math"/>
                                    </a:rPr>
                                    <m:t>𝑝</m:t>
                                  </m:r>
                                </m:e>
                                <m:sub>
                                  <m:sSub>
                                    <m:sSubPr>
                                      <m:ctrlPr>
                                        <a:rPr lang="en-US" sz="1800" i="1" smtClean="0">
                                          <a:latin typeface="Cambria Math"/>
                                        </a:rPr>
                                      </m:ctrlPr>
                                    </m:sSubPr>
                                    <m:e>
                                      <m:r>
                                        <a:rPr lang="en-US" sz="1800" i="1">
                                          <a:latin typeface="Cambria Math"/>
                                        </a:rPr>
                                        <m:t>𝑁𝐻</m:t>
                                      </m:r>
                                    </m:e>
                                    <m:sub>
                                      <m:r>
                                        <a:rPr lang="en-US" sz="1800" b="0" i="1" smtClean="0">
                                          <a:latin typeface="Cambria Math"/>
                                        </a:rPr>
                                        <m:t>3</m:t>
                                      </m:r>
                                    </m:sub>
                                  </m:sSub>
                                </m:sub>
                                <m:sup/>
                              </m:sSubSup>
                            </m:e>
                            <m:sup>
                              <m:r>
                                <a:rPr lang="en-US" sz="1800" b="0" i="1" smtClean="0">
                                  <a:latin typeface="Cambria Math"/>
                                </a:rPr>
                                <m:t>2</m:t>
                              </m:r>
                            </m:sup>
                          </m:sSup>
                        </m:num>
                        <m:den>
                          <m:sSub>
                            <m:sSubPr>
                              <m:ctrlPr>
                                <a:rPr lang="en-US" sz="1800" i="1" smtClean="0">
                                  <a:latin typeface="Cambria Math"/>
                                </a:rPr>
                              </m:ctrlPr>
                            </m:sSubPr>
                            <m:e>
                              <m:r>
                                <a:rPr lang="en-US" sz="1800" b="0" i="1" smtClean="0">
                                  <a:latin typeface="Cambria Math"/>
                                </a:rPr>
                                <m:t>𝑝</m:t>
                              </m:r>
                            </m:e>
                            <m:sub>
                              <m:sSub>
                                <m:sSubPr>
                                  <m:ctrlPr>
                                    <a:rPr lang="en-US" sz="1800" i="1" smtClean="0">
                                      <a:latin typeface="Cambria Math"/>
                                    </a:rPr>
                                  </m:ctrlPr>
                                </m:sSubPr>
                                <m:e>
                                  <m:r>
                                    <a:rPr lang="en-US" sz="1800" i="1">
                                      <a:latin typeface="Cambria Math"/>
                                    </a:rPr>
                                    <m:t>𝑁</m:t>
                                  </m:r>
                                </m:e>
                                <m:sub>
                                  <m:r>
                                    <a:rPr lang="en-US" sz="1800" b="0" i="1" smtClean="0">
                                      <a:latin typeface="Cambria Math"/>
                                    </a:rPr>
                                    <m:t>2</m:t>
                                  </m:r>
                                </m:sub>
                              </m:sSub>
                            </m:sub>
                          </m:sSub>
                          <m:sSubSup>
                            <m:sSubSupPr>
                              <m:ctrlPr>
                                <a:rPr lang="en-US" sz="1800" i="1" smtClean="0">
                                  <a:latin typeface="Cambria Math"/>
                                </a:rPr>
                              </m:ctrlPr>
                            </m:sSubSupPr>
                            <m:e>
                              <m:r>
                                <a:rPr lang="en-US" sz="1800" b="0" i="1" smtClean="0">
                                  <a:latin typeface="Cambria Math"/>
                                </a:rPr>
                                <m:t>𝑝</m:t>
                              </m:r>
                            </m:e>
                            <m:sub>
                              <m:sSub>
                                <m:sSubPr>
                                  <m:ctrlPr>
                                    <a:rPr lang="en-US" sz="1800" i="1" smtClean="0">
                                      <a:latin typeface="Cambria Math"/>
                                    </a:rPr>
                                  </m:ctrlPr>
                                </m:sSubPr>
                                <m:e>
                                  <m:r>
                                    <a:rPr lang="en-US" sz="1800" b="0" i="1" smtClean="0">
                                      <a:latin typeface="Cambria Math"/>
                                    </a:rPr>
                                    <m:t>𝐻</m:t>
                                  </m:r>
                                </m:e>
                                <m:sub>
                                  <m:r>
                                    <a:rPr lang="en-US" sz="1800" b="0" i="1" smtClean="0">
                                      <a:latin typeface="Cambria Math"/>
                                    </a:rPr>
                                    <m:t>2</m:t>
                                  </m:r>
                                </m:sub>
                              </m:sSub>
                            </m:sub>
                            <m:sup>
                              <m:r>
                                <a:rPr lang="en-US" sz="1800" b="0" i="1" smtClean="0">
                                  <a:latin typeface="Cambria Math"/>
                                </a:rPr>
                                <m:t>3</m:t>
                              </m:r>
                            </m:sup>
                          </m:sSubSup>
                        </m:den>
                      </m:f>
                      <m:r>
                        <a:rPr lang="en-US" sz="1800" b="0" i="1" smtClean="0">
                          <a:latin typeface="Cambria Math"/>
                        </a:rPr>
                        <m:t>=1.45 </m:t>
                      </m:r>
                      <m:r>
                        <a:rPr lang="en-US" sz="1800" b="0" i="1" smtClean="0">
                          <a:latin typeface="Cambria Math"/>
                          <a:ea typeface="Cambria Math"/>
                        </a:rPr>
                        <m:t>× </m:t>
                      </m:r>
                      <m:sSup>
                        <m:sSupPr>
                          <m:ctrlPr>
                            <a:rPr lang="en-US" sz="1800" b="0" i="1" smtClean="0">
                              <a:latin typeface="Cambria Math"/>
                              <a:ea typeface="Cambria Math"/>
                            </a:rPr>
                          </m:ctrlPr>
                        </m:sSupPr>
                        <m:e>
                          <m:r>
                            <a:rPr lang="en-US" sz="1800" b="0" i="1" smtClean="0">
                              <a:latin typeface="Cambria Math"/>
                              <a:ea typeface="Cambria Math"/>
                            </a:rPr>
                            <m:t>10</m:t>
                          </m:r>
                        </m:e>
                        <m:sup>
                          <m:r>
                            <a:rPr lang="en-US" sz="1800" b="0" i="1" smtClean="0">
                              <a:latin typeface="Cambria Math"/>
                              <a:ea typeface="Cambria Math"/>
                            </a:rPr>
                            <m:t>−5</m:t>
                          </m:r>
                        </m:sup>
                      </m:sSup>
                    </m:oMath>
                  </m:oMathPara>
                </a14:m>
                <a:endParaRPr lang="en-US" sz="1800" dirty="0" smtClean="0"/>
              </a:p>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a:rPr>
                          </m:ctrlPr>
                        </m:fPr>
                        <m:num>
                          <m:sSup>
                            <m:sSupPr>
                              <m:ctrlPr>
                                <a:rPr lang="en-US" sz="1800" i="1">
                                  <a:latin typeface="Cambria Math"/>
                                </a:rPr>
                              </m:ctrlPr>
                            </m:sSupPr>
                            <m:e>
                              <m:sSubSup>
                                <m:sSubSupPr>
                                  <m:ctrlPr>
                                    <a:rPr lang="en-US" sz="1800" i="1">
                                      <a:latin typeface="Cambria Math"/>
                                    </a:rPr>
                                  </m:ctrlPr>
                                </m:sSubSupPr>
                                <m:e>
                                  <m:r>
                                    <a:rPr lang="en-US" sz="1800" i="1">
                                      <a:latin typeface="Cambria Math"/>
                                    </a:rPr>
                                    <m:t>𝑝</m:t>
                                  </m:r>
                                </m:e>
                                <m:sub>
                                  <m:sSub>
                                    <m:sSubPr>
                                      <m:ctrlPr>
                                        <a:rPr lang="en-US" sz="1800" i="1">
                                          <a:latin typeface="Cambria Math"/>
                                        </a:rPr>
                                      </m:ctrlPr>
                                    </m:sSubPr>
                                    <m:e>
                                      <m:r>
                                        <a:rPr lang="en-US" sz="1800" i="1">
                                          <a:latin typeface="Cambria Math"/>
                                        </a:rPr>
                                        <m:t>𝑁𝐻</m:t>
                                      </m:r>
                                    </m:e>
                                    <m:sub>
                                      <m:r>
                                        <a:rPr lang="en-US" sz="1800" i="1">
                                          <a:latin typeface="Cambria Math"/>
                                        </a:rPr>
                                        <m:t>3</m:t>
                                      </m:r>
                                    </m:sub>
                                  </m:sSub>
                                </m:sub>
                                <m:sup/>
                              </m:sSubSup>
                            </m:e>
                            <m:sup>
                              <m:r>
                                <a:rPr lang="en-US" sz="1800" i="1">
                                  <a:latin typeface="Cambria Math"/>
                                </a:rPr>
                                <m:t>2</m:t>
                              </m:r>
                            </m:sup>
                          </m:sSup>
                        </m:num>
                        <m:den>
                          <m:r>
                            <a:rPr lang="en-US" sz="1800" b="0" i="1" smtClean="0">
                              <a:latin typeface="Cambria Math"/>
                            </a:rPr>
                            <m:t>(0.432)</m:t>
                          </m:r>
                          <m:sSup>
                            <m:sSupPr>
                              <m:ctrlPr>
                                <a:rPr lang="en-US" sz="1800" b="0" i="1" smtClean="0">
                                  <a:latin typeface="Cambria Math"/>
                                </a:rPr>
                              </m:ctrlPr>
                            </m:sSupPr>
                            <m:e>
                              <m:d>
                                <m:dPr>
                                  <m:ctrlPr>
                                    <a:rPr lang="en-US" sz="1800" b="0" i="1" smtClean="0">
                                      <a:latin typeface="Cambria Math"/>
                                    </a:rPr>
                                  </m:ctrlPr>
                                </m:dPr>
                                <m:e>
                                  <m:r>
                                    <a:rPr lang="en-US" sz="1800" b="0" i="1" smtClean="0">
                                      <a:latin typeface="Cambria Math"/>
                                    </a:rPr>
                                    <m:t>0.928</m:t>
                                  </m:r>
                                </m:e>
                              </m:d>
                            </m:e>
                            <m:sup>
                              <m:r>
                                <a:rPr lang="en-US" sz="1800" b="0" i="1" smtClean="0">
                                  <a:latin typeface="Cambria Math"/>
                                </a:rPr>
                                <m:t>3</m:t>
                              </m:r>
                            </m:sup>
                          </m:sSup>
                          <m:r>
                            <a:rPr lang="en-US" sz="1800" i="1" smtClean="0">
                              <a:latin typeface="Cambria Math"/>
                            </a:rPr>
                            <m:t> </m:t>
                          </m:r>
                        </m:den>
                      </m:f>
                      <m:r>
                        <a:rPr lang="en-US" sz="1800" i="1">
                          <a:latin typeface="Cambria Math"/>
                        </a:rPr>
                        <m:t>=1.45 </m:t>
                      </m:r>
                      <m:r>
                        <a:rPr lang="en-US" sz="1800" i="1">
                          <a:latin typeface="Cambria Math"/>
                          <a:ea typeface="Cambria Math"/>
                        </a:rPr>
                        <m:t>× </m:t>
                      </m:r>
                      <m:sSup>
                        <m:sSupPr>
                          <m:ctrlPr>
                            <a:rPr lang="en-US" sz="1800" i="1">
                              <a:latin typeface="Cambria Math"/>
                              <a:ea typeface="Cambria Math"/>
                            </a:rPr>
                          </m:ctrlPr>
                        </m:sSupPr>
                        <m:e>
                          <m:r>
                            <a:rPr lang="en-US" sz="1800" i="1">
                              <a:latin typeface="Cambria Math"/>
                              <a:ea typeface="Cambria Math"/>
                            </a:rPr>
                            <m:t>10</m:t>
                          </m:r>
                        </m:e>
                        <m:sup>
                          <m:r>
                            <a:rPr lang="en-US" sz="1800" i="1">
                              <a:latin typeface="Cambria Math"/>
                              <a:ea typeface="Cambria Math"/>
                            </a:rPr>
                            <m:t>−5</m:t>
                          </m:r>
                        </m:sup>
                      </m:sSup>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p>
                        <m:sSupPr>
                          <m:ctrlPr>
                            <a:rPr lang="en-US" sz="1800" i="1">
                              <a:latin typeface="Cambria Math"/>
                            </a:rPr>
                          </m:ctrlPr>
                        </m:sSupPr>
                        <m:e>
                          <m:sSubSup>
                            <m:sSubSupPr>
                              <m:ctrlPr>
                                <a:rPr lang="en-US" sz="1800" i="1">
                                  <a:latin typeface="Cambria Math"/>
                                </a:rPr>
                              </m:ctrlPr>
                            </m:sSubSupPr>
                            <m:e>
                              <m:r>
                                <a:rPr lang="en-US" sz="1800" i="1">
                                  <a:latin typeface="Cambria Math"/>
                                </a:rPr>
                                <m:t>𝑝</m:t>
                              </m:r>
                            </m:e>
                            <m:sub>
                              <m:sSub>
                                <m:sSubPr>
                                  <m:ctrlPr>
                                    <a:rPr lang="en-US" sz="1800" i="1">
                                      <a:latin typeface="Cambria Math"/>
                                    </a:rPr>
                                  </m:ctrlPr>
                                </m:sSubPr>
                                <m:e>
                                  <m:r>
                                    <a:rPr lang="en-US" sz="1800" i="1">
                                      <a:latin typeface="Cambria Math"/>
                                    </a:rPr>
                                    <m:t>𝑁𝐻</m:t>
                                  </m:r>
                                </m:e>
                                <m:sub>
                                  <m:r>
                                    <a:rPr lang="en-US" sz="1800" i="1">
                                      <a:latin typeface="Cambria Math"/>
                                    </a:rPr>
                                    <m:t>3</m:t>
                                  </m:r>
                                </m:sub>
                              </m:sSub>
                            </m:sub>
                            <m:sup/>
                          </m:sSubSup>
                        </m:e>
                        <m:sup>
                          <m:r>
                            <a:rPr lang="en-US" sz="1800" i="1">
                              <a:latin typeface="Cambria Math"/>
                            </a:rPr>
                            <m:t>2</m:t>
                          </m:r>
                        </m:sup>
                      </m:sSup>
                      <m:r>
                        <a:rPr lang="en-US" sz="1800" i="1">
                          <a:latin typeface="Cambria Math"/>
                        </a:rPr>
                        <m:t>=</m:t>
                      </m:r>
                      <m:d>
                        <m:dPr>
                          <m:ctrlPr>
                            <a:rPr lang="en-US" sz="1800" i="1" smtClean="0">
                              <a:latin typeface="Cambria Math"/>
                            </a:rPr>
                          </m:ctrlPr>
                        </m:dPr>
                        <m:e>
                          <m:r>
                            <a:rPr lang="en-US" sz="1800" i="1">
                              <a:latin typeface="Cambria Math"/>
                            </a:rPr>
                            <m:t>1.45 </m:t>
                          </m:r>
                          <m:r>
                            <a:rPr lang="en-US" sz="1800" i="1">
                              <a:latin typeface="Cambria Math"/>
                              <a:ea typeface="Cambria Math"/>
                            </a:rPr>
                            <m:t>× </m:t>
                          </m:r>
                          <m:sSup>
                            <m:sSupPr>
                              <m:ctrlPr>
                                <a:rPr lang="en-US" sz="1800" i="1">
                                  <a:latin typeface="Cambria Math"/>
                                  <a:ea typeface="Cambria Math"/>
                                </a:rPr>
                              </m:ctrlPr>
                            </m:sSupPr>
                            <m:e>
                              <m:r>
                                <a:rPr lang="en-US" sz="1800" i="1">
                                  <a:latin typeface="Cambria Math"/>
                                  <a:ea typeface="Cambria Math"/>
                                </a:rPr>
                                <m:t>10</m:t>
                              </m:r>
                            </m:e>
                            <m:sup>
                              <m:r>
                                <a:rPr lang="en-US" sz="1800" i="1">
                                  <a:latin typeface="Cambria Math"/>
                                  <a:ea typeface="Cambria Math"/>
                                </a:rPr>
                                <m:t>−5</m:t>
                              </m:r>
                            </m:sup>
                          </m:sSup>
                        </m:e>
                      </m:d>
                      <m:d>
                        <m:dPr>
                          <m:ctrlPr>
                            <a:rPr lang="en-US" sz="1800" i="1" smtClean="0">
                              <a:latin typeface="Cambria Math"/>
                            </a:rPr>
                          </m:ctrlPr>
                        </m:dPr>
                        <m:e>
                          <m:r>
                            <a:rPr lang="en-US" sz="1800" i="1">
                              <a:latin typeface="Cambria Math"/>
                            </a:rPr>
                            <m:t>0.432</m:t>
                          </m:r>
                        </m:e>
                      </m:d>
                      <m:sSup>
                        <m:sSupPr>
                          <m:ctrlPr>
                            <a:rPr lang="en-US" sz="1800" i="1">
                              <a:latin typeface="Cambria Math"/>
                            </a:rPr>
                          </m:ctrlPr>
                        </m:sSupPr>
                        <m:e>
                          <m:d>
                            <m:dPr>
                              <m:ctrlPr>
                                <a:rPr lang="en-US" sz="1800" i="1">
                                  <a:latin typeface="Cambria Math"/>
                                </a:rPr>
                              </m:ctrlPr>
                            </m:dPr>
                            <m:e>
                              <m:r>
                                <a:rPr lang="en-US" sz="1800" i="1">
                                  <a:latin typeface="Cambria Math"/>
                                </a:rPr>
                                <m:t>0.928</m:t>
                              </m:r>
                            </m:e>
                          </m:d>
                        </m:e>
                        <m:sup>
                          <m:r>
                            <a:rPr lang="en-US" sz="1800" i="1">
                              <a:latin typeface="Cambria Math"/>
                            </a:rPr>
                            <m:t>3</m:t>
                          </m:r>
                        </m:sup>
                      </m:sSup>
                      <m:r>
                        <a:rPr lang="en-US" sz="1800" b="0" i="1" smtClean="0">
                          <a:latin typeface="Cambria Math"/>
                        </a:rPr>
                        <m:t>=5.01</m:t>
                      </m:r>
                      <m:r>
                        <a:rPr lang="en-US" sz="1800" b="0" i="1" smtClean="0">
                          <a:latin typeface="Cambria Math"/>
                          <a:ea typeface="Cambria Math"/>
                        </a:rPr>
                        <m:t>×</m:t>
                      </m:r>
                      <m:sSup>
                        <m:sSupPr>
                          <m:ctrlPr>
                            <a:rPr lang="en-US" sz="1800" b="0" i="1" smtClean="0">
                              <a:latin typeface="Cambria Math"/>
                              <a:ea typeface="Cambria Math"/>
                            </a:rPr>
                          </m:ctrlPr>
                        </m:sSupPr>
                        <m:e>
                          <m:r>
                            <a:rPr lang="en-US" sz="1800" b="0" i="1" smtClean="0">
                              <a:latin typeface="Cambria Math"/>
                              <a:ea typeface="Cambria Math"/>
                            </a:rPr>
                            <m:t>10</m:t>
                          </m:r>
                        </m:e>
                        <m:sup>
                          <m:r>
                            <a:rPr lang="en-US" sz="1800" b="0" i="1" smtClean="0">
                              <a:latin typeface="Cambria Math"/>
                              <a:ea typeface="Cambria Math"/>
                            </a:rPr>
                            <m:t>−6</m:t>
                          </m:r>
                        </m:sup>
                      </m:sSup>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𝑝</m:t>
                          </m:r>
                        </m:e>
                        <m:sub>
                          <m:sSub>
                            <m:sSubPr>
                              <m:ctrlPr>
                                <a:rPr lang="en-US" sz="1800" b="0" i="1" smtClean="0">
                                  <a:latin typeface="Cambria Math"/>
                                </a:rPr>
                              </m:ctrlPr>
                            </m:sSubPr>
                            <m:e>
                              <m:r>
                                <a:rPr lang="en-US" sz="1800" b="0" i="1" smtClean="0">
                                  <a:latin typeface="Cambria Math"/>
                                </a:rPr>
                                <m:t>𝑁𝐻</m:t>
                              </m:r>
                            </m:e>
                            <m:sub>
                              <m:r>
                                <a:rPr lang="en-US" sz="1800" b="0" i="1" smtClean="0">
                                  <a:latin typeface="Cambria Math"/>
                                </a:rPr>
                                <m:t>3</m:t>
                              </m:r>
                            </m:sub>
                          </m:sSub>
                        </m:sub>
                      </m:sSub>
                      <m:r>
                        <a:rPr lang="en-US" sz="1800" b="0" i="1" smtClean="0">
                          <a:latin typeface="Cambria Math"/>
                        </a:rPr>
                        <m:t>=</m:t>
                      </m:r>
                      <m:rad>
                        <m:radPr>
                          <m:degHide m:val="on"/>
                          <m:ctrlPr>
                            <a:rPr lang="en-US" sz="1800" b="0" i="1" smtClean="0">
                              <a:latin typeface="Cambria Math"/>
                            </a:rPr>
                          </m:ctrlPr>
                        </m:radPr>
                        <m:deg/>
                        <m:e>
                          <m:r>
                            <a:rPr lang="en-US" sz="1800" i="1">
                              <a:latin typeface="Cambria Math"/>
                            </a:rPr>
                            <m:t>5.01</m:t>
                          </m:r>
                          <m:r>
                            <a:rPr lang="en-US" sz="1800" i="1">
                              <a:latin typeface="Cambria Math"/>
                              <a:ea typeface="Cambria Math"/>
                            </a:rPr>
                            <m:t>×</m:t>
                          </m:r>
                          <m:sSup>
                            <m:sSupPr>
                              <m:ctrlPr>
                                <a:rPr lang="en-US" sz="1800" i="1">
                                  <a:latin typeface="Cambria Math"/>
                                  <a:ea typeface="Cambria Math"/>
                                </a:rPr>
                              </m:ctrlPr>
                            </m:sSupPr>
                            <m:e>
                              <m:r>
                                <a:rPr lang="en-US" sz="1800" i="1">
                                  <a:latin typeface="Cambria Math"/>
                                  <a:ea typeface="Cambria Math"/>
                                </a:rPr>
                                <m:t>10</m:t>
                              </m:r>
                            </m:e>
                            <m:sup>
                              <m:r>
                                <a:rPr lang="en-US" sz="1800" i="1">
                                  <a:latin typeface="Cambria Math"/>
                                  <a:ea typeface="Cambria Math"/>
                                </a:rPr>
                                <m:t>−6</m:t>
                              </m:r>
                            </m:sup>
                          </m:sSup>
                        </m:e>
                      </m:rad>
                      <m:r>
                        <a:rPr lang="en-US" sz="1800" b="0" i="1" smtClean="0">
                          <a:latin typeface="Cambria Math"/>
                        </a:rPr>
                        <m:t>=</m:t>
                      </m:r>
                      <m:borderBox>
                        <m:borderBoxPr>
                          <m:ctrlPr>
                            <a:rPr lang="en-US" sz="1800" b="0" i="1" smtClean="0">
                              <a:solidFill>
                                <a:srgbClr val="C00000"/>
                              </a:solidFill>
                              <a:latin typeface="Cambria Math"/>
                            </a:rPr>
                          </m:ctrlPr>
                        </m:borderBoxPr>
                        <m:e>
                          <m:r>
                            <a:rPr lang="en-US" sz="1800" i="1">
                              <a:solidFill>
                                <a:srgbClr val="C00000"/>
                              </a:solidFill>
                              <a:latin typeface="Cambria Math"/>
                            </a:rPr>
                            <m:t>2.24</m:t>
                          </m:r>
                          <m:r>
                            <a:rPr lang="en-US" sz="1800" i="1">
                              <a:solidFill>
                                <a:srgbClr val="C00000"/>
                              </a:solidFill>
                              <a:latin typeface="Cambria Math"/>
                              <a:ea typeface="Cambria Math"/>
                            </a:rPr>
                            <m:t>×</m:t>
                          </m:r>
                          <m:sSup>
                            <m:sSupPr>
                              <m:ctrlPr>
                                <a:rPr lang="en-US" sz="1800" i="1">
                                  <a:solidFill>
                                    <a:srgbClr val="C00000"/>
                                  </a:solidFill>
                                  <a:latin typeface="Cambria Math"/>
                                  <a:ea typeface="Cambria Math"/>
                                </a:rPr>
                              </m:ctrlPr>
                            </m:sSupPr>
                            <m:e>
                              <m:r>
                                <a:rPr lang="en-US" sz="1800" i="1">
                                  <a:solidFill>
                                    <a:srgbClr val="C00000"/>
                                  </a:solidFill>
                                  <a:latin typeface="Cambria Math"/>
                                  <a:ea typeface="Cambria Math"/>
                                </a:rPr>
                                <m:t>10</m:t>
                              </m:r>
                            </m:e>
                            <m:sup>
                              <m:r>
                                <a:rPr lang="en-US" sz="1800" i="1">
                                  <a:solidFill>
                                    <a:srgbClr val="C00000"/>
                                  </a:solidFill>
                                  <a:latin typeface="Cambria Math"/>
                                  <a:ea typeface="Cambria Math"/>
                                </a:rPr>
                                <m:t>−3</m:t>
                              </m:r>
                            </m:sup>
                          </m:sSup>
                          <m:r>
                            <a:rPr lang="en-US" sz="1800" i="1">
                              <a:solidFill>
                                <a:srgbClr val="C00000"/>
                              </a:solidFill>
                              <a:latin typeface="Cambria Math"/>
                              <a:ea typeface="Cambria Math"/>
                            </a:rPr>
                            <m:t> </m:t>
                          </m:r>
                          <m:r>
                            <a:rPr lang="en-US" sz="1800" i="1">
                              <a:solidFill>
                                <a:srgbClr val="C00000"/>
                              </a:solidFill>
                              <a:latin typeface="Cambria Math"/>
                              <a:ea typeface="Cambria Math"/>
                            </a:rPr>
                            <m:t>𝑎𝑡𝑚</m:t>
                          </m:r>
                        </m:e>
                      </m:borderBox>
                    </m:oMath>
                  </m:oMathPara>
                </a14:m>
                <a:endParaRPr lang="en-US" sz="1800" dirty="0" smtClean="0"/>
              </a:p>
              <a:p>
                <a:pPr marL="0" indent="0">
                  <a:buNone/>
                </a:pPr>
                <a:r>
                  <a:rPr lang="en-US" sz="1800" u="sng" dirty="0" smtClean="0">
                    <a:solidFill>
                      <a:srgbClr val="C00000"/>
                    </a:solidFill>
                  </a:rPr>
                  <a:t>QUESTION</a:t>
                </a:r>
                <a:r>
                  <a:rPr lang="en-US" sz="1800" dirty="0" smtClean="0">
                    <a:solidFill>
                      <a:srgbClr val="C00000"/>
                    </a:solidFill>
                  </a:rPr>
                  <a:t>:</a:t>
                </a:r>
                <a:r>
                  <a:rPr lang="en-US" sz="1800" dirty="0" smtClean="0"/>
                  <a:t> How would this change if the partial pressures of H</a:t>
                </a:r>
                <a:r>
                  <a:rPr lang="en-US" sz="1800" baseline="-25000" dirty="0" smtClean="0"/>
                  <a:t>2</a:t>
                </a:r>
                <a:r>
                  <a:rPr lang="en-US" sz="1800" dirty="0" smtClean="0"/>
                  <a:t> and N</a:t>
                </a:r>
                <a:r>
                  <a:rPr lang="en-US" sz="1800" baseline="-25000" dirty="0" smtClean="0"/>
                  <a:t>2</a:t>
                </a:r>
                <a:r>
                  <a:rPr lang="en-US" sz="1800" dirty="0" smtClean="0"/>
                  <a:t> were 10 times larger (9.28 </a:t>
                </a:r>
                <a:r>
                  <a:rPr lang="en-US" sz="1800" dirty="0" err="1" smtClean="0"/>
                  <a:t>atm</a:t>
                </a:r>
                <a:r>
                  <a:rPr lang="en-US" sz="1800" dirty="0" smtClean="0"/>
                  <a:t> H</a:t>
                </a:r>
                <a:r>
                  <a:rPr lang="en-US" sz="1800" baseline="-25000" dirty="0" smtClean="0"/>
                  <a:t>2</a:t>
                </a:r>
                <a:r>
                  <a:rPr lang="en-US" sz="1800" dirty="0" smtClean="0"/>
                  <a:t> and 4.32 </a:t>
                </a:r>
                <a:r>
                  <a:rPr lang="en-US" sz="1800" dirty="0" err="1" smtClean="0"/>
                  <a:t>atm</a:t>
                </a:r>
                <a:r>
                  <a:rPr lang="en-US" sz="1800" dirty="0" smtClean="0"/>
                  <a:t> N</a:t>
                </a:r>
                <a:r>
                  <a:rPr lang="en-US" sz="1800" baseline="-25000" dirty="0" smtClean="0"/>
                  <a:t>2</a:t>
                </a:r>
                <a:r>
                  <a:rPr lang="en-US" sz="1800" dirty="0" smtClean="0"/>
                  <a:t>)?</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66800"/>
                <a:ext cx="8534400" cy="5791200"/>
              </a:xfrm>
              <a:blipFill rotWithShape="1">
                <a:blip r:embed="rId2"/>
                <a:stretch>
                  <a:fillRect l="-1071" t="-842" r="-286"/>
                </a:stretch>
              </a:blipFill>
            </p:spPr>
            <p:txBody>
              <a:bodyPr/>
              <a:lstStyle/>
              <a:p>
                <a:r>
                  <a:rPr lang="en-US">
                    <a:noFill/>
                  </a:rPr>
                  <a:t> </a:t>
                </a:r>
              </a:p>
            </p:txBody>
          </p:sp>
        </mc:Fallback>
      </mc:AlternateContent>
    </p:spTree>
    <p:extLst>
      <p:ext uri="{BB962C8B-B14F-4D97-AF65-F5344CB8AC3E}">
        <p14:creationId xmlns:p14="http://schemas.microsoft.com/office/powerpoint/2010/main" val="207171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The Haber synthesis of NH</a:t>
            </a:r>
            <a:r>
              <a:rPr lang="en-US" sz="4000" u="sng" baseline="-25000" dirty="0" smtClean="0">
                <a:solidFill>
                  <a:srgbClr val="C00000"/>
                </a:solidFill>
              </a:rPr>
              <a:t>3</a:t>
            </a:r>
            <a:endParaRPr lang="en-US" sz="4000" u="sng" baseline="-25000"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66800"/>
                <a:ext cx="8534400" cy="5791200"/>
              </a:xfrm>
            </p:spPr>
            <p:txBody>
              <a:bodyPr>
                <a:normAutofit/>
              </a:bodyPr>
              <a:lstStyle/>
              <a:p>
                <a:pPr marL="0" indent="0">
                  <a:buNone/>
                </a:pPr>
                <a:endParaRPr lang="en-US" sz="1800" dirty="0" smtClean="0"/>
              </a:p>
              <a:p>
                <a:pPr marL="0" indent="0">
                  <a:buNone/>
                </a:pPr>
                <a:r>
                  <a:rPr lang="en-US" sz="1800" u="sng" dirty="0" smtClean="0">
                    <a:solidFill>
                      <a:srgbClr val="C00000"/>
                    </a:solidFill>
                  </a:rPr>
                  <a:t>QUESTION</a:t>
                </a:r>
                <a:r>
                  <a:rPr lang="en-US" sz="1800" dirty="0" smtClean="0">
                    <a:solidFill>
                      <a:srgbClr val="C00000"/>
                    </a:solidFill>
                  </a:rPr>
                  <a:t>:</a:t>
                </a:r>
                <a:r>
                  <a:rPr lang="en-US" sz="1800" dirty="0" smtClean="0"/>
                  <a:t> </a:t>
                </a:r>
                <a:r>
                  <a:rPr lang="en-US" sz="1800" dirty="0"/>
                  <a:t>How would this change if the partial pressures of H</a:t>
                </a:r>
                <a:r>
                  <a:rPr lang="en-US" sz="1800" baseline="-25000" dirty="0"/>
                  <a:t>2</a:t>
                </a:r>
                <a:r>
                  <a:rPr lang="en-US" sz="1800" dirty="0"/>
                  <a:t> and N</a:t>
                </a:r>
                <a:r>
                  <a:rPr lang="en-US" sz="1800" baseline="-25000" dirty="0"/>
                  <a:t>2</a:t>
                </a:r>
                <a:r>
                  <a:rPr lang="en-US" sz="1800" dirty="0"/>
                  <a:t> were 10 times larger (9.28 </a:t>
                </a:r>
                <a:r>
                  <a:rPr lang="en-US" sz="1800" dirty="0" err="1"/>
                  <a:t>atm</a:t>
                </a:r>
                <a:r>
                  <a:rPr lang="en-US" sz="1800" dirty="0"/>
                  <a:t> H</a:t>
                </a:r>
                <a:r>
                  <a:rPr lang="en-US" sz="1800" baseline="-25000" dirty="0"/>
                  <a:t>2</a:t>
                </a:r>
                <a:r>
                  <a:rPr lang="en-US" sz="1800" dirty="0"/>
                  <a:t> and 4.32 </a:t>
                </a:r>
                <a:r>
                  <a:rPr lang="en-US" sz="1800" dirty="0" err="1"/>
                  <a:t>atm</a:t>
                </a:r>
                <a:r>
                  <a:rPr lang="en-US" sz="1800" dirty="0"/>
                  <a:t> N</a:t>
                </a:r>
                <a:r>
                  <a:rPr lang="en-US" sz="1800" baseline="-25000" dirty="0"/>
                  <a:t>2</a:t>
                </a:r>
                <a:r>
                  <a:rPr lang="en-US" sz="1800" dirty="0"/>
                  <a:t>)?</a:t>
                </a:r>
              </a:p>
              <a:p>
                <a:pPr marL="0" indent="0">
                  <a:buNone/>
                </a:pPr>
                <a:endParaRPr lang="en-US" sz="1800" dirty="0" smtClean="0"/>
              </a:p>
              <a:p>
                <a:pPr marL="0" indent="0">
                  <a:buNone/>
                </a:pPr>
                <a:r>
                  <a:rPr lang="en-US" sz="1800" u="sng" dirty="0" smtClean="0">
                    <a:solidFill>
                      <a:srgbClr val="C00000"/>
                    </a:solidFill>
                  </a:rPr>
                  <a:t>ANSWER</a:t>
                </a:r>
                <a:r>
                  <a:rPr lang="en-US" sz="1800" dirty="0" smtClean="0">
                    <a:solidFill>
                      <a:srgbClr val="C00000"/>
                    </a:solidFill>
                  </a:rPr>
                  <a:t>: </a:t>
                </a:r>
                <a:r>
                  <a:rPr lang="en-US" sz="1800" dirty="0" smtClean="0"/>
                  <a:t>Since both were multiplied by 10, the denominator is multiplied by 10</a:t>
                </a:r>
                <a:r>
                  <a:rPr lang="en-US" sz="1800" baseline="30000" dirty="0" smtClean="0"/>
                  <a:t>4</a:t>
                </a:r>
                <a:r>
                  <a:rPr lang="en-US" sz="1800" dirty="0" smtClean="0"/>
                  <a:t>.  The numerator must also be multiplied by 10</a:t>
                </a:r>
                <a:r>
                  <a:rPr lang="en-US" sz="1800" baseline="30000" dirty="0" smtClean="0"/>
                  <a:t>4</a:t>
                </a:r>
                <a:r>
                  <a:rPr lang="en-US" sz="1800" dirty="0" smtClean="0"/>
                  <a:t>, so </a:t>
                </a:r>
                <a14:m>
                  <m:oMath xmlns:m="http://schemas.openxmlformats.org/officeDocument/2006/math">
                    <m:sSub>
                      <m:sSubPr>
                        <m:ctrlPr>
                          <a:rPr lang="en-US" sz="1800" i="1">
                            <a:latin typeface="Cambria Math"/>
                          </a:rPr>
                        </m:ctrlPr>
                      </m:sSubPr>
                      <m:e>
                        <m:r>
                          <a:rPr lang="en-US" sz="1800" i="1">
                            <a:latin typeface="Cambria Math"/>
                          </a:rPr>
                          <m:t>𝑝</m:t>
                        </m:r>
                      </m:e>
                      <m:sub>
                        <m:sSub>
                          <m:sSubPr>
                            <m:ctrlPr>
                              <a:rPr lang="en-US" sz="1800" i="1">
                                <a:latin typeface="Cambria Math"/>
                              </a:rPr>
                            </m:ctrlPr>
                          </m:sSubPr>
                          <m:e>
                            <m:r>
                              <a:rPr lang="en-US" sz="1800" i="1">
                                <a:latin typeface="Cambria Math"/>
                              </a:rPr>
                              <m:t>𝑁𝐻</m:t>
                            </m:r>
                          </m:e>
                          <m:sub>
                            <m:r>
                              <a:rPr lang="en-US" sz="1800" i="1">
                                <a:latin typeface="Cambria Math"/>
                              </a:rPr>
                              <m:t>3</m:t>
                            </m:r>
                          </m:sub>
                        </m:sSub>
                      </m:sub>
                    </m:sSub>
                  </m:oMath>
                </a14:m>
                <a:r>
                  <a:rPr lang="en-US" sz="1800" dirty="0" smtClean="0"/>
                  <a:t> must be multiplied </a:t>
                </a:r>
                <a:r>
                  <a:rPr lang="en-US" sz="1800" dirty="0"/>
                  <a:t>by </a:t>
                </a:r>
                <a:r>
                  <a:rPr lang="en-US" sz="1800" dirty="0" smtClean="0"/>
                  <a:t>10</a:t>
                </a:r>
                <a:r>
                  <a:rPr lang="en-US" sz="1800" baseline="30000" dirty="0" smtClean="0"/>
                  <a:t>2</a:t>
                </a:r>
                <a:r>
                  <a:rPr lang="en-US" sz="1800" dirty="0" smtClean="0"/>
                  <a:t>, giving</a:t>
                </a:r>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𝑝</m:t>
                          </m:r>
                        </m:e>
                        <m:sub>
                          <m:sSub>
                            <m:sSubPr>
                              <m:ctrlPr>
                                <a:rPr lang="en-US" sz="1800" i="1">
                                  <a:latin typeface="Cambria Math"/>
                                </a:rPr>
                              </m:ctrlPr>
                            </m:sSubPr>
                            <m:e>
                              <m:r>
                                <a:rPr lang="en-US" sz="1800" i="1">
                                  <a:latin typeface="Cambria Math"/>
                                </a:rPr>
                                <m:t>𝑁𝐻</m:t>
                              </m:r>
                            </m:e>
                            <m:sub>
                              <m:r>
                                <a:rPr lang="en-US" sz="1800" i="1">
                                  <a:latin typeface="Cambria Math"/>
                                </a:rPr>
                                <m:t>3</m:t>
                              </m:r>
                            </m:sub>
                          </m:sSub>
                        </m:sub>
                      </m:sSub>
                      <m:r>
                        <a:rPr lang="en-US" sz="1800" i="1">
                          <a:latin typeface="Cambria Math"/>
                        </a:rPr>
                        <m:t>=</m:t>
                      </m:r>
                      <m:borderBox>
                        <m:borderBoxPr>
                          <m:ctrlPr>
                            <a:rPr lang="en-US" sz="1800" i="1">
                              <a:solidFill>
                                <a:srgbClr val="C00000"/>
                              </a:solidFill>
                              <a:latin typeface="Cambria Math"/>
                            </a:rPr>
                          </m:ctrlPr>
                        </m:borderBoxPr>
                        <m:e>
                          <m:r>
                            <a:rPr lang="en-US" sz="1800" i="1">
                              <a:solidFill>
                                <a:srgbClr val="C00000"/>
                              </a:solidFill>
                              <a:latin typeface="Cambria Math"/>
                            </a:rPr>
                            <m:t>2.24</m:t>
                          </m:r>
                          <m:r>
                            <a:rPr lang="en-US" sz="1800" i="1">
                              <a:solidFill>
                                <a:srgbClr val="C00000"/>
                              </a:solidFill>
                              <a:latin typeface="Cambria Math"/>
                              <a:ea typeface="Cambria Math"/>
                            </a:rPr>
                            <m:t>×</m:t>
                          </m:r>
                          <m:sSup>
                            <m:sSupPr>
                              <m:ctrlPr>
                                <a:rPr lang="en-US" sz="1800" i="1">
                                  <a:solidFill>
                                    <a:srgbClr val="C00000"/>
                                  </a:solidFill>
                                  <a:latin typeface="Cambria Math"/>
                                  <a:ea typeface="Cambria Math"/>
                                </a:rPr>
                              </m:ctrlPr>
                            </m:sSupPr>
                            <m:e>
                              <m:r>
                                <a:rPr lang="en-US" sz="1800" i="1">
                                  <a:solidFill>
                                    <a:srgbClr val="C00000"/>
                                  </a:solidFill>
                                  <a:latin typeface="Cambria Math"/>
                                  <a:ea typeface="Cambria Math"/>
                                </a:rPr>
                                <m:t>10</m:t>
                              </m:r>
                            </m:e>
                            <m:sup>
                              <m:r>
                                <a:rPr lang="en-US" sz="1800" i="1">
                                  <a:solidFill>
                                    <a:srgbClr val="C00000"/>
                                  </a:solidFill>
                                  <a:latin typeface="Cambria Math"/>
                                  <a:ea typeface="Cambria Math"/>
                                </a:rPr>
                                <m:t>−</m:t>
                              </m:r>
                              <m:r>
                                <a:rPr lang="en-US" sz="1800" b="0" i="1" smtClean="0">
                                  <a:solidFill>
                                    <a:srgbClr val="C00000"/>
                                  </a:solidFill>
                                  <a:latin typeface="Cambria Math"/>
                                  <a:ea typeface="Cambria Math"/>
                                </a:rPr>
                                <m:t>3</m:t>
                              </m:r>
                            </m:sup>
                          </m:sSup>
                          <m:r>
                            <a:rPr lang="en-US" sz="1800" i="1">
                              <a:solidFill>
                                <a:srgbClr val="C00000"/>
                              </a:solidFill>
                              <a:latin typeface="Cambria Math"/>
                              <a:ea typeface="Cambria Math"/>
                            </a:rPr>
                            <m:t>𝑎𝑡𝑚</m:t>
                          </m:r>
                          <m:r>
                            <a:rPr lang="en-US" sz="1800" i="1" smtClean="0">
                              <a:solidFill>
                                <a:srgbClr val="C00000"/>
                              </a:solidFill>
                              <a:latin typeface="Cambria Math"/>
                              <a:ea typeface="Cambria Math"/>
                            </a:rPr>
                            <m:t>×</m:t>
                          </m:r>
                          <m:r>
                            <a:rPr lang="en-US" sz="1800" b="0" i="1" smtClean="0">
                              <a:solidFill>
                                <a:srgbClr val="C00000"/>
                              </a:solidFill>
                              <a:latin typeface="Cambria Math"/>
                              <a:ea typeface="Cambria Math"/>
                            </a:rPr>
                            <m:t>1</m:t>
                          </m:r>
                          <m:sSup>
                            <m:sSupPr>
                              <m:ctrlPr>
                                <a:rPr lang="en-US" sz="1800" b="0" i="1" smtClean="0">
                                  <a:solidFill>
                                    <a:srgbClr val="C00000"/>
                                  </a:solidFill>
                                  <a:latin typeface="Cambria Math"/>
                                  <a:ea typeface="Cambria Math"/>
                                </a:rPr>
                              </m:ctrlPr>
                            </m:sSupPr>
                            <m:e>
                              <m:r>
                                <a:rPr lang="en-US" sz="1800" b="0" i="1" smtClean="0">
                                  <a:solidFill>
                                    <a:srgbClr val="C00000"/>
                                  </a:solidFill>
                                  <a:latin typeface="Cambria Math"/>
                                  <a:ea typeface="Cambria Math"/>
                                </a:rPr>
                                <m:t>0</m:t>
                              </m:r>
                            </m:e>
                            <m:sup>
                              <m:r>
                                <a:rPr lang="en-US" sz="1800" b="0" i="1" smtClean="0">
                                  <a:solidFill>
                                    <a:srgbClr val="C00000"/>
                                  </a:solidFill>
                                  <a:latin typeface="Cambria Math"/>
                                  <a:ea typeface="Cambria Math"/>
                                </a:rPr>
                                <m:t>2</m:t>
                              </m:r>
                            </m:sup>
                          </m:sSup>
                          <m:r>
                            <a:rPr lang="en-US" sz="1800" b="0" i="1" smtClean="0">
                              <a:solidFill>
                                <a:srgbClr val="C00000"/>
                              </a:solidFill>
                              <a:latin typeface="Cambria Math"/>
                              <a:ea typeface="Cambria Math"/>
                            </a:rPr>
                            <m:t>=0.224 </m:t>
                          </m:r>
                          <m:r>
                            <a:rPr lang="en-US" sz="1800" b="0" i="1" smtClean="0">
                              <a:solidFill>
                                <a:srgbClr val="C00000"/>
                              </a:solidFill>
                              <a:latin typeface="Cambria Math"/>
                              <a:ea typeface="Cambria Math"/>
                            </a:rPr>
                            <m:t>𝑎𝑡𝑚</m:t>
                          </m:r>
                        </m:e>
                      </m:borderBox>
                    </m:oMath>
                  </m:oMathPara>
                </a14:m>
                <a:endParaRPr lang="en-US" sz="1800" dirty="0" smtClean="0"/>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66800"/>
                <a:ext cx="8534400" cy="5791200"/>
              </a:xfrm>
              <a:blipFill rotWithShape="1">
                <a:blip r:embed="rId2"/>
                <a:stretch>
                  <a:fillRect l="-571"/>
                </a:stretch>
              </a:blipFill>
            </p:spPr>
            <p:txBody>
              <a:bodyPr/>
              <a:lstStyle/>
              <a:p>
                <a:r>
                  <a:rPr lang="en-US">
                    <a:noFill/>
                  </a:rPr>
                  <a:t> </a:t>
                </a:r>
              </a:p>
            </p:txBody>
          </p:sp>
        </mc:Fallback>
      </mc:AlternateContent>
    </p:spTree>
    <p:extLst>
      <p:ext uri="{BB962C8B-B14F-4D97-AF65-F5344CB8AC3E}">
        <p14:creationId xmlns:p14="http://schemas.microsoft.com/office/powerpoint/2010/main" val="202928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The Haber synthesis of NH</a:t>
            </a:r>
            <a:r>
              <a:rPr lang="en-US" sz="4000" u="sng" baseline="-25000" dirty="0" smtClean="0">
                <a:solidFill>
                  <a:srgbClr val="C00000"/>
                </a:solidFill>
              </a:rPr>
              <a:t>3</a:t>
            </a:r>
            <a:endParaRPr lang="en-US" sz="4000" u="sng" baseline="-25000"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914400"/>
                <a:ext cx="8991600" cy="5943600"/>
              </a:xfrm>
            </p:spPr>
            <p:txBody>
              <a:bodyPr>
                <a:normAutofit/>
              </a:bodyPr>
              <a:lstStyle/>
              <a:p>
                <a:pPr marL="0" indent="0">
                  <a:buNone/>
                </a:pPr>
                <a:r>
                  <a:rPr lang="en-US" sz="2000" u="sng" dirty="0" smtClean="0">
                    <a:solidFill>
                      <a:srgbClr val="C00000"/>
                    </a:solidFill>
                  </a:rPr>
                  <a:t>A more complicated problem</a:t>
                </a:r>
                <a:r>
                  <a:rPr lang="en-US" sz="2000" dirty="0" smtClean="0">
                    <a:solidFill>
                      <a:srgbClr val="C00000"/>
                    </a:solidFill>
                  </a:rPr>
                  <a:t>: </a:t>
                </a:r>
                <a:r>
                  <a:rPr lang="en-US" sz="2000" dirty="0" smtClean="0"/>
                  <a:t>If a vessel is filled to partial pressures of 1 </a:t>
                </a:r>
                <a:r>
                  <a:rPr lang="en-US" sz="2000" dirty="0" err="1" smtClean="0"/>
                  <a:t>atm</a:t>
                </a:r>
                <a:r>
                  <a:rPr lang="en-US" sz="2000" dirty="0" smtClean="0"/>
                  <a:t> N</a:t>
                </a:r>
                <a:r>
                  <a:rPr lang="en-US" sz="2000" baseline="-25000" dirty="0" smtClean="0"/>
                  <a:t>2</a:t>
                </a:r>
                <a:r>
                  <a:rPr lang="en-US" sz="2000" dirty="0" smtClean="0"/>
                  <a:t> and 3 </a:t>
                </a:r>
                <a:r>
                  <a:rPr lang="en-US" sz="2000" dirty="0" err="1" smtClean="0"/>
                  <a:t>atm</a:t>
                </a:r>
                <a:r>
                  <a:rPr lang="en-US" sz="2000" dirty="0" smtClean="0"/>
                  <a:t> H</a:t>
                </a:r>
                <a:r>
                  <a:rPr lang="en-US" sz="2000" baseline="-25000" dirty="0" smtClean="0"/>
                  <a:t>2</a:t>
                </a:r>
                <a:r>
                  <a:rPr lang="en-US" sz="2000" dirty="0" smtClean="0"/>
                  <a:t>, sealed, and heated to 500°C, what partial pressure of NH</a:t>
                </a:r>
                <a:r>
                  <a:rPr lang="en-US" sz="2000" baseline="-25000" dirty="0" smtClean="0"/>
                  <a:t>3</a:t>
                </a:r>
                <a:r>
                  <a:rPr lang="en-US" sz="2000" dirty="0" smtClean="0"/>
                  <a:t> is obtained? </a:t>
                </a:r>
              </a:p>
              <a:p>
                <a:pPr marL="0" indent="0">
                  <a:buNone/>
                </a:pPr>
                <a:r>
                  <a:rPr lang="en-US" sz="2000" dirty="0" smtClean="0"/>
                  <a:t>[Remember: </a:t>
                </a:r>
                <a:r>
                  <a:rPr lang="en-US" sz="2000" dirty="0" err="1" smtClean="0"/>
                  <a:t>K</a:t>
                </a:r>
                <a:r>
                  <a:rPr lang="en-US" sz="2000" baseline="-25000" dirty="0" err="1" smtClean="0"/>
                  <a:t>p</a:t>
                </a:r>
                <a:r>
                  <a:rPr lang="en-US" sz="2000" dirty="0" smtClean="0"/>
                  <a:t> = 1.45 × 10</a:t>
                </a:r>
                <a:r>
                  <a:rPr lang="en-US" sz="2000" baseline="30000" dirty="0" smtClean="0"/>
                  <a:t>-5</a:t>
                </a:r>
                <a:r>
                  <a:rPr lang="en-US" sz="2000" dirty="0" smtClean="0"/>
                  <a:t> at 500°C]</a:t>
                </a:r>
              </a:p>
              <a:p>
                <a:pPr marL="0" indent="0" algn="ctr">
                  <a:buNone/>
                </a:pPr>
                <a:r>
                  <a:rPr lang="en-US" sz="2000" dirty="0"/>
                  <a:t>N</a:t>
                </a:r>
                <a:r>
                  <a:rPr lang="en-US" sz="2000" baseline="-25000" dirty="0"/>
                  <a:t>2</a:t>
                </a:r>
                <a:r>
                  <a:rPr lang="en-US" sz="2000" dirty="0"/>
                  <a:t>(g) + 3H</a:t>
                </a:r>
                <a:r>
                  <a:rPr lang="en-US" sz="2000" baseline="-25000" dirty="0"/>
                  <a:t>2</a:t>
                </a:r>
                <a:r>
                  <a:rPr lang="en-US" sz="2000" dirty="0"/>
                  <a:t>(g) </a:t>
                </a:r>
                <a14:m>
                  <m:oMath xmlns:m="http://schemas.openxmlformats.org/officeDocument/2006/math">
                    <m:r>
                      <a:rPr lang="en-US" sz="2000" i="1">
                        <a:latin typeface="Cambria Math"/>
                        <a:ea typeface="Cambria Math"/>
                      </a:rPr>
                      <m:t>⇌</m:t>
                    </m:r>
                  </m:oMath>
                </a14:m>
                <a:r>
                  <a:rPr lang="en-US" sz="2000" dirty="0"/>
                  <a:t> 2NH</a:t>
                </a:r>
                <a:r>
                  <a:rPr lang="en-US" sz="2000" baseline="-25000" dirty="0"/>
                  <a:t>3</a:t>
                </a:r>
                <a:r>
                  <a:rPr lang="en-US" sz="2000" dirty="0"/>
                  <a:t>(g</a:t>
                </a:r>
                <a:r>
                  <a:rPr lang="en-US" sz="2000" dirty="0" smtClean="0"/>
                  <a:t>)</a:t>
                </a:r>
              </a:p>
              <a:p>
                <a:pPr marL="0" indent="0">
                  <a:buNone/>
                </a:pPr>
                <a:r>
                  <a:rPr lang="en-US" sz="2000" dirty="0" smtClean="0"/>
                  <a:t>This is a problem that can be solved using an </a:t>
                </a:r>
                <a:r>
                  <a:rPr lang="en-US" sz="2000" dirty="0" smtClean="0">
                    <a:solidFill>
                      <a:srgbClr val="C00000"/>
                    </a:solidFill>
                  </a:rPr>
                  <a:t>ICE</a:t>
                </a:r>
                <a:r>
                  <a:rPr lang="en-US" sz="2000" dirty="0" smtClean="0"/>
                  <a:t> table (</a:t>
                </a:r>
                <a:r>
                  <a:rPr lang="en-US" sz="2000" dirty="0" smtClean="0">
                    <a:solidFill>
                      <a:srgbClr val="C00000"/>
                    </a:solidFill>
                  </a:rPr>
                  <a:t>I</a:t>
                </a:r>
                <a:r>
                  <a:rPr lang="en-US" sz="2000" dirty="0" smtClean="0"/>
                  <a:t>nitial, </a:t>
                </a:r>
                <a:r>
                  <a:rPr lang="en-US" sz="2000" dirty="0" smtClean="0">
                    <a:solidFill>
                      <a:srgbClr val="C00000"/>
                    </a:solidFill>
                  </a:rPr>
                  <a:t>C</a:t>
                </a:r>
                <a:r>
                  <a:rPr lang="en-US" sz="2000" dirty="0" smtClean="0"/>
                  <a:t>hange, </a:t>
                </a:r>
                <a:r>
                  <a:rPr lang="en-US" sz="2000" dirty="0" smtClean="0">
                    <a:solidFill>
                      <a:srgbClr val="C00000"/>
                    </a:solidFill>
                  </a:rPr>
                  <a:t>E</a:t>
                </a:r>
                <a:r>
                  <a:rPr lang="en-US" sz="2000" dirty="0" smtClean="0"/>
                  <a:t>quilibrium):</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sSup>
                            <m:sSupPr>
                              <m:ctrlPr>
                                <a:rPr lang="en-US" sz="2000" i="1">
                                  <a:latin typeface="Cambria Math"/>
                                </a:rPr>
                              </m:ctrlPr>
                            </m:sSupPr>
                            <m:e>
                              <m:sSubSup>
                                <m:sSubSupPr>
                                  <m:ctrlPr>
                                    <a:rPr lang="en-US" sz="2000" i="1">
                                      <a:latin typeface="Cambria Math"/>
                                    </a:rPr>
                                  </m:ctrlPr>
                                </m:sSubSupPr>
                                <m:e>
                                  <m:r>
                                    <a:rPr lang="en-US" sz="2000" i="1">
                                      <a:latin typeface="Cambria Math"/>
                                    </a:rPr>
                                    <m:t>𝑝</m:t>
                                  </m:r>
                                </m:e>
                                <m:sub>
                                  <m:sSub>
                                    <m:sSubPr>
                                      <m:ctrlPr>
                                        <a:rPr lang="en-US" sz="2000" i="1">
                                          <a:latin typeface="Cambria Math"/>
                                        </a:rPr>
                                      </m:ctrlPr>
                                    </m:sSubPr>
                                    <m:e>
                                      <m:r>
                                        <a:rPr lang="en-US" sz="2000" i="1">
                                          <a:latin typeface="Cambria Math"/>
                                        </a:rPr>
                                        <m:t>𝑁𝐻</m:t>
                                      </m:r>
                                    </m:e>
                                    <m:sub>
                                      <m:r>
                                        <a:rPr lang="en-US" sz="2000" i="1">
                                          <a:latin typeface="Cambria Math"/>
                                        </a:rPr>
                                        <m:t>3</m:t>
                                      </m:r>
                                    </m:sub>
                                  </m:sSub>
                                </m:sub>
                                <m:sup/>
                              </m:sSubSup>
                            </m:e>
                            <m:sup>
                              <m:r>
                                <a:rPr lang="en-US" sz="2000" i="1">
                                  <a:latin typeface="Cambria Math"/>
                                </a:rPr>
                                <m:t>2</m:t>
                              </m:r>
                            </m:sup>
                          </m:sSup>
                        </m:num>
                        <m:den>
                          <m:sSub>
                            <m:sSubPr>
                              <m:ctrlPr>
                                <a:rPr lang="en-US" sz="2000" i="1">
                                  <a:latin typeface="Cambria Math"/>
                                </a:rPr>
                              </m:ctrlPr>
                            </m:sSubPr>
                            <m:e>
                              <m:r>
                                <a:rPr lang="en-US" sz="2000" i="1">
                                  <a:latin typeface="Cambria Math"/>
                                </a:rPr>
                                <m:t>𝑝</m:t>
                              </m:r>
                            </m:e>
                            <m:sub>
                              <m:sSub>
                                <m:sSubPr>
                                  <m:ctrlPr>
                                    <a:rPr lang="en-US" sz="2000" i="1">
                                      <a:latin typeface="Cambria Math"/>
                                    </a:rPr>
                                  </m:ctrlPr>
                                </m:sSubPr>
                                <m:e>
                                  <m:r>
                                    <a:rPr lang="en-US" sz="2000" i="1">
                                      <a:latin typeface="Cambria Math"/>
                                    </a:rPr>
                                    <m:t>𝑁</m:t>
                                  </m:r>
                                </m:e>
                                <m:sub>
                                  <m:r>
                                    <a:rPr lang="en-US" sz="2000" i="1">
                                      <a:latin typeface="Cambria Math"/>
                                    </a:rPr>
                                    <m:t>2</m:t>
                                  </m:r>
                                </m:sub>
                              </m:sSub>
                            </m:sub>
                          </m:sSub>
                          <m:sSubSup>
                            <m:sSubSupPr>
                              <m:ctrlPr>
                                <a:rPr lang="en-US" sz="2000" i="1">
                                  <a:latin typeface="Cambria Math"/>
                                </a:rPr>
                              </m:ctrlPr>
                            </m:sSubSupPr>
                            <m:e>
                              <m:r>
                                <a:rPr lang="en-US" sz="2000" i="1">
                                  <a:latin typeface="Cambria Math"/>
                                </a:rPr>
                                <m:t>𝑝</m:t>
                              </m:r>
                            </m:e>
                            <m:sub>
                              <m:sSub>
                                <m:sSubPr>
                                  <m:ctrlPr>
                                    <a:rPr lang="en-US" sz="2000" i="1">
                                      <a:latin typeface="Cambria Math"/>
                                    </a:rPr>
                                  </m:ctrlPr>
                                </m:sSubPr>
                                <m:e>
                                  <m:r>
                                    <a:rPr lang="en-US" sz="2000" i="1">
                                      <a:latin typeface="Cambria Math"/>
                                    </a:rPr>
                                    <m:t>𝐻</m:t>
                                  </m:r>
                                </m:e>
                                <m:sub>
                                  <m:r>
                                    <a:rPr lang="en-US" sz="2000" i="1">
                                      <a:latin typeface="Cambria Math"/>
                                    </a:rPr>
                                    <m:t>2</m:t>
                                  </m:r>
                                </m:sub>
                              </m:sSub>
                            </m:sub>
                            <m:sup>
                              <m:r>
                                <a:rPr lang="en-US" sz="2000" i="1">
                                  <a:latin typeface="Cambria Math"/>
                                </a:rPr>
                                <m:t>3</m:t>
                              </m:r>
                            </m:sup>
                          </m:sSubSup>
                        </m:den>
                      </m:f>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(2</m:t>
                              </m:r>
                              <m:r>
                                <a:rPr lang="en-US" sz="2000" b="0" i="1" smtClean="0">
                                  <a:latin typeface="Cambria Math"/>
                                </a:rPr>
                                <m:t>𝑥</m:t>
                              </m:r>
                              <m:r>
                                <a:rPr lang="en-US" sz="2000" b="0" i="1" smtClean="0">
                                  <a:latin typeface="Cambria Math"/>
                                </a:rPr>
                                <m:t>)</m:t>
                              </m:r>
                            </m:e>
                            <m:sup>
                              <m:r>
                                <a:rPr lang="en-US" sz="2000" b="0" i="1" smtClean="0">
                                  <a:latin typeface="Cambria Math"/>
                                </a:rPr>
                                <m:t>2</m:t>
                              </m:r>
                            </m:sup>
                          </m:sSup>
                        </m:num>
                        <m:den>
                          <m:r>
                            <a:rPr lang="en-US" sz="2000" b="0" i="1" smtClean="0">
                              <a:latin typeface="Cambria Math"/>
                            </a:rPr>
                            <m:t>(1−</m:t>
                          </m:r>
                          <m:r>
                            <a:rPr lang="en-US" sz="2000" b="0" i="1" smtClean="0">
                              <a:latin typeface="Cambria Math"/>
                            </a:rPr>
                            <m:t>𝑥</m:t>
                          </m:r>
                          <m:r>
                            <a:rPr lang="en-US" sz="2000" b="0" i="1" smtClean="0">
                              <a:latin typeface="Cambria Math"/>
                            </a:rPr>
                            <m:t>)</m:t>
                          </m:r>
                          <m:sSup>
                            <m:sSupPr>
                              <m:ctrlPr>
                                <a:rPr lang="en-US" sz="2000" b="0" i="1" smtClean="0">
                                  <a:latin typeface="Cambria Math"/>
                                </a:rPr>
                              </m:ctrlPr>
                            </m:sSupPr>
                            <m:e>
                              <m:r>
                                <a:rPr lang="en-US" sz="2000" b="0" i="1" smtClean="0">
                                  <a:latin typeface="Cambria Math"/>
                                </a:rPr>
                                <m:t>(3−3</m:t>
                              </m:r>
                              <m:r>
                                <a:rPr lang="en-US" sz="2000" b="0" i="1" smtClean="0">
                                  <a:latin typeface="Cambria Math"/>
                                </a:rPr>
                                <m:t>𝑥</m:t>
                              </m:r>
                              <m:r>
                                <a:rPr lang="en-US" sz="2000" b="0" i="1" smtClean="0">
                                  <a:latin typeface="Cambria Math"/>
                                </a:rPr>
                                <m:t>)</m:t>
                              </m:r>
                            </m:e>
                            <m:sup>
                              <m:r>
                                <a:rPr lang="en-US" sz="2000" b="0" i="1" smtClean="0">
                                  <a:latin typeface="Cambria Math"/>
                                </a:rPr>
                                <m:t>3</m:t>
                              </m:r>
                            </m:sup>
                          </m:sSup>
                        </m:den>
                      </m:f>
                      <m:r>
                        <a:rPr lang="en-US" sz="2000" i="1">
                          <a:latin typeface="Cambria Math"/>
                        </a:rPr>
                        <m:t>=1.45 </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m:oMathPara>
                </a14:m>
                <a:endParaRPr lang="en-US" sz="2000" dirty="0"/>
              </a:p>
              <a:p>
                <a:pPr marL="0" indent="0">
                  <a:buNone/>
                </a:pPr>
                <a:r>
                  <a:rPr lang="en-US" sz="2000" dirty="0" smtClean="0"/>
                  <a:t>If we multiply this out, we’ll get a 4</a:t>
                </a:r>
                <a:r>
                  <a:rPr lang="en-US" sz="2000" baseline="30000" dirty="0" smtClean="0"/>
                  <a:t>th</a:t>
                </a:r>
                <a:r>
                  <a:rPr lang="en-US" sz="2000" dirty="0" smtClean="0"/>
                  <a:t>-order polynomial equation that will be next to impossible to solve.  We need an approximate method that will be accurate.  The key is to recognize that because the equilibrium constant is so small, x will be small. </a:t>
                </a:r>
              </a:p>
              <a:p>
                <a:pPr marL="0" indent="0">
                  <a:buNone/>
                </a:pPr>
                <a:r>
                  <a:rPr lang="en-US" sz="2000" u="sng" dirty="0" smtClean="0">
                    <a:solidFill>
                      <a:srgbClr val="C00000"/>
                    </a:solidFill>
                  </a:rPr>
                  <a:t>This sort of recognition is often the trick to simple solutions of equilibrium problems.</a:t>
                </a:r>
                <a:r>
                  <a:rPr lang="en-US" sz="2000" dirty="0" smtClean="0"/>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914400"/>
                <a:ext cx="8991600" cy="5943600"/>
              </a:xfrm>
              <a:blipFill rotWithShape="1">
                <a:blip r:embed="rId4"/>
                <a:stretch>
                  <a:fillRect l="-678" t="-513" r="-47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440905675"/>
              </p:ext>
            </p:extLst>
          </p:nvPr>
        </p:nvGraphicFramePr>
        <p:xfrm>
          <a:off x="1524000" y="28194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N</a:t>
                      </a:r>
                      <a:r>
                        <a:rPr lang="en-US" baseline="-25000" dirty="0" smtClean="0"/>
                        <a:t>2</a:t>
                      </a:r>
                      <a:endParaRPr lang="en-US" baseline="-25000" dirty="0"/>
                    </a:p>
                  </a:txBody>
                  <a:tcPr/>
                </a:tc>
                <a:tc>
                  <a:txBody>
                    <a:bodyPr/>
                    <a:lstStyle/>
                    <a:p>
                      <a:r>
                        <a:rPr lang="en-US" dirty="0" smtClean="0"/>
                        <a:t>H</a:t>
                      </a:r>
                      <a:r>
                        <a:rPr lang="en-US" baseline="-25000" dirty="0" smtClean="0"/>
                        <a:t>2</a:t>
                      </a:r>
                      <a:endParaRPr lang="en-US" baseline="-25000" dirty="0"/>
                    </a:p>
                  </a:txBody>
                  <a:tcPr/>
                </a:tc>
                <a:tc>
                  <a:txBody>
                    <a:bodyPr/>
                    <a:lstStyle/>
                    <a:p>
                      <a:r>
                        <a:rPr lang="en-US" dirty="0" smtClean="0"/>
                        <a:t>NH</a:t>
                      </a:r>
                      <a:r>
                        <a:rPr lang="en-US" baseline="-25000" dirty="0" smtClean="0"/>
                        <a:t>3</a:t>
                      </a:r>
                      <a:endParaRPr lang="en-US" baseline="-25000" dirty="0"/>
                    </a:p>
                  </a:txBody>
                  <a:tcPr/>
                </a:tc>
              </a:tr>
              <a:tr h="370840">
                <a:tc>
                  <a:txBody>
                    <a:bodyPr/>
                    <a:lstStyle/>
                    <a:p>
                      <a:r>
                        <a:rPr lang="en-US" dirty="0" smtClean="0"/>
                        <a:t>Initial</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Change</a:t>
                      </a:r>
                      <a:endParaRPr lang="en-US" dirty="0"/>
                    </a:p>
                  </a:txBody>
                  <a:tcPr/>
                </a:tc>
                <a:tc>
                  <a:txBody>
                    <a:bodyPr/>
                    <a:lstStyle/>
                    <a:p>
                      <a:r>
                        <a:rPr lang="en-US" dirty="0" smtClean="0"/>
                        <a:t>-x</a:t>
                      </a:r>
                      <a:endParaRPr lang="en-US" dirty="0"/>
                    </a:p>
                  </a:txBody>
                  <a:tcPr/>
                </a:tc>
                <a:tc>
                  <a:txBody>
                    <a:bodyPr/>
                    <a:lstStyle/>
                    <a:p>
                      <a:r>
                        <a:rPr lang="en-US" dirty="0" smtClean="0"/>
                        <a:t>-3x</a:t>
                      </a:r>
                      <a:endParaRPr lang="en-US" dirty="0"/>
                    </a:p>
                  </a:txBody>
                  <a:tcPr/>
                </a:tc>
                <a:tc>
                  <a:txBody>
                    <a:bodyPr/>
                    <a:lstStyle/>
                    <a:p>
                      <a:r>
                        <a:rPr lang="en-US" dirty="0" smtClean="0"/>
                        <a:t>2x</a:t>
                      </a:r>
                      <a:endParaRPr lang="en-US" dirty="0"/>
                    </a:p>
                  </a:txBody>
                  <a:tcPr/>
                </a:tc>
              </a:tr>
              <a:tr h="370840">
                <a:tc>
                  <a:txBody>
                    <a:bodyPr/>
                    <a:lstStyle/>
                    <a:p>
                      <a:r>
                        <a:rPr lang="en-US" dirty="0" smtClean="0"/>
                        <a:t>Equilibrium</a:t>
                      </a:r>
                      <a:endParaRPr lang="en-US" dirty="0"/>
                    </a:p>
                  </a:txBody>
                  <a:tcPr/>
                </a:tc>
                <a:tc>
                  <a:txBody>
                    <a:bodyPr/>
                    <a:lstStyle/>
                    <a:p>
                      <a:r>
                        <a:rPr lang="en-US" dirty="0" smtClean="0"/>
                        <a:t>1-x</a:t>
                      </a:r>
                      <a:endParaRPr lang="en-US" dirty="0"/>
                    </a:p>
                  </a:txBody>
                  <a:tcPr/>
                </a:tc>
                <a:tc>
                  <a:txBody>
                    <a:bodyPr/>
                    <a:lstStyle/>
                    <a:p>
                      <a:r>
                        <a:rPr lang="en-US" dirty="0" smtClean="0"/>
                        <a:t>3-3x</a:t>
                      </a:r>
                      <a:endParaRPr lang="en-US" dirty="0"/>
                    </a:p>
                  </a:txBody>
                  <a:tcPr/>
                </a:tc>
                <a:tc>
                  <a:txBody>
                    <a:bodyPr/>
                    <a:lstStyle/>
                    <a:p>
                      <a:r>
                        <a:rPr lang="en-US" dirty="0" smtClean="0"/>
                        <a:t>2x</a:t>
                      </a:r>
                      <a:endParaRPr lang="en-US" dirty="0"/>
                    </a:p>
                  </a:txBody>
                  <a:tcPr/>
                </a:tc>
              </a:tr>
            </a:tbl>
          </a:graphicData>
        </a:graphic>
      </p:graphicFrame>
    </p:spTree>
    <p:extLst>
      <p:ext uri="{BB962C8B-B14F-4D97-AF65-F5344CB8AC3E}">
        <p14:creationId xmlns:p14="http://schemas.microsoft.com/office/powerpoint/2010/main" val="300924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4000" u="sng" dirty="0" smtClean="0">
                <a:solidFill>
                  <a:srgbClr val="C00000"/>
                </a:solidFill>
              </a:rPr>
              <a:t>What is equilibrium?</a:t>
            </a:r>
            <a:endParaRPr lang="en-US" sz="4000" u="sng" dirty="0">
              <a:solidFill>
                <a:srgbClr val="C00000"/>
              </a:solidFill>
            </a:endParaRPr>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sz="2400" dirty="0" smtClean="0"/>
              <a:t>Equilibrium is a </a:t>
            </a:r>
            <a:r>
              <a:rPr lang="en-US" sz="2400" dirty="0"/>
              <a:t>state of balance between opposing forces or actions that is either </a:t>
            </a:r>
            <a:r>
              <a:rPr lang="en-US" sz="2400" dirty="0">
                <a:solidFill>
                  <a:srgbClr val="C00000"/>
                </a:solidFill>
              </a:rPr>
              <a:t>static</a:t>
            </a:r>
            <a:r>
              <a:rPr lang="en-US" sz="2400" dirty="0"/>
              <a:t> (as in a body acted on by forces whose resultant is zero) or </a:t>
            </a:r>
            <a:r>
              <a:rPr lang="en-US" sz="2400" dirty="0">
                <a:solidFill>
                  <a:srgbClr val="C00000"/>
                </a:solidFill>
              </a:rPr>
              <a:t>dynamic</a:t>
            </a:r>
            <a:r>
              <a:rPr lang="en-US" sz="2400" dirty="0"/>
              <a:t> (as in a reversible chemical reaction when the rates of reaction in both directions are equal</a:t>
            </a:r>
            <a:r>
              <a:rPr lang="en-US" sz="2400" dirty="0" smtClean="0"/>
              <a:t>) </a:t>
            </a:r>
          </a:p>
          <a:p>
            <a:pPr marL="0" indent="0">
              <a:buNone/>
            </a:pPr>
            <a:r>
              <a:rPr lang="en-US" sz="2400" dirty="0" smtClean="0"/>
              <a:t>– </a:t>
            </a:r>
            <a:r>
              <a:rPr lang="en-US" sz="2400" dirty="0" smtClean="0">
                <a:solidFill>
                  <a:srgbClr val="0070C0"/>
                </a:solidFill>
              </a:rPr>
              <a:t>Merriam-Webster online dictionary</a:t>
            </a:r>
            <a:endParaRPr lang="en-US" sz="2400" dirty="0">
              <a:solidFill>
                <a:srgbClr val="0070C0"/>
              </a:solidFill>
            </a:endParaRPr>
          </a:p>
        </p:txBody>
      </p:sp>
      <p:grpSp>
        <p:nvGrpSpPr>
          <p:cNvPr id="6" name="Group 5"/>
          <p:cNvGrpSpPr/>
          <p:nvPr/>
        </p:nvGrpSpPr>
        <p:grpSpPr>
          <a:xfrm>
            <a:off x="533400" y="3105068"/>
            <a:ext cx="8305800" cy="3363254"/>
            <a:chOff x="533400" y="3418709"/>
            <a:chExt cx="8305800" cy="3363254"/>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4899597" y="3418709"/>
              <a:ext cx="3520503" cy="2697873"/>
            </a:xfrm>
            <a:prstGeom prst="rect">
              <a:avLst/>
            </a:prstGeom>
          </p:spPr>
        </p:pic>
        <p:pic>
          <p:nvPicPr>
            <p:cNvPr id="1026" name="Picture 2" descr="http://www.rakeshkapoor.us/ClassNotes/HTMLFiles/Equilibrium_and_elasticity_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18709"/>
              <a:ext cx="1911345" cy="2697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135632"/>
              <a:ext cx="8305800" cy="646331"/>
            </a:xfrm>
            <a:prstGeom prst="rect">
              <a:avLst/>
            </a:prstGeom>
            <a:noFill/>
          </p:spPr>
          <p:txBody>
            <a:bodyPr wrap="square" rtlCol="0">
              <a:spAutoFit/>
            </a:bodyPr>
            <a:lstStyle/>
            <a:p>
              <a:r>
                <a:rPr lang="en-US" dirty="0" smtClean="0"/>
                <a:t>              </a:t>
              </a:r>
              <a:r>
                <a:rPr lang="en-US" dirty="0" smtClean="0">
                  <a:solidFill>
                    <a:srgbClr val="C00000"/>
                  </a:solidFill>
                </a:rPr>
                <a:t>Static equilibrium                                                   Dynamic equilibrium</a:t>
              </a:r>
            </a:p>
            <a:p>
              <a:r>
                <a:rPr lang="en-US" dirty="0" smtClean="0">
                  <a:solidFill>
                    <a:srgbClr val="C00000"/>
                  </a:solidFill>
                </a:rPr>
                <a:t>    (more relevant to mechanics)                                  (more relevant to chemistry)</a:t>
              </a:r>
              <a:endParaRPr lang="en-US" dirty="0">
                <a:solidFill>
                  <a:srgbClr val="C00000"/>
                </a:solidFill>
              </a:endParaRPr>
            </a:p>
          </p:txBody>
        </p:sp>
      </p:grpSp>
    </p:spTree>
    <p:extLst>
      <p:ext uri="{BB962C8B-B14F-4D97-AF65-F5344CB8AC3E}">
        <p14:creationId xmlns:p14="http://schemas.microsoft.com/office/powerpoint/2010/main" val="408620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The Haber synthesis of NH</a:t>
            </a:r>
            <a:r>
              <a:rPr lang="en-US" sz="4000" u="sng" baseline="-25000" dirty="0" smtClean="0">
                <a:solidFill>
                  <a:srgbClr val="C00000"/>
                </a:solidFill>
              </a:rPr>
              <a:t>3</a:t>
            </a:r>
            <a:endParaRPr lang="en-US" sz="4000" u="sng" baseline="-25000"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914400"/>
                <a:ext cx="8991600" cy="5943600"/>
              </a:xfrm>
            </p:spPr>
            <p:txBody>
              <a:bodyPr>
                <a:normAutofit fontScale="92500" lnSpcReduction="10000"/>
              </a:bodyPr>
              <a:lstStyle/>
              <a:p>
                <a:pPr marL="0" indent="0">
                  <a:buNone/>
                </a:pPr>
                <a:r>
                  <a:rPr lang="en-US" sz="2000" u="sng" dirty="0" smtClean="0">
                    <a:solidFill>
                      <a:srgbClr val="C00000"/>
                    </a:solidFill>
                  </a:rPr>
                  <a:t>A more complicated problem</a:t>
                </a:r>
                <a:r>
                  <a:rPr lang="en-US" sz="2000" dirty="0" smtClean="0">
                    <a:solidFill>
                      <a:srgbClr val="C00000"/>
                    </a:solidFill>
                  </a:rPr>
                  <a:t>: </a:t>
                </a:r>
                <a:r>
                  <a:rPr lang="en-US" sz="2000" dirty="0" smtClean="0"/>
                  <a:t>If a vessel is filled to partial pressures of 1 </a:t>
                </a:r>
                <a:r>
                  <a:rPr lang="en-US" sz="2000" dirty="0" err="1" smtClean="0"/>
                  <a:t>atm</a:t>
                </a:r>
                <a:r>
                  <a:rPr lang="en-US" sz="2000" dirty="0" smtClean="0"/>
                  <a:t> N</a:t>
                </a:r>
                <a:r>
                  <a:rPr lang="en-US" sz="2000" baseline="-25000" dirty="0" smtClean="0"/>
                  <a:t>2</a:t>
                </a:r>
                <a:r>
                  <a:rPr lang="en-US" sz="2000" dirty="0" smtClean="0"/>
                  <a:t> and 3 </a:t>
                </a:r>
                <a:r>
                  <a:rPr lang="en-US" sz="2000" dirty="0" err="1" smtClean="0"/>
                  <a:t>atm</a:t>
                </a:r>
                <a:r>
                  <a:rPr lang="en-US" sz="2000" dirty="0" smtClean="0"/>
                  <a:t> H</a:t>
                </a:r>
                <a:r>
                  <a:rPr lang="en-US" sz="2000" baseline="-25000" dirty="0" smtClean="0"/>
                  <a:t>2</a:t>
                </a:r>
                <a:r>
                  <a:rPr lang="en-US" sz="2000" dirty="0" smtClean="0"/>
                  <a:t>, sealed, and heated to 500°C, what partial pressure of NH</a:t>
                </a:r>
                <a:r>
                  <a:rPr lang="en-US" sz="2000" baseline="-25000" dirty="0" smtClean="0"/>
                  <a:t>3</a:t>
                </a:r>
                <a:r>
                  <a:rPr lang="en-US" sz="2000" dirty="0" smtClean="0"/>
                  <a:t> is obtained? </a:t>
                </a:r>
              </a:p>
              <a:p>
                <a:pPr marL="0" indent="0">
                  <a:buNone/>
                </a:pPr>
                <a:r>
                  <a:rPr lang="en-US" sz="2000" dirty="0" smtClean="0"/>
                  <a:t>[Remember: </a:t>
                </a:r>
                <a:r>
                  <a:rPr lang="en-US" sz="2000" dirty="0" err="1" smtClean="0"/>
                  <a:t>K</a:t>
                </a:r>
                <a:r>
                  <a:rPr lang="en-US" sz="2000" baseline="-25000" dirty="0" err="1" smtClean="0"/>
                  <a:t>p</a:t>
                </a:r>
                <a:r>
                  <a:rPr lang="en-US" sz="2000" dirty="0" smtClean="0"/>
                  <a:t> = 1.45 × 10</a:t>
                </a:r>
                <a:r>
                  <a:rPr lang="en-US" sz="2000" baseline="30000" dirty="0" smtClean="0"/>
                  <a:t>-5</a:t>
                </a:r>
                <a:r>
                  <a:rPr lang="en-US" sz="2000" dirty="0" smtClean="0"/>
                  <a:t> at 500°C]</a:t>
                </a:r>
              </a:p>
              <a:p>
                <a:pPr marL="0" indent="0" algn="ctr">
                  <a:buNone/>
                </a:pPr>
                <a:r>
                  <a:rPr lang="en-US" sz="2000" dirty="0"/>
                  <a:t>N</a:t>
                </a:r>
                <a:r>
                  <a:rPr lang="en-US" sz="2000" baseline="-25000" dirty="0"/>
                  <a:t>2</a:t>
                </a:r>
                <a:r>
                  <a:rPr lang="en-US" sz="2000" dirty="0"/>
                  <a:t>(g) + 3H</a:t>
                </a:r>
                <a:r>
                  <a:rPr lang="en-US" sz="2000" baseline="-25000" dirty="0"/>
                  <a:t>2</a:t>
                </a:r>
                <a:r>
                  <a:rPr lang="en-US" sz="2000" dirty="0"/>
                  <a:t>(g) </a:t>
                </a:r>
                <a14:m>
                  <m:oMath xmlns:m="http://schemas.openxmlformats.org/officeDocument/2006/math">
                    <m:r>
                      <a:rPr lang="en-US" sz="2000" i="1">
                        <a:latin typeface="Cambria Math"/>
                        <a:ea typeface="Cambria Math"/>
                      </a:rPr>
                      <m:t>⇌</m:t>
                    </m:r>
                  </m:oMath>
                </a14:m>
                <a:r>
                  <a:rPr lang="en-US" sz="2000" dirty="0"/>
                  <a:t> 2NH</a:t>
                </a:r>
                <a:r>
                  <a:rPr lang="en-US" sz="2000" baseline="-25000" dirty="0"/>
                  <a:t>3</a:t>
                </a:r>
                <a:r>
                  <a:rPr lang="en-US" sz="2000" dirty="0"/>
                  <a:t>(g</a:t>
                </a:r>
                <a:r>
                  <a:rPr lang="en-US" sz="2000" dirty="0" smtClean="0"/>
                  <a:t>)</a:t>
                </a:r>
              </a:p>
              <a:p>
                <a:pPr marL="0" indent="0">
                  <a:buNone/>
                </a:pPr>
                <a:r>
                  <a:rPr lang="en-US" sz="2000" dirty="0" smtClean="0"/>
                  <a:t>This is a problem that can be solved using an </a:t>
                </a:r>
                <a:r>
                  <a:rPr lang="en-US" sz="2000" dirty="0" smtClean="0">
                    <a:solidFill>
                      <a:srgbClr val="C00000"/>
                    </a:solidFill>
                  </a:rPr>
                  <a:t>ICE</a:t>
                </a:r>
                <a:r>
                  <a:rPr lang="en-US" sz="2000" dirty="0" smtClean="0"/>
                  <a:t> table (</a:t>
                </a:r>
                <a:r>
                  <a:rPr lang="en-US" sz="2000" dirty="0" smtClean="0">
                    <a:solidFill>
                      <a:srgbClr val="C00000"/>
                    </a:solidFill>
                  </a:rPr>
                  <a:t>I</a:t>
                </a:r>
                <a:r>
                  <a:rPr lang="en-US" sz="2000" dirty="0" smtClean="0"/>
                  <a:t>nitial, </a:t>
                </a:r>
                <a:r>
                  <a:rPr lang="en-US" sz="2000" dirty="0" smtClean="0">
                    <a:solidFill>
                      <a:srgbClr val="C00000"/>
                    </a:solidFill>
                  </a:rPr>
                  <a:t>C</a:t>
                </a:r>
                <a:r>
                  <a:rPr lang="en-US" sz="2000" dirty="0" smtClean="0"/>
                  <a:t>hange, </a:t>
                </a:r>
                <a:r>
                  <a:rPr lang="en-US" sz="2000" dirty="0" smtClean="0">
                    <a:solidFill>
                      <a:srgbClr val="C00000"/>
                    </a:solidFill>
                  </a:rPr>
                  <a:t>E</a:t>
                </a:r>
                <a:r>
                  <a:rPr lang="en-US" sz="2000" dirty="0" smtClean="0"/>
                  <a:t>quilibrium):</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sSup>
                            <m:sSupPr>
                              <m:ctrlPr>
                                <a:rPr lang="en-US" sz="2000" i="1">
                                  <a:latin typeface="Cambria Math"/>
                                </a:rPr>
                              </m:ctrlPr>
                            </m:sSupPr>
                            <m:e>
                              <m:sSubSup>
                                <m:sSubSupPr>
                                  <m:ctrlPr>
                                    <a:rPr lang="en-US" sz="2000" i="1">
                                      <a:latin typeface="Cambria Math"/>
                                    </a:rPr>
                                  </m:ctrlPr>
                                </m:sSubSupPr>
                                <m:e>
                                  <m:r>
                                    <a:rPr lang="en-US" sz="2000" i="1">
                                      <a:latin typeface="Cambria Math"/>
                                    </a:rPr>
                                    <m:t>𝑝</m:t>
                                  </m:r>
                                </m:e>
                                <m:sub>
                                  <m:sSub>
                                    <m:sSubPr>
                                      <m:ctrlPr>
                                        <a:rPr lang="en-US" sz="2000" i="1">
                                          <a:latin typeface="Cambria Math"/>
                                        </a:rPr>
                                      </m:ctrlPr>
                                    </m:sSubPr>
                                    <m:e>
                                      <m:r>
                                        <a:rPr lang="en-US" sz="2000" i="1">
                                          <a:latin typeface="Cambria Math"/>
                                        </a:rPr>
                                        <m:t>𝑁𝐻</m:t>
                                      </m:r>
                                    </m:e>
                                    <m:sub>
                                      <m:r>
                                        <a:rPr lang="en-US" sz="2000" i="1">
                                          <a:latin typeface="Cambria Math"/>
                                        </a:rPr>
                                        <m:t>3</m:t>
                                      </m:r>
                                    </m:sub>
                                  </m:sSub>
                                </m:sub>
                                <m:sup/>
                              </m:sSubSup>
                            </m:e>
                            <m:sup>
                              <m:r>
                                <a:rPr lang="en-US" sz="2000" i="1">
                                  <a:latin typeface="Cambria Math"/>
                                </a:rPr>
                                <m:t>2</m:t>
                              </m:r>
                            </m:sup>
                          </m:sSup>
                        </m:num>
                        <m:den>
                          <m:sSub>
                            <m:sSubPr>
                              <m:ctrlPr>
                                <a:rPr lang="en-US" sz="2000" i="1">
                                  <a:latin typeface="Cambria Math"/>
                                </a:rPr>
                              </m:ctrlPr>
                            </m:sSubPr>
                            <m:e>
                              <m:r>
                                <a:rPr lang="en-US" sz="2000" i="1">
                                  <a:latin typeface="Cambria Math"/>
                                </a:rPr>
                                <m:t>𝑝</m:t>
                              </m:r>
                            </m:e>
                            <m:sub>
                              <m:sSub>
                                <m:sSubPr>
                                  <m:ctrlPr>
                                    <a:rPr lang="en-US" sz="2000" i="1">
                                      <a:latin typeface="Cambria Math"/>
                                    </a:rPr>
                                  </m:ctrlPr>
                                </m:sSubPr>
                                <m:e>
                                  <m:r>
                                    <a:rPr lang="en-US" sz="2000" i="1">
                                      <a:latin typeface="Cambria Math"/>
                                    </a:rPr>
                                    <m:t>𝑁</m:t>
                                  </m:r>
                                </m:e>
                                <m:sub>
                                  <m:r>
                                    <a:rPr lang="en-US" sz="2000" i="1">
                                      <a:latin typeface="Cambria Math"/>
                                    </a:rPr>
                                    <m:t>2</m:t>
                                  </m:r>
                                </m:sub>
                              </m:sSub>
                            </m:sub>
                          </m:sSub>
                          <m:sSubSup>
                            <m:sSubSupPr>
                              <m:ctrlPr>
                                <a:rPr lang="en-US" sz="2000" i="1">
                                  <a:latin typeface="Cambria Math"/>
                                </a:rPr>
                              </m:ctrlPr>
                            </m:sSubSupPr>
                            <m:e>
                              <m:r>
                                <a:rPr lang="en-US" sz="2000" i="1">
                                  <a:latin typeface="Cambria Math"/>
                                </a:rPr>
                                <m:t>𝑝</m:t>
                              </m:r>
                            </m:e>
                            <m:sub>
                              <m:sSub>
                                <m:sSubPr>
                                  <m:ctrlPr>
                                    <a:rPr lang="en-US" sz="2000" i="1">
                                      <a:latin typeface="Cambria Math"/>
                                    </a:rPr>
                                  </m:ctrlPr>
                                </m:sSubPr>
                                <m:e>
                                  <m:r>
                                    <a:rPr lang="en-US" sz="2000" i="1">
                                      <a:latin typeface="Cambria Math"/>
                                    </a:rPr>
                                    <m:t>𝐻</m:t>
                                  </m:r>
                                </m:e>
                                <m:sub>
                                  <m:r>
                                    <a:rPr lang="en-US" sz="2000" i="1">
                                      <a:latin typeface="Cambria Math"/>
                                    </a:rPr>
                                    <m:t>2</m:t>
                                  </m:r>
                                </m:sub>
                              </m:sSub>
                            </m:sub>
                            <m:sup>
                              <m:r>
                                <a:rPr lang="en-US" sz="2000" i="1">
                                  <a:latin typeface="Cambria Math"/>
                                </a:rPr>
                                <m:t>3</m:t>
                              </m:r>
                            </m:sup>
                          </m:sSubSup>
                        </m:den>
                      </m:f>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(2</m:t>
                              </m:r>
                              <m:r>
                                <a:rPr lang="en-US" sz="2000" b="0" i="1" smtClean="0">
                                  <a:latin typeface="Cambria Math"/>
                                </a:rPr>
                                <m:t>𝑥</m:t>
                              </m:r>
                              <m:r>
                                <a:rPr lang="en-US" sz="2000" b="0" i="1" smtClean="0">
                                  <a:latin typeface="Cambria Math"/>
                                </a:rPr>
                                <m:t>)</m:t>
                              </m:r>
                            </m:e>
                            <m:sup>
                              <m:r>
                                <a:rPr lang="en-US" sz="2000" b="0" i="1" smtClean="0">
                                  <a:latin typeface="Cambria Math"/>
                                </a:rPr>
                                <m:t>2</m:t>
                              </m:r>
                            </m:sup>
                          </m:sSup>
                        </m:num>
                        <m:den>
                          <m:r>
                            <a:rPr lang="en-US" sz="2000" b="0" i="1" smtClean="0">
                              <a:latin typeface="Cambria Math"/>
                            </a:rPr>
                            <m:t>(1−</m:t>
                          </m:r>
                          <m:r>
                            <a:rPr lang="en-US" sz="2000" b="0" i="1" smtClean="0">
                              <a:latin typeface="Cambria Math"/>
                            </a:rPr>
                            <m:t>𝑥</m:t>
                          </m:r>
                          <m:r>
                            <a:rPr lang="en-US" sz="2000" b="0" i="1" smtClean="0">
                              <a:latin typeface="Cambria Math"/>
                            </a:rPr>
                            <m:t>)</m:t>
                          </m:r>
                          <m:sSup>
                            <m:sSupPr>
                              <m:ctrlPr>
                                <a:rPr lang="en-US" sz="2000" b="0" i="1" smtClean="0">
                                  <a:latin typeface="Cambria Math"/>
                                </a:rPr>
                              </m:ctrlPr>
                            </m:sSupPr>
                            <m:e>
                              <m:r>
                                <a:rPr lang="en-US" sz="2000" b="0" i="1" smtClean="0">
                                  <a:latin typeface="Cambria Math"/>
                                </a:rPr>
                                <m:t>(3−3</m:t>
                              </m:r>
                              <m:r>
                                <a:rPr lang="en-US" sz="2000" b="0" i="1" smtClean="0">
                                  <a:latin typeface="Cambria Math"/>
                                </a:rPr>
                                <m:t>𝑥</m:t>
                              </m:r>
                              <m:r>
                                <a:rPr lang="en-US" sz="2000" b="0" i="1" smtClean="0">
                                  <a:latin typeface="Cambria Math"/>
                                </a:rPr>
                                <m:t>)</m:t>
                              </m:r>
                            </m:e>
                            <m:sup>
                              <m:r>
                                <a:rPr lang="en-US" sz="2000" b="0" i="1" smtClean="0">
                                  <a:latin typeface="Cambria Math"/>
                                </a:rPr>
                                <m:t>3</m:t>
                              </m:r>
                            </m:sup>
                          </m:sSup>
                        </m:den>
                      </m:f>
                      <m:r>
                        <a:rPr lang="en-US" sz="2000" i="1">
                          <a:latin typeface="Cambria Math"/>
                        </a:rPr>
                        <m:t>=1.45 </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m:oMathPara>
                </a14:m>
                <a:endParaRPr lang="en-US" sz="2000" dirty="0"/>
              </a:p>
              <a:p>
                <a:pPr marL="0" indent="0">
                  <a:buNone/>
                </a:pPr>
                <a:r>
                  <a:rPr lang="en-US" sz="2000" dirty="0" smtClean="0"/>
                  <a:t>Assume:  x &lt;&lt; 1, so we can neglect x in comparison to 1 in the denominator (and 3x in comparison to 3). This gives  </a:t>
                </a:r>
                <a14:m>
                  <m:oMath xmlns:m="http://schemas.openxmlformats.org/officeDocument/2006/math">
                    <m:f>
                      <m:fPr>
                        <m:ctrlPr>
                          <a:rPr lang="en-US" sz="2000" i="1">
                            <a:latin typeface="Cambria Math"/>
                          </a:rPr>
                        </m:ctrlPr>
                      </m:fPr>
                      <m:num>
                        <m:sSup>
                          <m:sSupPr>
                            <m:ctrlPr>
                              <a:rPr lang="en-US" sz="2000" i="1">
                                <a:latin typeface="Cambria Math"/>
                              </a:rPr>
                            </m:ctrlPr>
                          </m:sSupPr>
                          <m:e>
                            <m:r>
                              <a:rPr lang="en-US" sz="2000" i="1">
                                <a:latin typeface="Cambria Math"/>
                              </a:rPr>
                              <m:t>(2</m:t>
                            </m:r>
                            <m:r>
                              <a:rPr lang="en-US" sz="2000" i="1">
                                <a:latin typeface="Cambria Math"/>
                              </a:rPr>
                              <m:t>𝑥</m:t>
                            </m:r>
                            <m:r>
                              <a:rPr lang="en-US" sz="2000" i="1">
                                <a:latin typeface="Cambria Math"/>
                              </a:rPr>
                              <m:t>)</m:t>
                            </m:r>
                          </m:e>
                          <m:sup>
                            <m:r>
                              <a:rPr lang="en-US" sz="2000" i="1">
                                <a:latin typeface="Cambria Math"/>
                              </a:rPr>
                              <m:t>2</m:t>
                            </m:r>
                          </m:sup>
                        </m:sSup>
                      </m:num>
                      <m:den>
                        <m:r>
                          <a:rPr lang="en-US" sz="2000" i="1">
                            <a:latin typeface="Cambria Math"/>
                          </a:rPr>
                          <m:t>(1)</m:t>
                        </m:r>
                        <m:sSup>
                          <m:sSupPr>
                            <m:ctrlPr>
                              <a:rPr lang="en-US" sz="2000" i="1">
                                <a:latin typeface="Cambria Math"/>
                              </a:rPr>
                            </m:ctrlPr>
                          </m:sSupPr>
                          <m:e>
                            <m:r>
                              <a:rPr lang="en-US" sz="2000" i="1">
                                <a:latin typeface="Cambria Math"/>
                              </a:rPr>
                              <m:t>(3)</m:t>
                            </m:r>
                          </m:e>
                          <m:sup>
                            <m:r>
                              <a:rPr lang="en-US" sz="2000" i="1">
                                <a:latin typeface="Cambria Math"/>
                              </a:rPr>
                              <m:t>3</m:t>
                            </m:r>
                          </m:sup>
                        </m:sSup>
                      </m:den>
                    </m:f>
                    <m:r>
                      <a:rPr lang="en-US" sz="2000" i="1">
                        <a:latin typeface="Cambria Math"/>
                      </a:rPr>
                      <m:t>=1.45 </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r>
                  <a:rPr lang="en-US" sz="2000" dirty="0" smtClean="0"/>
                  <a:t>, or </a:t>
                </a:r>
                <a14:m>
                  <m:oMath xmlns:m="http://schemas.openxmlformats.org/officeDocument/2006/math">
                    <m:f>
                      <m:fPr>
                        <m:ctrlPr>
                          <a:rPr lang="en-US" sz="2000" i="1">
                            <a:latin typeface="Cambria Math"/>
                          </a:rPr>
                        </m:ctrlPr>
                      </m:fPr>
                      <m:num>
                        <m:r>
                          <a:rPr lang="en-US" sz="2000" b="0" i="1" smtClean="0">
                            <a:latin typeface="Cambria Math"/>
                          </a:rPr>
                          <m:t>4</m:t>
                        </m:r>
                      </m:num>
                      <m:den>
                        <m:r>
                          <a:rPr lang="en-US" sz="2000" b="0" i="1" smtClean="0">
                            <a:latin typeface="Cambria Math"/>
                          </a:rPr>
                          <m:t>27</m:t>
                        </m:r>
                      </m:den>
                    </m:f>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=1.45 </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r>
                  <a:rPr lang="en-US" sz="2000" dirty="0" smtClean="0"/>
                  <a:t>, or </a:t>
                </a:r>
                <a14:m>
                  <m:oMath xmlns:m="http://schemas.openxmlformats.org/officeDocument/2006/math">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b="0" i="1" smtClean="0">
                        <a:latin typeface="Cambria Math"/>
                      </a:rPr>
                      <m:t>=9.79</m:t>
                    </m:r>
                    <m:r>
                      <a:rPr lang="en-US" sz="2000" i="1">
                        <a:latin typeface="Cambria Math"/>
                      </a:rPr>
                      <m:t> </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endParaRPr lang="en-US" sz="2000" dirty="0" smtClean="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r>
                        <a:rPr lang="en-US" sz="2000" b="0" i="1" smtClean="0">
                          <a:latin typeface="Cambria Math"/>
                        </a:rPr>
                        <m:t>𝑥</m:t>
                      </m:r>
                      <m:r>
                        <a:rPr lang="en-US" sz="2000" i="1">
                          <a:latin typeface="Cambria Math"/>
                        </a:rPr>
                        <m:t>=9.</m:t>
                      </m:r>
                      <m:r>
                        <a:rPr lang="en-US" sz="2000" b="0" i="1" smtClean="0">
                          <a:latin typeface="Cambria Math"/>
                        </a:rPr>
                        <m:t>8</m:t>
                      </m:r>
                      <m:r>
                        <a:rPr lang="en-US" sz="2000" i="1">
                          <a:latin typeface="Cambria Math"/>
                        </a:rPr>
                        <m:t>9 </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m:t>
                          </m:r>
                          <m:r>
                            <a:rPr lang="en-US" sz="2000" b="0" i="1" smtClean="0">
                              <a:latin typeface="Cambria Math"/>
                              <a:ea typeface="Cambria Math"/>
                            </a:rPr>
                            <m:t>3</m:t>
                          </m:r>
                        </m:sup>
                      </m:sSup>
                      <m:r>
                        <a:rPr lang="en-US" sz="2000" b="0" i="1" smtClean="0">
                          <a:latin typeface="Cambria Math"/>
                          <a:ea typeface="Cambria Math"/>
                        </a:rPr>
                        <m:t>=0.00989 </m:t>
                      </m:r>
                      <m:r>
                        <a:rPr lang="en-US" sz="2000" b="0" i="1" smtClean="0">
                          <a:latin typeface="Cambria Math"/>
                          <a:ea typeface="Cambria Math"/>
                        </a:rPr>
                        <m:t>𝑎𝑡𝑚</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𝑝</m:t>
                          </m:r>
                        </m:e>
                        <m:sub>
                          <m:sSub>
                            <m:sSubPr>
                              <m:ctrlPr>
                                <a:rPr lang="en-US" sz="2000" b="0" i="1" smtClean="0">
                                  <a:latin typeface="Cambria Math"/>
                                  <a:ea typeface="Cambria Math"/>
                                </a:rPr>
                              </m:ctrlPr>
                            </m:sSubPr>
                            <m:e>
                              <m:r>
                                <a:rPr lang="en-US" sz="2000" b="0" i="1" smtClean="0">
                                  <a:latin typeface="Cambria Math"/>
                                  <a:ea typeface="Cambria Math"/>
                                </a:rPr>
                                <m:t>𝑁𝐻</m:t>
                              </m:r>
                            </m:e>
                            <m:sub>
                              <m:r>
                                <a:rPr lang="en-US" sz="2000" b="0" i="1" smtClean="0">
                                  <a:latin typeface="Cambria Math"/>
                                  <a:ea typeface="Cambria Math"/>
                                </a:rPr>
                                <m:t>3</m:t>
                              </m:r>
                            </m:sub>
                          </m:sSub>
                        </m:sub>
                      </m:sSub>
                      <m:r>
                        <a:rPr lang="en-US" sz="2000" b="0" i="1" smtClean="0">
                          <a:latin typeface="Cambria Math"/>
                          <a:ea typeface="Cambria Math"/>
                        </a:rPr>
                        <m:t>=2</m:t>
                      </m:r>
                      <m:r>
                        <a:rPr lang="en-US" sz="2000" b="0" i="1" smtClean="0">
                          <a:latin typeface="Cambria Math"/>
                          <a:ea typeface="Cambria Math"/>
                        </a:rPr>
                        <m:t>𝑥</m:t>
                      </m:r>
                      <m:r>
                        <a:rPr lang="en-US" sz="2000" b="0" i="1" smtClean="0">
                          <a:latin typeface="Cambria Math"/>
                          <a:ea typeface="Cambria Math"/>
                        </a:rPr>
                        <m:t>=</m:t>
                      </m:r>
                      <m:borderBox>
                        <m:borderBoxPr>
                          <m:ctrlPr>
                            <a:rPr lang="en-US" sz="2000" b="0" i="1" smtClean="0">
                              <a:solidFill>
                                <a:srgbClr val="C00000"/>
                              </a:solidFill>
                              <a:latin typeface="Cambria Math"/>
                              <a:ea typeface="Cambria Math"/>
                            </a:rPr>
                          </m:ctrlPr>
                        </m:borderBoxPr>
                        <m:e>
                          <m:r>
                            <a:rPr lang="en-US" sz="2000" i="1">
                              <a:solidFill>
                                <a:srgbClr val="C00000"/>
                              </a:solidFill>
                              <a:latin typeface="Cambria Math"/>
                              <a:ea typeface="Cambria Math"/>
                            </a:rPr>
                            <m:t>0.0198 </m:t>
                          </m:r>
                          <m:r>
                            <a:rPr lang="en-US" sz="2000" i="1">
                              <a:solidFill>
                                <a:srgbClr val="C00000"/>
                              </a:solidFill>
                              <a:latin typeface="Cambria Math"/>
                              <a:ea typeface="Cambria Math"/>
                            </a:rPr>
                            <m:t>𝑎𝑡𝑚</m:t>
                          </m:r>
                        </m:e>
                      </m:borderBox>
                    </m:oMath>
                  </m:oMathPara>
                </a14:m>
                <a:endParaRPr lang="en-US" sz="2000" dirty="0" smtClean="0"/>
              </a:p>
              <a:p>
                <a:pPr marL="0" indent="0">
                  <a:buNone/>
                </a:pPr>
                <a:r>
                  <a:rPr lang="en-US" sz="2000" dirty="0" smtClean="0"/>
                  <a:t>The assumption that x </a:t>
                </a:r>
                <a14:m>
                  <m:oMath xmlns:m="http://schemas.openxmlformats.org/officeDocument/2006/math">
                    <m:r>
                      <a:rPr lang="en-US" sz="2000" i="1" smtClean="0">
                        <a:latin typeface="Cambria Math"/>
                        <a:ea typeface="Cambria Math"/>
                      </a:rPr>
                      <m:t>≪</m:t>
                    </m:r>
                  </m:oMath>
                </a14:m>
                <a:r>
                  <a:rPr lang="en-US" sz="2000" dirty="0" smtClean="0"/>
                  <a:t> 1 was justified. Otherwise, this is a difficult problem to solve (the algebra gets really messy, best solved by a series of approximations).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914400"/>
                <a:ext cx="8991600" cy="5943600"/>
              </a:xfrm>
              <a:blipFill rotWithShape="1">
                <a:blip r:embed="rId3"/>
                <a:stretch>
                  <a:fillRect l="-610" t="-1026" r="-61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745512174"/>
              </p:ext>
            </p:extLst>
          </p:nvPr>
        </p:nvGraphicFramePr>
        <p:xfrm>
          <a:off x="1524000" y="25146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N</a:t>
                      </a:r>
                      <a:r>
                        <a:rPr lang="en-US" baseline="-25000" dirty="0" smtClean="0"/>
                        <a:t>2</a:t>
                      </a:r>
                      <a:endParaRPr lang="en-US" baseline="-25000" dirty="0"/>
                    </a:p>
                  </a:txBody>
                  <a:tcPr/>
                </a:tc>
                <a:tc>
                  <a:txBody>
                    <a:bodyPr/>
                    <a:lstStyle/>
                    <a:p>
                      <a:r>
                        <a:rPr lang="en-US" dirty="0" smtClean="0"/>
                        <a:t>H</a:t>
                      </a:r>
                      <a:r>
                        <a:rPr lang="en-US" baseline="-25000" dirty="0" smtClean="0"/>
                        <a:t>2</a:t>
                      </a:r>
                      <a:endParaRPr lang="en-US" baseline="-25000" dirty="0"/>
                    </a:p>
                  </a:txBody>
                  <a:tcPr/>
                </a:tc>
                <a:tc>
                  <a:txBody>
                    <a:bodyPr/>
                    <a:lstStyle/>
                    <a:p>
                      <a:r>
                        <a:rPr lang="en-US" dirty="0" smtClean="0"/>
                        <a:t>NH</a:t>
                      </a:r>
                      <a:r>
                        <a:rPr lang="en-US" baseline="-25000" dirty="0" smtClean="0"/>
                        <a:t>3</a:t>
                      </a:r>
                      <a:endParaRPr lang="en-US" baseline="-25000" dirty="0"/>
                    </a:p>
                  </a:txBody>
                  <a:tcPr/>
                </a:tc>
              </a:tr>
              <a:tr h="370840">
                <a:tc>
                  <a:txBody>
                    <a:bodyPr/>
                    <a:lstStyle/>
                    <a:p>
                      <a:r>
                        <a:rPr lang="en-US" dirty="0" smtClean="0"/>
                        <a:t>Initial</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Change</a:t>
                      </a:r>
                      <a:endParaRPr lang="en-US" dirty="0"/>
                    </a:p>
                  </a:txBody>
                  <a:tcPr/>
                </a:tc>
                <a:tc>
                  <a:txBody>
                    <a:bodyPr/>
                    <a:lstStyle/>
                    <a:p>
                      <a:r>
                        <a:rPr lang="en-US" dirty="0" smtClean="0"/>
                        <a:t>-x</a:t>
                      </a:r>
                      <a:endParaRPr lang="en-US" dirty="0"/>
                    </a:p>
                  </a:txBody>
                  <a:tcPr/>
                </a:tc>
                <a:tc>
                  <a:txBody>
                    <a:bodyPr/>
                    <a:lstStyle/>
                    <a:p>
                      <a:r>
                        <a:rPr lang="en-US" dirty="0" smtClean="0"/>
                        <a:t>-3x</a:t>
                      </a:r>
                      <a:endParaRPr lang="en-US" dirty="0"/>
                    </a:p>
                  </a:txBody>
                  <a:tcPr/>
                </a:tc>
                <a:tc>
                  <a:txBody>
                    <a:bodyPr/>
                    <a:lstStyle/>
                    <a:p>
                      <a:r>
                        <a:rPr lang="en-US" dirty="0" smtClean="0"/>
                        <a:t>2x</a:t>
                      </a:r>
                      <a:endParaRPr lang="en-US" dirty="0"/>
                    </a:p>
                  </a:txBody>
                  <a:tcPr/>
                </a:tc>
              </a:tr>
              <a:tr h="370840">
                <a:tc>
                  <a:txBody>
                    <a:bodyPr/>
                    <a:lstStyle/>
                    <a:p>
                      <a:r>
                        <a:rPr lang="en-US" dirty="0" smtClean="0"/>
                        <a:t>Equilibrium</a:t>
                      </a:r>
                      <a:endParaRPr lang="en-US" dirty="0"/>
                    </a:p>
                  </a:txBody>
                  <a:tcPr/>
                </a:tc>
                <a:tc>
                  <a:txBody>
                    <a:bodyPr/>
                    <a:lstStyle/>
                    <a:p>
                      <a:r>
                        <a:rPr lang="en-US" dirty="0" smtClean="0"/>
                        <a:t>1-x</a:t>
                      </a:r>
                      <a:endParaRPr lang="en-US" dirty="0"/>
                    </a:p>
                  </a:txBody>
                  <a:tcPr/>
                </a:tc>
                <a:tc>
                  <a:txBody>
                    <a:bodyPr/>
                    <a:lstStyle/>
                    <a:p>
                      <a:r>
                        <a:rPr lang="en-US" dirty="0" smtClean="0"/>
                        <a:t>3-3x</a:t>
                      </a:r>
                      <a:endParaRPr lang="en-US" dirty="0"/>
                    </a:p>
                  </a:txBody>
                  <a:tcPr/>
                </a:tc>
                <a:tc>
                  <a:txBody>
                    <a:bodyPr/>
                    <a:lstStyle/>
                    <a:p>
                      <a:r>
                        <a:rPr lang="en-US" dirty="0" smtClean="0"/>
                        <a:t>2x</a:t>
                      </a:r>
                      <a:endParaRPr lang="en-US" dirty="0"/>
                    </a:p>
                  </a:txBody>
                  <a:tcPr/>
                </a:tc>
              </a:tr>
            </a:tbl>
          </a:graphicData>
        </a:graphic>
      </p:graphicFrame>
    </p:spTree>
    <p:extLst>
      <p:ext uri="{BB962C8B-B14F-4D97-AF65-F5344CB8AC3E}">
        <p14:creationId xmlns:p14="http://schemas.microsoft.com/office/powerpoint/2010/main" val="373018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The Haber synthesis of NH</a:t>
            </a:r>
            <a:r>
              <a:rPr lang="en-US" sz="4000" u="sng" baseline="-25000" dirty="0" smtClean="0">
                <a:solidFill>
                  <a:srgbClr val="C00000"/>
                </a:solidFill>
              </a:rPr>
              <a:t>3</a:t>
            </a:r>
            <a:endParaRPr lang="en-US" sz="4000" u="sng" baseline="-25000" dirty="0">
              <a:solidFill>
                <a:srgbClr val="C00000"/>
              </a:solidFill>
            </a:endParaRPr>
          </a:p>
        </p:txBody>
      </p:sp>
      <p:sp>
        <p:nvSpPr>
          <p:cNvPr id="3" name="Content Placeholder 2"/>
          <p:cNvSpPr>
            <a:spLocks noGrp="1"/>
          </p:cNvSpPr>
          <p:nvPr>
            <p:ph idx="1"/>
          </p:nvPr>
        </p:nvSpPr>
        <p:spPr>
          <a:xfrm>
            <a:off x="152400" y="914400"/>
            <a:ext cx="8991600" cy="5943600"/>
          </a:xfrm>
        </p:spPr>
        <p:txBody>
          <a:bodyPr>
            <a:normAutofit/>
          </a:bodyPr>
          <a:lstStyle/>
          <a:p>
            <a:pPr marL="0" indent="0">
              <a:buNone/>
            </a:pPr>
            <a:r>
              <a:rPr lang="en-US" sz="2000" u="sng" dirty="0" smtClean="0">
                <a:solidFill>
                  <a:srgbClr val="C00000"/>
                </a:solidFill>
              </a:rPr>
              <a:t>Yet another kind of problem</a:t>
            </a:r>
            <a:r>
              <a:rPr lang="en-US" sz="2000" dirty="0" smtClean="0">
                <a:solidFill>
                  <a:srgbClr val="C00000"/>
                </a:solidFill>
              </a:rPr>
              <a:t>: </a:t>
            </a:r>
            <a:r>
              <a:rPr lang="en-US" sz="2000" dirty="0" smtClean="0"/>
              <a:t>If a vessel is filled to partial pressures of 10.0 </a:t>
            </a:r>
            <a:r>
              <a:rPr lang="en-US" sz="2000" dirty="0" err="1" smtClean="0"/>
              <a:t>atm</a:t>
            </a:r>
            <a:r>
              <a:rPr lang="en-US" sz="2000" dirty="0" smtClean="0"/>
              <a:t> N</a:t>
            </a:r>
            <a:r>
              <a:rPr lang="en-US" sz="2000" baseline="-25000" dirty="0" smtClean="0"/>
              <a:t>2</a:t>
            </a:r>
            <a:r>
              <a:rPr lang="en-US" sz="2000" dirty="0" smtClean="0"/>
              <a:t>, </a:t>
            </a:r>
          </a:p>
          <a:p>
            <a:pPr marL="0" indent="0">
              <a:buNone/>
            </a:pPr>
            <a:r>
              <a:rPr lang="en-US" sz="2000" dirty="0" smtClean="0"/>
              <a:t>30.0 </a:t>
            </a:r>
            <a:r>
              <a:rPr lang="en-US" sz="2000" dirty="0" err="1" smtClean="0"/>
              <a:t>atm</a:t>
            </a:r>
            <a:r>
              <a:rPr lang="en-US" sz="2000" dirty="0" smtClean="0"/>
              <a:t> H</a:t>
            </a:r>
            <a:r>
              <a:rPr lang="en-US" sz="2000" baseline="-25000" dirty="0" smtClean="0"/>
              <a:t>2</a:t>
            </a:r>
            <a:r>
              <a:rPr lang="en-US" sz="2000" dirty="0" smtClean="0"/>
              <a:t>, and 5.00 </a:t>
            </a:r>
            <a:r>
              <a:rPr lang="en-US" sz="2000" dirty="0" err="1" smtClean="0"/>
              <a:t>atm</a:t>
            </a:r>
            <a:r>
              <a:rPr lang="en-US" sz="2000" dirty="0" smtClean="0"/>
              <a:t> NH</a:t>
            </a:r>
            <a:r>
              <a:rPr lang="en-US" sz="2000" baseline="-25000" dirty="0" smtClean="0"/>
              <a:t>3</a:t>
            </a:r>
            <a:r>
              <a:rPr lang="en-US" sz="2000" dirty="0" smtClean="0"/>
              <a:t>  sealed, and equilibrated at 500°C, will the partial pressure of NH</a:t>
            </a:r>
            <a:r>
              <a:rPr lang="en-US" sz="2000" baseline="-25000" dirty="0" smtClean="0"/>
              <a:t>3</a:t>
            </a:r>
            <a:r>
              <a:rPr lang="en-US" sz="2000" dirty="0" smtClean="0"/>
              <a:t> rise or fall? </a:t>
            </a:r>
          </a:p>
          <a:p>
            <a:pPr marL="0" indent="0">
              <a:buNone/>
            </a:pPr>
            <a:endParaRPr lang="en-US" sz="2000" dirty="0"/>
          </a:p>
        </p:txBody>
      </p:sp>
    </p:spTree>
    <p:extLst>
      <p:ext uri="{BB962C8B-B14F-4D97-AF65-F5344CB8AC3E}">
        <p14:creationId xmlns:p14="http://schemas.microsoft.com/office/powerpoint/2010/main" val="13247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The Haber synthesis of NH</a:t>
            </a:r>
            <a:r>
              <a:rPr lang="en-US" sz="4000" u="sng" baseline="-25000" dirty="0" smtClean="0">
                <a:solidFill>
                  <a:srgbClr val="C00000"/>
                </a:solidFill>
              </a:rPr>
              <a:t>3</a:t>
            </a:r>
            <a:endParaRPr lang="en-US" sz="4000" u="sng" baseline="-25000"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914400"/>
                <a:ext cx="8991600" cy="5943600"/>
              </a:xfrm>
            </p:spPr>
            <p:txBody>
              <a:bodyPr>
                <a:normAutofit/>
              </a:bodyPr>
              <a:lstStyle/>
              <a:p>
                <a:pPr marL="0" indent="0">
                  <a:buNone/>
                </a:pPr>
                <a:r>
                  <a:rPr lang="en-US" sz="2000" u="sng" dirty="0" smtClean="0">
                    <a:solidFill>
                      <a:srgbClr val="C00000"/>
                    </a:solidFill>
                  </a:rPr>
                  <a:t>Yet another kind of problem</a:t>
                </a:r>
                <a:r>
                  <a:rPr lang="en-US" sz="2000" dirty="0" smtClean="0">
                    <a:solidFill>
                      <a:srgbClr val="C00000"/>
                    </a:solidFill>
                  </a:rPr>
                  <a:t>: </a:t>
                </a:r>
                <a:r>
                  <a:rPr lang="en-US" sz="2000" dirty="0" smtClean="0"/>
                  <a:t>If a vessel is filled to partial pressures of 10 </a:t>
                </a:r>
                <a:r>
                  <a:rPr lang="en-US" sz="2000" dirty="0" err="1" smtClean="0"/>
                  <a:t>atm</a:t>
                </a:r>
                <a:r>
                  <a:rPr lang="en-US" sz="2000" dirty="0" smtClean="0"/>
                  <a:t> N</a:t>
                </a:r>
                <a:r>
                  <a:rPr lang="en-US" sz="2000" baseline="-25000" dirty="0" smtClean="0"/>
                  <a:t>2</a:t>
                </a:r>
                <a:r>
                  <a:rPr lang="en-US" sz="2000" dirty="0" smtClean="0"/>
                  <a:t>, </a:t>
                </a:r>
              </a:p>
              <a:p>
                <a:pPr marL="0" indent="0">
                  <a:buNone/>
                </a:pPr>
                <a:r>
                  <a:rPr lang="en-US" sz="2000" dirty="0" smtClean="0"/>
                  <a:t>30 </a:t>
                </a:r>
                <a:r>
                  <a:rPr lang="en-US" sz="2000" dirty="0" err="1" smtClean="0"/>
                  <a:t>atm</a:t>
                </a:r>
                <a:r>
                  <a:rPr lang="en-US" sz="2000" dirty="0" smtClean="0"/>
                  <a:t> H</a:t>
                </a:r>
                <a:r>
                  <a:rPr lang="en-US" sz="2000" baseline="-25000" dirty="0" smtClean="0"/>
                  <a:t>2</a:t>
                </a:r>
                <a:r>
                  <a:rPr lang="en-US" sz="2000" dirty="0" smtClean="0"/>
                  <a:t>, and 5 </a:t>
                </a:r>
                <a:r>
                  <a:rPr lang="en-US" sz="2000" dirty="0" err="1" smtClean="0"/>
                  <a:t>atm</a:t>
                </a:r>
                <a:r>
                  <a:rPr lang="en-US" sz="2000" dirty="0" smtClean="0"/>
                  <a:t> NH</a:t>
                </a:r>
                <a:r>
                  <a:rPr lang="en-US" sz="2000" baseline="-25000" dirty="0" smtClean="0"/>
                  <a:t>3</a:t>
                </a:r>
                <a:r>
                  <a:rPr lang="en-US" sz="2000" dirty="0" smtClean="0"/>
                  <a:t>  sealed, and equilibrated at 500°C, will the partial pressure of NH</a:t>
                </a:r>
                <a:r>
                  <a:rPr lang="en-US" sz="2000" baseline="-25000" dirty="0" smtClean="0"/>
                  <a:t>3</a:t>
                </a:r>
                <a:r>
                  <a:rPr lang="en-US" sz="2000" dirty="0" smtClean="0"/>
                  <a:t> rise or fall? </a:t>
                </a:r>
              </a:p>
              <a:p>
                <a:pPr marL="0" indent="0">
                  <a:buNone/>
                </a:pPr>
                <a:endParaRPr lang="en-US" sz="2000" dirty="0"/>
              </a:p>
              <a:p>
                <a:pPr marL="0" indent="0">
                  <a:buNone/>
                </a:pPr>
                <a:r>
                  <a:rPr lang="en-US" sz="2000" u="sng" dirty="0" smtClean="0">
                    <a:solidFill>
                      <a:srgbClr val="C00000"/>
                    </a:solidFill>
                  </a:rPr>
                  <a:t>Solution</a:t>
                </a:r>
                <a:r>
                  <a:rPr lang="en-US" sz="2000" dirty="0" smtClean="0">
                    <a:solidFill>
                      <a:srgbClr val="C00000"/>
                    </a:solidFill>
                  </a:rPr>
                  <a:t>: </a:t>
                </a:r>
                <a:r>
                  <a:rPr lang="en-US" sz="2000" dirty="0" smtClean="0"/>
                  <a:t>Calculate the </a:t>
                </a:r>
                <a:r>
                  <a:rPr lang="en-US" sz="2000" u="sng" dirty="0" smtClean="0">
                    <a:solidFill>
                      <a:srgbClr val="C00000"/>
                    </a:solidFill>
                  </a:rPr>
                  <a:t>reaction quotient</a:t>
                </a:r>
                <a:r>
                  <a:rPr lang="en-US" sz="2000" dirty="0" smtClean="0">
                    <a:solidFill>
                      <a:srgbClr val="C00000"/>
                    </a:solidFill>
                  </a:rPr>
                  <a:t>, </a:t>
                </a:r>
                <a:r>
                  <a:rPr lang="en-US" sz="2000" dirty="0" err="1" smtClean="0">
                    <a:solidFill>
                      <a:srgbClr val="C00000"/>
                    </a:solidFill>
                  </a:rPr>
                  <a:t>Q</a:t>
                </a:r>
                <a:r>
                  <a:rPr lang="en-US" sz="2000" baseline="-25000" dirty="0" err="1" smtClean="0">
                    <a:solidFill>
                      <a:srgbClr val="C00000"/>
                    </a:solidFill>
                  </a:rPr>
                  <a:t>p</a:t>
                </a:r>
                <a:r>
                  <a:rPr lang="en-US" sz="2000" dirty="0" smtClean="0"/>
                  <a:t>.  This is the same expression as the equilibrium constant, but using the initial values of the partial pressures (or concentrations for a solution phase problem).</a:t>
                </a:r>
              </a:p>
              <a:p>
                <a:pPr marL="0" indent="0" algn="ctr">
                  <a:buNone/>
                </a:pPr>
                <a14:m>
                  <m:oMath xmlns:m="http://schemas.openxmlformats.org/officeDocument/2006/math">
                    <m:sSub>
                      <m:sSubPr>
                        <m:ctrlPr>
                          <a:rPr lang="en-US" sz="2000" i="1">
                            <a:latin typeface="Cambria Math"/>
                          </a:rPr>
                        </m:ctrlPr>
                      </m:sSubPr>
                      <m:e>
                        <m:r>
                          <a:rPr lang="en-US" sz="2000" i="1">
                            <a:latin typeface="Cambria Math"/>
                          </a:rPr>
                          <m:t>𝑄</m:t>
                        </m:r>
                      </m:e>
                      <m:sub>
                        <m:r>
                          <a:rPr lang="en-US" sz="2000" i="1">
                            <a:latin typeface="Cambria Math"/>
                          </a:rPr>
                          <m:t>𝑝</m:t>
                        </m:r>
                      </m:sub>
                    </m:sSub>
                    <m:r>
                      <a:rPr lang="en-US" sz="2000" i="1">
                        <a:latin typeface="Cambria Math"/>
                      </a:rPr>
                      <m:t>=</m:t>
                    </m:r>
                    <m:f>
                      <m:fPr>
                        <m:ctrlPr>
                          <a:rPr lang="en-US" sz="2000" i="1">
                            <a:latin typeface="Cambria Math"/>
                          </a:rPr>
                        </m:ctrlPr>
                      </m:fPr>
                      <m:num>
                        <m:sSup>
                          <m:sSupPr>
                            <m:ctrlPr>
                              <a:rPr lang="en-US" sz="2000" i="1">
                                <a:latin typeface="Cambria Math"/>
                              </a:rPr>
                            </m:ctrlPr>
                          </m:sSupPr>
                          <m:e>
                            <m:sSubSup>
                              <m:sSubSupPr>
                                <m:ctrlPr>
                                  <a:rPr lang="en-US" sz="2000" i="1">
                                    <a:latin typeface="Cambria Math"/>
                                  </a:rPr>
                                </m:ctrlPr>
                              </m:sSubSupPr>
                              <m:e>
                                <m:r>
                                  <a:rPr lang="en-US" sz="2000" i="1">
                                    <a:latin typeface="Cambria Math"/>
                                  </a:rPr>
                                  <m:t>𝑝</m:t>
                                </m:r>
                              </m:e>
                              <m:sub>
                                <m:sSub>
                                  <m:sSubPr>
                                    <m:ctrlPr>
                                      <a:rPr lang="en-US" sz="2000" i="1">
                                        <a:latin typeface="Cambria Math"/>
                                      </a:rPr>
                                    </m:ctrlPr>
                                  </m:sSubPr>
                                  <m:e>
                                    <m:r>
                                      <a:rPr lang="en-US" sz="2000" i="1">
                                        <a:latin typeface="Cambria Math"/>
                                      </a:rPr>
                                      <m:t>𝑁𝐻</m:t>
                                    </m:r>
                                  </m:e>
                                  <m:sub>
                                    <m:r>
                                      <a:rPr lang="en-US" sz="2000" i="1">
                                        <a:latin typeface="Cambria Math"/>
                                      </a:rPr>
                                      <m:t>3</m:t>
                                    </m:r>
                                  </m:sub>
                                </m:sSub>
                              </m:sub>
                              <m:sup/>
                            </m:sSubSup>
                          </m:e>
                          <m:sup>
                            <m:r>
                              <a:rPr lang="en-US" sz="2000" i="1">
                                <a:latin typeface="Cambria Math"/>
                              </a:rPr>
                              <m:t>2</m:t>
                            </m:r>
                          </m:sup>
                        </m:sSup>
                      </m:num>
                      <m:den>
                        <m:sSub>
                          <m:sSubPr>
                            <m:ctrlPr>
                              <a:rPr lang="en-US" sz="2000" i="1">
                                <a:latin typeface="Cambria Math"/>
                              </a:rPr>
                            </m:ctrlPr>
                          </m:sSubPr>
                          <m:e>
                            <m:r>
                              <a:rPr lang="en-US" sz="2000" i="1">
                                <a:latin typeface="Cambria Math"/>
                              </a:rPr>
                              <m:t>𝑝</m:t>
                            </m:r>
                          </m:e>
                          <m:sub>
                            <m:sSub>
                              <m:sSubPr>
                                <m:ctrlPr>
                                  <a:rPr lang="en-US" sz="2000" i="1">
                                    <a:latin typeface="Cambria Math"/>
                                  </a:rPr>
                                </m:ctrlPr>
                              </m:sSubPr>
                              <m:e>
                                <m:r>
                                  <a:rPr lang="en-US" sz="2000" i="1">
                                    <a:latin typeface="Cambria Math"/>
                                  </a:rPr>
                                  <m:t>𝑁</m:t>
                                </m:r>
                              </m:e>
                              <m:sub>
                                <m:r>
                                  <a:rPr lang="en-US" sz="2000" i="1">
                                    <a:latin typeface="Cambria Math"/>
                                  </a:rPr>
                                  <m:t>2</m:t>
                                </m:r>
                              </m:sub>
                            </m:sSub>
                          </m:sub>
                        </m:sSub>
                        <m:sSubSup>
                          <m:sSubSupPr>
                            <m:ctrlPr>
                              <a:rPr lang="en-US" sz="2000" i="1">
                                <a:latin typeface="Cambria Math"/>
                              </a:rPr>
                            </m:ctrlPr>
                          </m:sSubSupPr>
                          <m:e>
                            <m:r>
                              <a:rPr lang="en-US" sz="2000" i="1">
                                <a:latin typeface="Cambria Math"/>
                              </a:rPr>
                              <m:t>𝑝</m:t>
                            </m:r>
                          </m:e>
                          <m:sub>
                            <m:sSub>
                              <m:sSubPr>
                                <m:ctrlPr>
                                  <a:rPr lang="en-US" sz="2000" i="1">
                                    <a:latin typeface="Cambria Math"/>
                                  </a:rPr>
                                </m:ctrlPr>
                              </m:sSubPr>
                              <m:e>
                                <m:r>
                                  <a:rPr lang="en-US" sz="2000" i="1">
                                    <a:latin typeface="Cambria Math"/>
                                  </a:rPr>
                                  <m:t>𝐻</m:t>
                                </m:r>
                              </m:e>
                              <m:sub>
                                <m:r>
                                  <a:rPr lang="en-US" sz="2000" i="1">
                                    <a:latin typeface="Cambria Math"/>
                                  </a:rPr>
                                  <m:t>2</m:t>
                                </m:r>
                              </m:sub>
                            </m:sSub>
                          </m:sub>
                          <m:sup>
                            <m:r>
                              <a:rPr lang="en-US" sz="2000" i="1">
                                <a:latin typeface="Cambria Math"/>
                              </a:rPr>
                              <m:t>3</m:t>
                            </m:r>
                          </m:sup>
                        </m:sSubSup>
                      </m:den>
                    </m:f>
                  </m:oMath>
                </a14:m>
                <a:r>
                  <a:rPr lang="en-US" sz="2000" dirty="0"/>
                  <a:t> (calculated using </a:t>
                </a:r>
                <a:r>
                  <a:rPr lang="en-US" sz="2000" u="sng" dirty="0">
                    <a:solidFill>
                      <a:srgbClr val="C00000"/>
                    </a:solidFill>
                  </a:rPr>
                  <a:t>initial</a:t>
                </a:r>
                <a:r>
                  <a:rPr lang="en-US" sz="2000" dirty="0"/>
                  <a:t> values)</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𝑄</m:t>
                          </m:r>
                        </m:e>
                        <m:sub>
                          <m:r>
                            <a:rPr lang="en-US" sz="2000" i="1">
                              <a:latin typeface="Cambria Math"/>
                            </a:rPr>
                            <m:t>𝑝</m:t>
                          </m:r>
                        </m:sub>
                      </m:sSub>
                      <m:r>
                        <a:rPr lang="en-US" sz="2000" i="1">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(5.00)</m:t>
                              </m:r>
                            </m:e>
                            <m:sup>
                              <m:r>
                                <a:rPr lang="en-US" sz="2000" i="1">
                                  <a:latin typeface="Cambria Math"/>
                                </a:rPr>
                                <m:t>2</m:t>
                              </m:r>
                            </m:sup>
                          </m:sSup>
                        </m:num>
                        <m:den>
                          <m:r>
                            <a:rPr lang="en-US" sz="2000" i="1">
                              <a:latin typeface="Cambria Math"/>
                            </a:rPr>
                            <m:t>(10.0)</m:t>
                          </m:r>
                          <m:sSup>
                            <m:sSupPr>
                              <m:ctrlPr>
                                <a:rPr lang="en-US" sz="2000" i="1">
                                  <a:latin typeface="Cambria Math"/>
                                </a:rPr>
                              </m:ctrlPr>
                            </m:sSupPr>
                            <m:e>
                              <m:r>
                                <a:rPr lang="en-US" sz="2000" i="1">
                                  <a:latin typeface="Cambria Math"/>
                                </a:rPr>
                                <m:t>(30.0)</m:t>
                              </m:r>
                            </m:e>
                            <m:sup>
                              <m:r>
                                <a:rPr lang="en-US" sz="2000" i="1">
                                  <a:latin typeface="Cambria Math"/>
                                </a:rPr>
                                <m:t>3</m:t>
                              </m:r>
                            </m:sup>
                          </m:sSup>
                        </m:den>
                      </m:f>
                      <m:r>
                        <a:rPr lang="en-US" sz="2000" i="1">
                          <a:latin typeface="Cambria Math"/>
                        </a:rPr>
                        <m:t>=9.26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m:oMathPara>
                </a14:m>
                <a:endParaRPr lang="en-US" sz="2000" dirty="0"/>
              </a:p>
              <a:p>
                <a:pPr marL="0" indent="0">
                  <a:buNone/>
                </a:pPr>
                <a:r>
                  <a:rPr lang="en-US" sz="2000" dirty="0"/>
                  <a:t>This is larger than </a:t>
                </a:r>
                <a:r>
                  <a:rPr lang="en-US" sz="2000" dirty="0" err="1"/>
                  <a:t>K</a:t>
                </a:r>
                <a:r>
                  <a:rPr lang="en-US" sz="2000" baseline="-25000" dirty="0" err="1"/>
                  <a:t>p</a:t>
                </a:r>
                <a:r>
                  <a:rPr lang="en-US" sz="2000" dirty="0"/>
                  <a:t> for this reaction, which is </a:t>
                </a:r>
                <a14:m>
                  <m:oMath xmlns:m="http://schemas.openxmlformats.org/officeDocument/2006/math">
                    <m:r>
                      <a:rPr lang="en-US" sz="2000" i="1">
                        <a:latin typeface="Cambria Math"/>
                      </a:rPr>
                      <m:t>1.45 </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r>
                  <a:rPr lang="en-US" sz="2000" dirty="0"/>
                  <a:t>. Therefore, the partial pressure of the product, NH</a:t>
                </a:r>
                <a:r>
                  <a:rPr lang="en-US" sz="2000" baseline="-25000" dirty="0"/>
                  <a:t>3</a:t>
                </a:r>
                <a:r>
                  <a:rPr lang="en-US" sz="2000" dirty="0"/>
                  <a:t>, is too high (or the partial pressure of the reactants is too small).  Either way, the reaction will proceed toward the reactants.</a:t>
                </a:r>
              </a:p>
              <a:p>
                <a:pPr marL="0" indent="0">
                  <a:buNone/>
                </a:pPr>
                <a:r>
                  <a:rPr lang="en-US" sz="2000" u="sng" dirty="0" smtClean="0">
                    <a:solidFill>
                      <a:srgbClr val="C00000"/>
                    </a:solidFill>
                  </a:rPr>
                  <a:t>IN GENERAL</a:t>
                </a:r>
                <a:r>
                  <a:rPr lang="en-US" sz="2000" dirty="0" smtClean="0">
                    <a:solidFill>
                      <a:srgbClr val="C00000"/>
                    </a:solidFill>
                  </a:rPr>
                  <a:t>:</a:t>
                </a:r>
                <a:endParaRPr lang="en-US" sz="2000" dirty="0">
                  <a:solidFill>
                    <a:srgbClr val="C00000"/>
                  </a:solidFill>
                </a:endParaRPr>
              </a:p>
              <a:p>
                <a:pPr marL="0" indent="0">
                  <a:buNone/>
                </a:pPr>
                <a:r>
                  <a:rPr lang="en-US" sz="2000" dirty="0" smtClean="0"/>
                  <a:t>	</a:t>
                </a:r>
                <a:r>
                  <a:rPr lang="en-US" sz="2000" dirty="0" smtClean="0">
                    <a:solidFill>
                      <a:srgbClr val="C00000"/>
                    </a:solidFill>
                  </a:rPr>
                  <a:t>If Q &gt; K, the reaction will proceed toward reactants.  </a:t>
                </a:r>
              </a:p>
              <a:p>
                <a:pPr marL="0" indent="0">
                  <a:buNone/>
                </a:pPr>
                <a:r>
                  <a:rPr lang="en-US" sz="2000" dirty="0" smtClean="0">
                    <a:solidFill>
                      <a:srgbClr val="C00000"/>
                    </a:solidFill>
                  </a:rPr>
                  <a:t>	If Q &lt; K, the reaction will proceed toward products.</a:t>
                </a:r>
                <a:endParaRPr lang="en-US" sz="2000" dirty="0">
                  <a:solidFill>
                    <a:srgbClr val="C00000"/>
                  </a:solidFill>
                </a:endParaRPr>
              </a:p>
              <a:p>
                <a:pPr marL="0" indent="0">
                  <a:buNone/>
                </a:pPr>
                <a:endParaRPr lang="en-US" sz="2000" dirty="0" smtClean="0"/>
              </a:p>
              <a:p>
                <a:pPr marL="0" indent="0">
                  <a:buNone/>
                </a:pPr>
                <a:endParaRPr lang="en-US" sz="2000" dirty="0" smtClean="0">
                  <a:solidFill>
                    <a:srgbClr val="C00000"/>
                  </a:solidFill>
                </a:endParaRPr>
              </a:p>
              <a:p>
                <a:pPr marL="0" indent="0">
                  <a:buNone/>
                </a:pPr>
                <a:endParaRPr lang="en-US" sz="2000" dirty="0"/>
              </a:p>
              <a:p>
                <a:pPr marL="0" indent="0">
                  <a:buNone/>
                </a:pPr>
                <a:endParaRPr lang="en-US" sz="2000" dirty="0" smtClean="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914400"/>
                <a:ext cx="8991600" cy="5943600"/>
              </a:xfrm>
              <a:blipFill rotWithShape="1">
                <a:blip r:embed="rId3"/>
                <a:stretch>
                  <a:fillRect l="-678" t="-513" r="-475" b="-615"/>
                </a:stretch>
              </a:blipFill>
            </p:spPr>
            <p:txBody>
              <a:bodyPr/>
              <a:lstStyle/>
              <a:p>
                <a:r>
                  <a:rPr lang="en-US">
                    <a:noFill/>
                  </a:rPr>
                  <a:t> </a:t>
                </a:r>
              </a:p>
            </p:txBody>
          </p:sp>
        </mc:Fallback>
      </mc:AlternateContent>
      <p:sp>
        <p:nvSpPr>
          <p:cNvPr id="4" name="Rectangle 3"/>
          <p:cNvSpPr/>
          <p:nvPr/>
        </p:nvSpPr>
        <p:spPr>
          <a:xfrm>
            <a:off x="1066800" y="6019800"/>
            <a:ext cx="54864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43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Solubility Products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a:bodyPr>
              <a:lstStyle/>
              <a:p>
                <a:pPr marL="0" indent="0">
                  <a:buNone/>
                </a:pPr>
                <a:r>
                  <a:rPr lang="en-US" sz="2400" dirty="0" smtClean="0"/>
                  <a:t>Many sparingly soluble salts exist, for which the equilibrium constant is of the form:</a:t>
                </a:r>
              </a:p>
              <a:p>
                <a:pPr marL="0" indent="0">
                  <a:buNone/>
                </a:pPr>
                <a:r>
                  <a:rPr lang="en-US" sz="2400" dirty="0" err="1" smtClean="0"/>
                  <a:t>AgCl</a:t>
                </a:r>
                <a:r>
                  <a:rPr lang="en-US" sz="2400" dirty="0" smtClean="0"/>
                  <a:t>(s) </a:t>
                </a:r>
                <a14:m>
                  <m:oMath xmlns:m="http://schemas.openxmlformats.org/officeDocument/2006/math">
                    <m:r>
                      <a:rPr lang="en-US" sz="2400" i="1" smtClean="0">
                        <a:latin typeface="Cambria Math"/>
                        <a:ea typeface="Cambria Math"/>
                      </a:rPr>
                      <m:t>⇌</m:t>
                    </m:r>
                  </m:oMath>
                </a14:m>
                <a:r>
                  <a:rPr lang="en-US" sz="2400" dirty="0" smtClean="0"/>
                  <a:t> Ag</a:t>
                </a:r>
                <a:r>
                  <a:rPr lang="en-US" sz="2400" baseline="30000" dirty="0" smtClean="0"/>
                  <a:t>+</a:t>
                </a:r>
                <a:r>
                  <a:rPr lang="en-US" sz="2400" dirty="0" smtClean="0"/>
                  <a:t>(</a:t>
                </a:r>
                <a:r>
                  <a:rPr lang="en-US" sz="2400" dirty="0" err="1" smtClean="0"/>
                  <a:t>aq</a:t>
                </a:r>
                <a:r>
                  <a:rPr lang="en-US" sz="2400" dirty="0" smtClean="0"/>
                  <a:t>) + Cl</a:t>
                </a:r>
                <a:r>
                  <a:rPr lang="en-US" sz="2400" baseline="30000" dirty="0" smtClean="0"/>
                  <a:t>–</a:t>
                </a:r>
                <a:r>
                  <a:rPr lang="en-US" sz="2400" dirty="0" smtClean="0"/>
                  <a:t>(</a:t>
                </a:r>
                <a:r>
                  <a:rPr lang="en-US" sz="2400" dirty="0" err="1" smtClean="0"/>
                  <a:t>aq</a:t>
                </a:r>
                <a:r>
                  <a:rPr lang="en-US" sz="2400" dirty="0" smtClean="0"/>
                  <a:t>)	</a:t>
                </a:r>
                <a:r>
                  <a:rPr lang="en-US" sz="2400" dirty="0" err="1" smtClean="0"/>
                  <a:t>K</a:t>
                </a:r>
                <a:r>
                  <a:rPr lang="en-US" sz="2400" baseline="-25000" dirty="0" err="1" smtClean="0"/>
                  <a:t>sp</a:t>
                </a:r>
                <a:r>
                  <a:rPr lang="en-US" sz="2400" baseline="-25000" dirty="0" smtClean="0"/>
                  <a:t> </a:t>
                </a:r>
                <a:r>
                  <a:rPr lang="en-US" sz="2400" dirty="0" smtClean="0"/>
                  <a:t>= [</a:t>
                </a:r>
                <a:r>
                  <a:rPr lang="en-US" sz="2400" dirty="0"/>
                  <a:t>Ag</a:t>
                </a:r>
                <a:r>
                  <a:rPr lang="en-US" sz="2400" baseline="30000" dirty="0" smtClean="0"/>
                  <a:t>+</a:t>
                </a:r>
                <a:r>
                  <a:rPr lang="en-US" sz="2400" dirty="0" smtClean="0"/>
                  <a:t>][</a:t>
                </a:r>
                <a:r>
                  <a:rPr lang="en-US" sz="2400" dirty="0"/>
                  <a:t>Cl</a:t>
                </a:r>
                <a:r>
                  <a:rPr lang="en-US" sz="2400" baseline="30000" dirty="0"/>
                  <a:t>–</a:t>
                </a:r>
                <a:r>
                  <a:rPr lang="en-US" sz="2400" dirty="0" smtClean="0"/>
                  <a:t>]= 1.7 × 10</a:t>
                </a:r>
                <a:r>
                  <a:rPr lang="en-US" sz="2400" baseline="30000" dirty="0" smtClean="0"/>
                  <a:t>-10</a:t>
                </a:r>
              </a:p>
              <a:p>
                <a:pPr marL="0" indent="0">
                  <a:buNone/>
                </a:pPr>
                <a:r>
                  <a:rPr lang="en-US" sz="2400" u="sng" dirty="0" smtClean="0">
                    <a:solidFill>
                      <a:srgbClr val="C00000"/>
                    </a:solidFill>
                  </a:rPr>
                  <a:t>QUESTION</a:t>
                </a:r>
                <a:r>
                  <a:rPr lang="en-US" sz="2400" dirty="0" smtClean="0">
                    <a:solidFill>
                      <a:srgbClr val="C00000"/>
                    </a:solidFill>
                  </a:rPr>
                  <a:t>: </a:t>
                </a:r>
                <a:r>
                  <a:rPr lang="en-US" sz="2400" dirty="0" smtClean="0"/>
                  <a:t>If 10.0g of </a:t>
                </a:r>
                <a:r>
                  <a:rPr lang="en-US" sz="2400" dirty="0" err="1" smtClean="0"/>
                  <a:t>AgCl</a:t>
                </a:r>
                <a:r>
                  <a:rPr lang="en-US" sz="2400" dirty="0" smtClean="0"/>
                  <a:t> are added to 1.00 L of pure water, how many grams will dissolve?</a:t>
                </a:r>
                <a:endParaRPr lang="en-US" sz="24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1">
                <a:blip r:embed="rId2"/>
                <a:stretch>
                  <a:fillRect l="-1111" t="-832"/>
                </a:stretch>
              </a:blipFill>
            </p:spPr>
            <p:txBody>
              <a:bodyPr/>
              <a:lstStyle/>
              <a:p>
                <a:r>
                  <a:rPr lang="en-US">
                    <a:noFill/>
                  </a:rPr>
                  <a:t> </a:t>
                </a:r>
              </a:p>
            </p:txBody>
          </p:sp>
        </mc:Fallback>
      </mc:AlternateContent>
    </p:spTree>
    <p:extLst>
      <p:ext uri="{BB962C8B-B14F-4D97-AF65-F5344CB8AC3E}">
        <p14:creationId xmlns:p14="http://schemas.microsoft.com/office/powerpoint/2010/main" val="176224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Solubility Products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458200" cy="5867400"/>
              </a:xfrm>
            </p:spPr>
            <p:txBody>
              <a:bodyPr>
                <a:normAutofit/>
              </a:bodyPr>
              <a:lstStyle/>
              <a:p>
                <a:pPr marL="0" indent="0">
                  <a:buNone/>
                </a:pPr>
                <a:r>
                  <a:rPr lang="en-US" sz="2400" dirty="0" smtClean="0"/>
                  <a:t>Many sparingly soluble salts exist, for which the equilibrium constant is of the form:</a:t>
                </a:r>
              </a:p>
              <a:p>
                <a:pPr marL="0" indent="0">
                  <a:buNone/>
                </a:pPr>
                <a:r>
                  <a:rPr lang="en-US" sz="2400" dirty="0" err="1" smtClean="0"/>
                  <a:t>AgCl</a:t>
                </a:r>
                <a:r>
                  <a:rPr lang="en-US" sz="2400" dirty="0" smtClean="0"/>
                  <a:t>(s) </a:t>
                </a:r>
                <a14:m>
                  <m:oMath xmlns:m="http://schemas.openxmlformats.org/officeDocument/2006/math">
                    <m:r>
                      <a:rPr lang="en-US" sz="2400" i="1" smtClean="0">
                        <a:latin typeface="Cambria Math"/>
                        <a:ea typeface="Cambria Math"/>
                      </a:rPr>
                      <m:t>⇌</m:t>
                    </m:r>
                  </m:oMath>
                </a14:m>
                <a:r>
                  <a:rPr lang="en-US" sz="2400" dirty="0" smtClean="0"/>
                  <a:t> Ag</a:t>
                </a:r>
                <a:r>
                  <a:rPr lang="en-US" sz="2400" baseline="30000" dirty="0" smtClean="0"/>
                  <a:t>+</a:t>
                </a:r>
                <a:r>
                  <a:rPr lang="en-US" sz="2400" dirty="0" smtClean="0"/>
                  <a:t>(</a:t>
                </a:r>
                <a:r>
                  <a:rPr lang="en-US" sz="2400" dirty="0" err="1" smtClean="0"/>
                  <a:t>aq</a:t>
                </a:r>
                <a:r>
                  <a:rPr lang="en-US" sz="2400" dirty="0" smtClean="0"/>
                  <a:t>) + Cl</a:t>
                </a:r>
                <a:r>
                  <a:rPr lang="en-US" sz="2400" baseline="30000" dirty="0" smtClean="0"/>
                  <a:t>–</a:t>
                </a:r>
                <a:r>
                  <a:rPr lang="en-US" sz="2400" dirty="0" smtClean="0"/>
                  <a:t>(</a:t>
                </a:r>
                <a:r>
                  <a:rPr lang="en-US" sz="2400" dirty="0" err="1" smtClean="0"/>
                  <a:t>aq</a:t>
                </a:r>
                <a:r>
                  <a:rPr lang="en-US" sz="2400" dirty="0" smtClean="0"/>
                  <a:t>)	</a:t>
                </a:r>
                <a:r>
                  <a:rPr lang="en-US" sz="2400" dirty="0" err="1" smtClean="0"/>
                  <a:t>K</a:t>
                </a:r>
                <a:r>
                  <a:rPr lang="en-US" sz="2400" baseline="-25000" dirty="0" err="1" smtClean="0"/>
                  <a:t>sp</a:t>
                </a:r>
                <a:r>
                  <a:rPr lang="en-US" sz="2400" baseline="-25000" dirty="0" smtClean="0"/>
                  <a:t> </a:t>
                </a:r>
                <a:r>
                  <a:rPr lang="en-US" sz="2400" dirty="0" smtClean="0"/>
                  <a:t>= [</a:t>
                </a:r>
                <a:r>
                  <a:rPr lang="en-US" sz="2400" dirty="0"/>
                  <a:t>Ag</a:t>
                </a:r>
                <a:r>
                  <a:rPr lang="en-US" sz="2400" baseline="30000" dirty="0" smtClean="0"/>
                  <a:t>+</a:t>
                </a:r>
                <a:r>
                  <a:rPr lang="en-US" sz="2400" dirty="0" smtClean="0"/>
                  <a:t>][</a:t>
                </a:r>
                <a:r>
                  <a:rPr lang="en-US" sz="2400" dirty="0"/>
                  <a:t>Cl</a:t>
                </a:r>
                <a:r>
                  <a:rPr lang="en-US" sz="2400" baseline="30000" dirty="0"/>
                  <a:t>–</a:t>
                </a:r>
                <a:r>
                  <a:rPr lang="en-US" sz="2400" dirty="0" smtClean="0"/>
                  <a:t>]= 1.7 × 10</a:t>
                </a:r>
                <a:r>
                  <a:rPr lang="en-US" sz="2400" baseline="30000" dirty="0" smtClean="0"/>
                  <a:t>-10</a:t>
                </a:r>
              </a:p>
              <a:p>
                <a:pPr marL="0" indent="0">
                  <a:buNone/>
                </a:pPr>
                <a:r>
                  <a:rPr lang="en-US" sz="2400" u="sng" dirty="0" smtClean="0">
                    <a:solidFill>
                      <a:srgbClr val="C00000"/>
                    </a:solidFill>
                  </a:rPr>
                  <a:t>QUESTION</a:t>
                </a:r>
                <a:r>
                  <a:rPr lang="en-US" sz="2400" dirty="0" smtClean="0">
                    <a:solidFill>
                      <a:srgbClr val="C00000"/>
                    </a:solidFill>
                  </a:rPr>
                  <a:t>: </a:t>
                </a:r>
                <a:r>
                  <a:rPr lang="en-US" sz="2400" dirty="0" smtClean="0"/>
                  <a:t>If 10.0g of </a:t>
                </a:r>
                <a:r>
                  <a:rPr lang="en-US" sz="2400" dirty="0" err="1" smtClean="0"/>
                  <a:t>AgCl</a:t>
                </a:r>
                <a:r>
                  <a:rPr lang="en-US" sz="2400" dirty="0" smtClean="0"/>
                  <a:t> are added to 1.00 L of pure water, how ma</a:t>
                </a:r>
                <a:r>
                  <a:rPr lang="en-US" sz="2400" dirty="0"/>
                  <a:t>ny grams will dissolve?</a:t>
                </a:r>
                <a:endParaRPr lang="en-US" sz="2400" dirty="0">
                  <a:solidFill>
                    <a:srgbClr val="C00000"/>
                  </a:solidFill>
                </a:endParaRPr>
              </a:p>
              <a:p>
                <a:pPr marL="0" indent="0">
                  <a:buNone/>
                </a:pPr>
                <a:r>
                  <a:rPr lang="en-US" sz="2400" u="sng" dirty="0" smtClean="0">
                    <a:solidFill>
                      <a:srgbClr val="C00000"/>
                    </a:solidFill>
                  </a:rPr>
                  <a:t>ANSWER</a:t>
                </a:r>
                <a:r>
                  <a:rPr lang="en-US" sz="2400" dirty="0" smtClean="0">
                    <a:solidFill>
                      <a:srgbClr val="C00000"/>
                    </a:solidFill>
                  </a:rPr>
                  <a:t>: </a:t>
                </a:r>
                <a:r>
                  <a:rPr lang="en-US" sz="2400" dirty="0" smtClean="0"/>
                  <a:t>In this case, equal amounts of Ag</a:t>
                </a:r>
                <a:r>
                  <a:rPr lang="en-US" sz="2400" baseline="30000" dirty="0" smtClean="0"/>
                  <a:t>+</a:t>
                </a:r>
                <a:r>
                  <a:rPr lang="en-US" sz="2400" dirty="0"/>
                  <a:t> </a:t>
                </a:r>
                <a:r>
                  <a:rPr lang="en-US" sz="2400" dirty="0" smtClean="0"/>
                  <a:t>and Cl</a:t>
                </a:r>
                <a:r>
                  <a:rPr lang="en-US" sz="2400" baseline="30000" dirty="0" smtClean="0"/>
                  <a:t>– </a:t>
                </a:r>
                <a:r>
                  <a:rPr lang="en-US" sz="2400" dirty="0" smtClean="0"/>
                  <a:t>are released, so letting x=</a:t>
                </a:r>
                <a:r>
                  <a:rPr lang="en-US" sz="2400" dirty="0"/>
                  <a:t>[Ag</a:t>
                </a:r>
                <a:r>
                  <a:rPr lang="en-US" sz="2400" baseline="30000" dirty="0" smtClean="0"/>
                  <a:t>+</a:t>
                </a:r>
                <a:r>
                  <a:rPr lang="en-US" sz="2400" dirty="0" smtClean="0"/>
                  <a:t>]=[</a:t>
                </a:r>
                <a:r>
                  <a:rPr lang="en-US" sz="2400" dirty="0"/>
                  <a:t>Cl</a:t>
                </a:r>
                <a:r>
                  <a:rPr lang="en-US" sz="2400" baseline="30000" dirty="0" smtClean="0"/>
                  <a:t>–</a:t>
                </a:r>
                <a:r>
                  <a:rPr lang="en-US" sz="2400" dirty="0" smtClean="0"/>
                  <a:t>], we get x</a:t>
                </a:r>
                <a:r>
                  <a:rPr lang="en-US" sz="2400" baseline="30000" dirty="0" smtClean="0"/>
                  <a:t>2</a:t>
                </a:r>
                <a:r>
                  <a:rPr lang="en-US" sz="2400" dirty="0" smtClean="0"/>
                  <a:t>=</a:t>
                </a:r>
                <a:r>
                  <a:rPr lang="en-US" sz="2400" dirty="0"/>
                  <a:t> 1.7 × </a:t>
                </a:r>
                <a:r>
                  <a:rPr lang="en-US" sz="2400" dirty="0" smtClean="0"/>
                  <a:t>10</a:t>
                </a:r>
                <a:r>
                  <a:rPr lang="en-US" sz="2400" baseline="30000" dirty="0" smtClean="0"/>
                  <a:t>-10</a:t>
                </a:r>
                <a:r>
                  <a:rPr lang="en-US" sz="2400" dirty="0" smtClean="0"/>
                  <a:t>, or x = 1.30 </a:t>
                </a:r>
                <a:r>
                  <a:rPr lang="en-US" sz="2400" dirty="0"/>
                  <a:t>× </a:t>
                </a:r>
                <a:r>
                  <a:rPr lang="en-US" sz="2400" dirty="0" smtClean="0"/>
                  <a:t>10</a:t>
                </a:r>
                <a:r>
                  <a:rPr lang="en-US" sz="2400" baseline="30000" dirty="0" smtClean="0"/>
                  <a:t>-5</a:t>
                </a:r>
                <a:r>
                  <a:rPr lang="en-US" sz="2400" dirty="0" smtClean="0"/>
                  <a:t> M.</a:t>
                </a:r>
              </a:p>
              <a:p>
                <a:pPr marL="0" indent="0">
                  <a:buNone/>
                </a:pPr>
                <a:r>
                  <a:rPr lang="en-US" sz="2400" dirty="0" smtClean="0"/>
                  <a:t>Since we have 1.00L, this means </a:t>
                </a:r>
                <a:r>
                  <a:rPr lang="en-US" sz="2400" dirty="0"/>
                  <a:t>1.30 × 10</a:t>
                </a:r>
                <a:r>
                  <a:rPr lang="en-US" sz="2400" baseline="30000" dirty="0"/>
                  <a:t>-5</a:t>
                </a:r>
                <a:r>
                  <a:rPr lang="en-US" sz="2400" dirty="0"/>
                  <a:t> </a:t>
                </a:r>
                <a:r>
                  <a:rPr lang="en-US" sz="2400" dirty="0" err="1" smtClean="0"/>
                  <a:t>mol</a:t>
                </a:r>
                <a:r>
                  <a:rPr lang="en-US" sz="2400" dirty="0" smtClean="0"/>
                  <a:t> </a:t>
                </a:r>
                <a:r>
                  <a:rPr lang="en-US" sz="2400" dirty="0" err="1" smtClean="0"/>
                  <a:t>AgCl</a:t>
                </a:r>
                <a:r>
                  <a:rPr lang="en-US" sz="2400" dirty="0" smtClean="0"/>
                  <a:t> will dissolve, or </a:t>
                </a:r>
                <a14:m>
                  <m:oMath xmlns:m="http://schemas.openxmlformats.org/officeDocument/2006/math">
                    <m:r>
                      <a:rPr lang="en-US" sz="2400" b="0" i="1" smtClean="0">
                        <a:latin typeface="Cambria Math"/>
                      </a:rPr>
                      <m:t>1.30</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−5</m:t>
                        </m:r>
                      </m:sup>
                    </m:sSup>
                    <m:r>
                      <a:rPr lang="en-US" sz="2400" b="0" i="1" smtClean="0">
                        <a:latin typeface="Cambria Math"/>
                        <a:ea typeface="Cambria Math"/>
                      </a:rPr>
                      <m:t> </m:t>
                    </m:r>
                    <m:r>
                      <a:rPr lang="en-US" sz="2400" b="0" i="1" smtClean="0">
                        <a:latin typeface="Cambria Math"/>
                        <a:ea typeface="Cambria Math"/>
                      </a:rPr>
                      <m:t>𝑚𝑜𝑙</m:t>
                    </m:r>
                    <m:r>
                      <a:rPr lang="en-US" sz="2400" b="0" i="1" smtClean="0">
                        <a:latin typeface="Cambria Math"/>
                        <a:ea typeface="Cambria Math"/>
                      </a:rPr>
                      <m:t> ×</m:t>
                    </m:r>
                    <m:f>
                      <m:fPr>
                        <m:ctrlPr>
                          <a:rPr lang="en-US" sz="2400" b="0" i="1" smtClean="0">
                            <a:latin typeface="Cambria Math"/>
                            <a:ea typeface="Cambria Math"/>
                          </a:rPr>
                        </m:ctrlPr>
                      </m:fPr>
                      <m:num>
                        <m:r>
                          <a:rPr lang="en-US" sz="2400" b="0" i="1" smtClean="0">
                            <a:latin typeface="Cambria Math"/>
                            <a:ea typeface="Cambria Math"/>
                          </a:rPr>
                          <m:t>143.2 </m:t>
                        </m:r>
                        <m:r>
                          <a:rPr lang="en-US" sz="2400" b="0" i="1" smtClean="0">
                            <a:latin typeface="Cambria Math"/>
                            <a:ea typeface="Cambria Math"/>
                          </a:rPr>
                          <m:t>𝑔</m:t>
                        </m:r>
                      </m:num>
                      <m:den>
                        <m:r>
                          <a:rPr lang="en-US" sz="2400" b="0" i="1" smtClean="0">
                            <a:latin typeface="Cambria Math"/>
                            <a:ea typeface="Cambria Math"/>
                          </a:rPr>
                          <m:t>1 </m:t>
                        </m:r>
                        <m:r>
                          <a:rPr lang="en-US" sz="2400" b="0" i="1" smtClean="0">
                            <a:latin typeface="Cambria Math"/>
                            <a:ea typeface="Cambria Math"/>
                          </a:rPr>
                          <m:t>𝑚𝑜𝑙</m:t>
                        </m:r>
                      </m:den>
                    </m:f>
                    <m:r>
                      <a:rPr lang="en-US" sz="2400" b="0" i="1" smtClean="0">
                        <a:latin typeface="Cambria Math"/>
                        <a:ea typeface="Cambria Math"/>
                      </a:rPr>
                      <m:t>=1.87×</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−3</m:t>
                        </m:r>
                      </m:sup>
                    </m:sSup>
                    <m:r>
                      <a:rPr lang="en-US" sz="2400" b="0" i="1" smtClean="0">
                        <a:latin typeface="Cambria Math"/>
                        <a:ea typeface="Cambria Math"/>
                      </a:rPr>
                      <m:t> </m:t>
                    </m:r>
                    <m:r>
                      <a:rPr lang="en-US" sz="2400" b="0" i="1" smtClean="0">
                        <a:latin typeface="Cambria Math"/>
                        <a:ea typeface="Cambria Math"/>
                      </a:rPr>
                      <m:t>𝑔</m:t>
                    </m:r>
                    <m:r>
                      <a:rPr lang="en-US" sz="2400" b="0" i="1" smtClean="0">
                        <a:latin typeface="Cambria Math"/>
                        <a:ea typeface="Cambria Math"/>
                      </a:rPr>
                      <m:t>=</m:t>
                    </m:r>
                    <m:borderBox>
                      <m:borderBoxPr>
                        <m:ctrlPr>
                          <a:rPr lang="en-US" sz="2400" b="0" i="1" smtClean="0">
                            <a:solidFill>
                              <a:srgbClr val="C00000"/>
                            </a:solidFill>
                            <a:latin typeface="Cambria Math"/>
                            <a:ea typeface="Cambria Math"/>
                          </a:rPr>
                        </m:ctrlPr>
                      </m:borderBoxPr>
                      <m:e>
                        <m:r>
                          <a:rPr lang="en-US" sz="2400" i="1">
                            <a:solidFill>
                              <a:srgbClr val="C00000"/>
                            </a:solidFill>
                            <a:latin typeface="Cambria Math"/>
                            <a:ea typeface="Cambria Math"/>
                          </a:rPr>
                          <m:t>1.87 </m:t>
                        </m:r>
                        <m:r>
                          <a:rPr lang="en-US" sz="2400" i="1">
                            <a:solidFill>
                              <a:srgbClr val="C00000"/>
                            </a:solidFill>
                            <a:latin typeface="Cambria Math"/>
                            <a:ea typeface="Cambria Math"/>
                          </a:rPr>
                          <m:t>𝑚𝑔</m:t>
                        </m:r>
                      </m:e>
                    </m:borderBox>
                  </m:oMath>
                </a14:m>
                <a:endParaRPr lang="en-US" sz="2400" dirty="0" smtClean="0">
                  <a:solidFill>
                    <a:srgbClr val="C00000"/>
                  </a:solidFill>
                </a:endParaRPr>
              </a:p>
              <a:p>
                <a:pPr marL="0" indent="0">
                  <a:buNone/>
                </a:pPr>
                <a:r>
                  <a:rPr lang="en-US" sz="2400" dirty="0" smtClean="0">
                    <a:solidFill>
                      <a:srgbClr val="C00000"/>
                    </a:solidFill>
                  </a:rPr>
                  <a:t>The amount that dissolves is far less than the amount added to the solution, so it looks like none dissolved.</a:t>
                </a:r>
                <a:endParaRPr lang="en-US" sz="24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458200" cy="5867400"/>
              </a:xfrm>
              <a:blipFill rotWithShape="1">
                <a:blip r:embed="rId2"/>
                <a:stretch>
                  <a:fillRect l="-1081" t="-832" r="-1585"/>
                </a:stretch>
              </a:blipFill>
            </p:spPr>
            <p:txBody>
              <a:bodyPr/>
              <a:lstStyle/>
              <a:p>
                <a:r>
                  <a:rPr lang="en-US">
                    <a:noFill/>
                  </a:rPr>
                  <a:t> </a:t>
                </a:r>
              </a:p>
            </p:txBody>
          </p:sp>
        </mc:Fallback>
      </mc:AlternateContent>
    </p:spTree>
    <p:extLst>
      <p:ext uri="{BB962C8B-B14F-4D97-AF65-F5344CB8AC3E}">
        <p14:creationId xmlns:p14="http://schemas.microsoft.com/office/powerpoint/2010/main" val="33352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Solubility Products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458200" cy="5867400"/>
              </a:xfrm>
            </p:spPr>
            <p:txBody>
              <a:bodyPr>
                <a:normAutofit/>
              </a:bodyPr>
              <a:lstStyle/>
              <a:p>
                <a:pPr marL="0" indent="0">
                  <a:buNone/>
                </a:pPr>
                <a:r>
                  <a:rPr lang="en-US" sz="2400" dirty="0" err="1" smtClean="0"/>
                  <a:t>AgCl</a:t>
                </a:r>
                <a:r>
                  <a:rPr lang="en-US" sz="2400" dirty="0" smtClean="0"/>
                  <a:t>(s) </a:t>
                </a:r>
                <a14:m>
                  <m:oMath xmlns:m="http://schemas.openxmlformats.org/officeDocument/2006/math">
                    <m:r>
                      <a:rPr lang="en-US" sz="2400" i="1" smtClean="0">
                        <a:latin typeface="Cambria Math"/>
                        <a:ea typeface="Cambria Math"/>
                      </a:rPr>
                      <m:t>⇌</m:t>
                    </m:r>
                  </m:oMath>
                </a14:m>
                <a:r>
                  <a:rPr lang="en-US" sz="2400" dirty="0" smtClean="0"/>
                  <a:t> Ag</a:t>
                </a:r>
                <a:r>
                  <a:rPr lang="en-US" sz="2400" baseline="30000" dirty="0" smtClean="0"/>
                  <a:t>+</a:t>
                </a:r>
                <a:r>
                  <a:rPr lang="en-US" sz="2400" dirty="0" smtClean="0"/>
                  <a:t>(</a:t>
                </a:r>
                <a:r>
                  <a:rPr lang="en-US" sz="2400" dirty="0" err="1" smtClean="0"/>
                  <a:t>aq</a:t>
                </a:r>
                <a:r>
                  <a:rPr lang="en-US" sz="2400" dirty="0" smtClean="0"/>
                  <a:t>) + Cl</a:t>
                </a:r>
                <a:r>
                  <a:rPr lang="en-US" sz="2400" baseline="30000" dirty="0" smtClean="0"/>
                  <a:t>–</a:t>
                </a:r>
                <a:r>
                  <a:rPr lang="en-US" sz="2400" dirty="0" smtClean="0"/>
                  <a:t>(</a:t>
                </a:r>
                <a:r>
                  <a:rPr lang="en-US" sz="2400" dirty="0" err="1" smtClean="0"/>
                  <a:t>aq</a:t>
                </a:r>
                <a:r>
                  <a:rPr lang="en-US" sz="2400" dirty="0" smtClean="0"/>
                  <a:t>)	</a:t>
                </a:r>
                <a:r>
                  <a:rPr lang="en-US" sz="2400" dirty="0" err="1" smtClean="0"/>
                  <a:t>K</a:t>
                </a:r>
                <a:r>
                  <a:rPr lang="en-US" sz="2400" baseline="-25000" dirty="0" err="1" smtClean="0"/>
                  <a:t>sp</a:t>
                </a:r>
                <a:r>
                  <a:rPr lang="en-US" sz="2400" baseline="-25000" dirty="0" smtClean="0"/>
                  <a:t> </a:t>
                </a:r>
                <a:r>
                  <a:rPr lang="en-US" sz="2400" dirty="0" smtClean="0"/>
                  <a:t>= [</a:t>
                </a:r>
                <a:r>
                  <a:rPr lang="en-US" sz="2400" dirty="0"/>
                  <a:t>Ag</a:t>
                </a:r>
                <a:r>
                  <a:rPr lang="en-US" sz="2400" baseline="30000" dirty="0" smtClean="0"/>
                  <a:t>+</a:t>
                </a:r>
                <a:r>
                  <a:rPr lang="en-US" sz="2400" dirty="0" smtClean="0"/>
                  <a:t>][</a:t>
                </a:r>
                <a:r>
                  <a:rPr lang="en-US" sz="2400" dirty="0"/>
                  <a:t>Cl</a:t>
                </a:r>
                <a:r>
                  <a:rPr lang="en-US" sz="2400" baseline="30000" dirty="0"/>
                  <a:t>–</a:t>
                </a:r>
                <a:r>
                  <a:rPr lang="en-US" sz="2400" dirty="0" smtClean="0"/>
                  <a:t>]= 1.7 × 10</a:t>
                </a:r>
                <a:r>
                  <a:rPr lang="en-US" sz="2400" baseline="30000" dirty="0" smtClean="0"/>
                  <a:t>-10</a:t>
                </a:r>
              </a:p>
              <a:p>
                <a:pPr marL="0" indent="0">
                  <a:buNone/>
                </a:pPr>
                <a:r>
                  <a:rPr lang="en-US" sz="2400" u="sng" dirty="0" smtClean="0">
                    <a:solidFill>
                      <a:srgbClr val="C00000"/>
                    </a:solidFill>
                  </a:rPr>
                  <a:t>A bit trickier question</a:t>
                </a:r>
                <a:r>
                  <a:rPr lang="en-US" sz="2400" dirty="0" smtClean="0">
                    <a:solidFill>
                      <a:srgbClr val="C00000"/>
                    </a:solidFill>
                  </a:rPr>
                  <a:t>: </a:t>
                </a:r>
                <a:r>
                  <a:rPr lang="en-US" sz="2400" dirty="0" smtClean="0"/>
                  <a:t>If 10.0g of </a:t>
                </a:r>
                <a:r>
                  <a:rPr lang="en-US" sz="2400" dirty="0" err="1" smtClean="0"/>
                  <a:t>AgCl</a:t>
                </a:r>
                <a:r>
                  <a:rPr lang="en-US" sz="2400" dirty="0" smtClean="0"/>
                  <a:t> are added to 1.00 L of a </a:t>
                </a:r>
              </a:p>
              <a:p>
                <a:pPr marL="0" indent="0">
                  <a:buNone/>
                </a:pPr>
                <a:r>
                  <a:rPr lang="en-US" sz="2400" dirty="0" smtClean="0"/>
                  <a:t>1.00 </a:t>
                </a:r>
                <a:r>
                  <a:rPr lang="en-US" sz="2400" dirty="0" err="1" smtClean="0"/>
                  <a:t>mM</a:t>
                </a:r>
                <a:r>
                  <a:rPr lang="en-US" sz="2400" dirty="0" smtClean="0"/>
                  <a:t> </a:t>
                </a:r>
                <a:r>
                  <a:rPr lang="en-US" sz="2400" dirty="0" err="1" smtClean="0"/>
                  <a:t>NaCl</a:t>
                </a:r>
                <a:r>
                  <a:rPr lang="en-US" sz="2400" dirty="0" smtClean="0"/>
                  <a:t> solution, how ma</a:t>
                </a:r>
                <a:r>
                  <a:rPr lang="en-US" sz="2400" dirty="0"/>
                  <a:t>ny grams will dissolve</a:t>
                </a:r>
                <a:r>
                  <a:rPr lang="en-US" sz="2400" dirty="0" smtClean="0"/>
                  <a:t>?</a:t>
                </a:r>
              </a:p>
              <a:p>
                <a:pPr marL="0" indent="0">
                  <a:buNone/>
                </a:pPr>
                <a:endParaRPr lang="en-US" sz="2400" dirty="0">
                  <a:solidFill>
                    <a:srgbClr val="C00000"/>
                  </a:solidFill>
                </a:endParaRPr>
              </a:p>
              <a:p>
                <a:pPr marL="0" indent="0">
                  <a:buNone/>
                </a:pPr>
                <a:r>
                  <a:rPr lang="en-US" sz="2400" dirty="0" smtClean="0">
                    <a:solidFill>
                      <a:srgbClr val="C00000"/>
                    </a:solidFill>
                  </a:rPr>
                  <a:t>First: </a:t>
                </a:r>
                <a:r>
                  <a:rPr lang="en-US" sz="2400" dirty="0" smtClean="0"/>
                  <a:t>Will the amount that dissolves be greater than or less than the amount that dissolved in pure water?</a:t>
                </a:r>
                <a:endParaRPr lang="en-US" sz="24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458200" cy="5867400"/>
              </a:xfrm>
              <a:blipFill rotWithShape="1">
                <a:blip r:embed="rId2"/>
                <a:stretch>
                  <a:fillRect l="-1081" t="-832"/>
                </a:stretch>
              </a:blipFill>
            </p:spPr>
            <p:txBody>
              <a:bodyPr/>
              <a:lstStyle/>
              <a:p>
                <a:r>
                  <a:rPr lang="en-US">
                    <a:noFill/>
                  </a:rPr>
                  <a:t> </a:t>
                </a:r>
              </a:p>
            </p:txBody>
          </p:sp>
        </mc:Fallback>
      </mc:AlternateContent>
    </p:spTree>
    <p:extLst>
      <p:ext uri="{BB962C8B-B14F-4D97-AF65-F5344CB8AC3E}">
        <p14:creationId xmlns:p14="http://schemas.microsoft.com/office/powerpoint/2010/main" val="2855510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Solubility Products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458200" cy="5867400"/>
              </a:xfrm>
            </p:spPr>
            <p:txBody>
              <a:bodyPr>
                <a:normAutofit/>
              </a:bodyPr>
              <a:lstStyle/>
              <a:p>
                <a:pPr marL="0" indent="0" algn="ctr">
                  <a:buNone/>
                </a:pPr>
                <a:r>
                  <a:rPr lang="en-US" sz="2400" dirty="0" smtClean="0"/>
                  <a:t>AgCl(s) </a:t>
                </a:r>
                <a14:m>
                  <m:oMath xmlns:m="http://schemas.openxmlformats.org/officeDocument/2006/math">
                    <m:r>
                      <a:rPr lang="en-US" sz="2400" i="1" smtClean="0">
                        <a:latin typeface="Cambria Math"/>
                        <a:ea typeface="Cambria Math"/>
                      </a:rPr>
                      <m:t>⇌</m:t>
                    </m:r>
                  </m:oMath>
                </a14:m>
                <a:r>
                  <a:rPr lang="en-US" sz="2400" dirty="0" smtClean="0"/>
                  <a:t> Ag</a:t>
                </a:r>
                <a:r>
                  <a:rPr lang="en-US" sz="2400" baseline="30000" dirty="0" smtClean="0"/>
                  <a:t>+</a:t>
                </a:r>
                <a:r>
                  <a:rPr lang="en-US" sz="2400" dirty="0" smtClean="0"/>
                  <a:t>(</a:t>
                </a:r>
                <a:r>
                  <a:rPr lang="en-US" sz="2400" dirty="0" err="1" smtClean="0"/>
                  <a:t>aq</a:t>
                </a:r>
                <a:r>
                  <a:rPr lang="en-US" sz="2400" dirty="0" smtClean="0"/>
                  <a:t>) + Cl</a:t>
                </a:r>
                <a:r>
                  <a:rPr lang="en-US" sz="2400" baseline="30000" dirty="0" smtClean="0"/>
                  <a:t>–</a:t>
                </a:r>
                <a:r>
                  <a:rPr lang="en-US" sz="2400" dirty="0" smtClean="0"/>
                  <a:t>(</a:t>
                </a:r>
                <a:r>
                  <a:rPr lang="en-US" sz="2400" dirty="0" err="1" smtClean="0"/>
                  <a:t>aq</a:t>
                </a:r>
                <a:r>
                  <a:rPr lang="en-US" sz="2400" dirty="0" smtClean="0"/>
                  <a:t>)	</a:t>
                </a:r>
                <a:r>
                  <a:rPr lang="en-US" sz="2400" dirty="0" err="1" smtClean="0"/>
                  <a:t>K</a:t>
                </a:r>
                <a:r>
                  <a:rPr lang="en-US" sz="2400" baseline="-25000" dirty="0" err="1" smtClean="0"/>
                  <a:t>sp</a:t>
                </a:r>
                <a:r>
                  <a:rPr lang="en-US" sz="2400" baseline="-25000" dirty="0" smtClean="0"/>
                  <a:t> </a:t>
                </a:r>
                <a:r>
                  <a:rPr lang="en-US" sz="2400" dirty="0" smtClean="0"/>
                  <a:t>= [</a:t>
                </a:r>
                <a:r>
                  <a:rPr lang="en-US" sz="2400" dirty="0"/>
                  <a:t>Ag</a:t>
                </a:r>
                <a:r>
                  <a:rPr lang="en-US" sz="2400" baseline="30000" dirty="0" smtClean="0"/>
                  <a:t>+</a:t>
                </a:r>
                <a:r>
                  <a:rPr lang="en-US" sz="2400" dirty="0" smtClean="0"/>
                  <a:t>][</a:t>
                </a:r>
                <a:r>
                  <a:rPr lang="en-US" sz="2400" dirty="0"/>
                  <a:t>Cl</a:t>
                </a:r>
                <a:r>
                  <a:rPr lang="en-US" sz="2400" baseline="30000" dirty="0"/>
                  <a:t>–</a:t>
                </a:r>
                <a:r>
                  <a:rPr lang="en-US" sz="2400" dirty="0" smtClean="0"/>
                  <a:t>]= 1.7 × 10</a:t>
                </a:r>
                <a:r>
                  <a:rPr lang="en-US" sz="2400" baseline="30000" dirty="0" smtClean="0"/>
                  <a:t>-10</a:t>
                </a:r>
              </a:p>
              <a:p>
                <a:pPr marL="0" indent="0">
                  <a:buNone/>
                </a:pPr>
                <a:r>
                  <a:rPr lang="en-US" sz="2000" u="sng" dirty="0" smtClean="0">
                    <a:solidFill>
                      <a:srgbClr val="C00000"/>
                    </a:solidFill>
                  </a:rPr>
                  <a:t>A bit trickier question</a:t>
                </a:r>
                <a:r>
                  <a:rPr lang="en-US" sz="2000" dirty="0" smtClean="0">
                    <a:solidFill>
                      <a:srgbClr val="C00000"/>
                    </a:solidFill>
                  </a:rPr>
                  <a:t>: </a:t>
                </a:r>
                <a:r>
                  <a:rPr lang="en-US" sz="2000" dirty="0" smtClean="0"/>
                  <a:t>If 10.0g of </a:t>
                </a:r>
                <a:r>
                  <a:rPr lang="en-US" sz="2000" dirty="0" err="1" smtClean="0"/>
                  <a:t>AgCl</a:t>
                </a:r>
                <a:r>
                  <a:rPr lang="en-US" sz="2000" dirty="0" smtClean="0"/>
                  <a:t> are added to 1.00 L of a 1.00 </a:t>
                </a:r>
                <a:r>
                  <a:rPr lang="en-US" sz="2000" dirty="0" err="1" smtClean="0"/>
                  <a:t>mM</a:t>
                </a:r>
                <a:r>
                  <a:rPr lang="en-US" sz="2000" dirty="0" smtClean="0"/>
                  <a:t> </a:t>
                </a:r>
                <a:r>
                  <a:rPr lang="en-US" sz="2000" dirty="0" err="1" smtClean="0"/>
                  <a:t>NaCl</a:t>
                </a:r>
                <a:r>
                  <a:rPr lang="en-US" sz="2000" dirty="0" smtClean="0"/>
                  <a:t> solution, how ma</a:t>
                </a:r>
                <a:r>
                  <a:rPr lang="en-US" sz="2000" dirty="0"/>
                  <a:t>ny grams will dissolve?</a:t>
                </a:r>
                <a:endParaRPr lang="en-US" sz="2000" dirty="0">
                  <a:solidFill>
                    <a:srgbClr val="C00000"/>
                  </a:solidFill>
                </a:endParaRPr>
              </a:p>
              <a:p>
                <a:pPr marL="0" indent="0">
                  <a:buNone/>
                </a:pPr>
                <a:r>
                  <a:rPr lang="en-US" sz="2000" u="sng" dirty="0" smtClean="0">
                    <a:solidFill>
                      <a:srgbClr val="C00000"/>
                    </a:solidFill>
                  </a:rPr>
                  <a:t>Answer</a:t>
                </a:r>
                <a:r>
                  <a:rPr lang="en-US" sz="2000" dirty="0" smtClean="0">
                    <a:solidFill>
                      <a:srgbClr val="C00000"/>
                    </a:solidFill>
                  </a:rPr>
                  <a:t>: </a:t>
                </a:r>
                <a:r>
                  <a:rPr lang="en-US" sz="2000" dirty="0" smtClean="0"/>
                  <a:t>In this case, let’s set up an </a:t>
                </a:r>
                <a:r>
                  <a:rPr lang="en-US" sz="2000" dirty="0" smtClean="0">
                    <a:solidFill>
                      <a:srgbClr val="C00000"/>
                    </a:solidFill>
                  </a:rPr>
                  <a:t>ICE table </a:t>
                </a:r>
                <a:r>
                  <a:rPr lang="en-US" sz="2000" dirty="0" smtClean="0"/>
                  <a:t>(using molarity)</a:t>
                </a:r>
              </a:p>
              <a:p>
                <a:pPr marL="0" indent="0">
                  <a:buNone/>
                </a:pPr>
                <a:endParaRPr lang="en-US" sz="2000" dirty="0" smtClean="0">
                  <a:solidFill>
                    <a:srgbClr val="C00000"/>
                  </a:solidFill>
                </a:endParaRPr>
              </a:p>
              <a:p>
                <a:pPr marL="0" indent="0">
                  <a:buNone/>
                </a:pPr>
                <a:endParaRPr lang="en-US" sz="2000" dirty="0">
                  <a:solidFill>
                    <a:srgbClr val="C00000"/>
                  </a:solidFill>
                </a:endParaRPr>
              </a:p>
              <a:p>
                <a:pPr marL="0" indent="0">
                  <a:buNone/>
                </a:pPr>
                <a:endParaRPr lang="en-US" sz="2000" dirty="0" smtClean="0">
                  <a:solidFill>
                    <a:srgbClr val="C00000"/>
                  </a:solidFill>
                </a:endParaRPr>
              </a:p>
              <a:p>
                <a:pPr marL="0" indent="0">
                  <a:buNone/>
                </a:pPr>
                <a:endParaRPr lang="en-US" sz="2000" dirty="0">
                  <a:solidFill>
                    <a:srgbClr val="C00000"/>
                  </a:solidFill>
                </a:endParaRPr>
              </a:p>
              <a:p>
                <a:pPr marL="0" indent="0" algn="ctr">
                  <a:buNone/>
                </a:pPr>
                <a:r>
                  <a:rPr lang="en-US" sz="2000" dirty="0" err="1" smtClean="0"/>
                  <a:t>K</a:t>
                </a:r>
                <a:r>
                  <a:rPr lang="en-US" sz="2000" baseline="-25000" dirty="0" err="1" smtClean="0"/>
                  <a:t>sp</a:t>
                </a:r>
                <a:r>
                  <a:rPr lang="en-US" sz="2000" baseline="-25000" dirty="0" smtClean="0"/>
                  <a:t>  </a:t>
                </a:r>
                <a:r>
                  <a:rPr lang="en-US" sz="2000" dirty="0" smtClean="0"/>
                  <a:t>=  </a:t>
                </a:r>
                <a:r>
                  <a:rPr lang="en-US" sz="2000" dirty="0"/>
                  <a:t>[Ag</a:t>
                </a:r>
                <a:r>
                  <a:rPr lang="en-US" sz="2000" baseline="30000" dirty="0"/>
                  <a:t>+</a:t>
                </a:r>
                <a:r>
                  <a:rPr lang="en-US" sz="2000" dirty="0"/>
                  <a:t>][Cl</a:t>
                </a:r>
                <a:r>
                  <a:rPr lang="en-US" sz="2000" baseline="30000" dirty="0" smtClean="0"/>
                  <a:t>–</a:t>
                </a:r>
                <a:r>
                  <a:rPr lang="en-US" sz="2000" dirty="0" smtClean="0"/>
                  <a:t>]  =  x(0.001+x)  = </a:t>
                </a:r>
                <a:r>
                  <a:rPr lang="en-US" sz="2000" dirty="0"/>
                  <a:t>1.7 × </a:t>
                </a:r>
                <a:r>
                  <a:rPr lang="en-US" sz="2000" dirty="0" smtClean="0"/>
                  <a:t>10</a:t>
                </a:r>
                <a:r>
                  <a:rPr lang="en-US" sz="2000" baseline="30000" dirty="0" smtClean="0"/>
                  <a:t>-10</a:t>
                </a:r>
                <a:r>
                  <a:rPr lang="en-US" sz="2000" dirty="0" smtClean="0"/>
                  <a:t>. </a:t>
                </a:r>
              </a:p>
              <a:p>
                <a:pPr marL="0" indent="0">
                  <a:buNone/>
                </a:pPr>
                <a:r>
                  <a:rPr lang="en-US" sz="2000" dirty="0" smtClean="0"/>
                  <a:t>Previously, we found in pure water a concentration of </a:t>
                </a:r>
                <a:r>
                  <a:rPr lang="en-US" sz="2000" dirty="0"/>
                  <a:t>[Ag</a:t>
                </a:r>
                <a:r>
                  <a:rPr lang="en-US" sz="2000" baseline="30000" dirty="0" smtClean="0"/>
                  <a:t>+</a:t>
                </a:r>
                <a:r>
                  <a:rPr lang="en-US" sz="2000" dirty="0" smtClean="0"/>
                  <a:t>]=[</a:t>
                </a:r>
                <a:r>
                  <a:rPr lang="en-US" sz="2000" dirty="0"/>
                  <a:t>Cl</a:t>
                </a:r>
                <a:r>
                  <a:rPr lang="en-US" sz="2000" baseline="30000" dirty="0"/>
                  <a:t>–</a:t>
                </a:r>
                <a:r>
                  <a:rPr lang="en-US" sz="2000" dirty="0"/>
                  <a:t>]</a:t>
                </a:r>
                <a:r>
                  <a:rPr lang="en-US" sz="2000" dirty="0" smtClean="0"/>
                  <a:t>=1.30 </a:t>
                </a:r>
                <a:r>
                  <a:rPr lang="en-US" sz="2000" dirty="0"/>
                  <a:t>× 10</a:t>
                </a:r>
                <a:r>
                  <a:rPr lang="en-US" sz="2000" baseline="30000" dirty="0"/>
                  <a:t>-5</a:t>
                </a:r>
                <a:r>
                  <a:rPr lang="en-US" sz="2000" dirty="0"/>
                  <a:t> </a:t>
                </a:r>
                <a:r>
                  <a:rPr lang="en-US" sz="2000" dirty="0" smtClean="0"/>
                  <a:t>M was found, so we expect x to be much less than 0.001 (which is 1</a:t>
                </a:r>
                <a:r>
                  <a:rPr lang="en-US" sz="2000" dirty="0"/>
                  <a:t> × </a:t>
                </a:r>
                <a:r>
                  <a:rPr lang="en-US" sz="2000" dirty="0" smtClean="0"/>
                  <a:t>10</a:t>
                </a:r>
                <a:r>
                  <a:rPr lang="en-US" sz="2000" baseline="30000" dirty="0" smtClean="0"/>
                  <a:t>-3</a:t>
                </a:r>
                <a:r>
                  <a:rPr lang="en-US" sz="2000" dirty="0" smtClean="0"/>
                  <a:t>). In the expression </a:t>
                </a:r>
                <a:r>
                  <a:rPr lang="en-US" sz="2000" dirty="0"/>
                  <a:t>x(0.001+x)= 1.7 × </a:t>
                </a:r>
                <a:r>
                  <a:rPr lang="en-US" sz="2000" dirty="0" smtClean="0"/>
                  <a:t>10</a:t>
                </a:r>
                <a:r>
                  <a:rPr lang="en-US" sz="2000" baseline="30000" dirty="0" smtClean="0"/>
                  <a:t>-10</a:t>
                </a:r>
                <a:r>
                  <a:rPr lang="en-US" sz="2000" dirty="0" smtClean="0"/>
                  <a:t>, we can neglect x in comparison to 0.001, giving x(0.001)= </a:t>
                </a:r>
                <a:r>
                  <a:rPr lang="en-US" sz="2000" dirty="0"/>
                  <a:t>1.7 × </a:t>
                </a:r>
                <a:r>
                  <a:rPr lang="en-US" sz="2000" dirty="0" smtClean="0"/>
                  <a:t>10</a:t>
                </a:r>
                <a:r>
                  <a:rPr lang="en-US" sz="2000" baseline="30000" dirty="0" smtClean="0"/>
                  <a:t>-10</a:t>
                </a:r>
                <a:r>
                  <a:rPr lang="en-US" sz="2000" dirty="0" smtClean="0"/>
                  <a:t>, or x=</a:t>
                </a:r>
                <a:r>
                  <a:rPr lang="en-US" sz="2000" dirty="0"/>
                  <a:t> </a:t>
                </a:r>
                <a:r>
                  <a:rPr lang="en-US" sz="2000" dirty="0" smtClean="0"/>
                  <a:t>1.7 </a:t>
                </a:r>
                <a:r>
                  <a:rPr lang="en-US" sz="2000" dirty="0"/>
                  <a:t>× </a:t>
                </a:r>
                <a:r>
                  <a:rPr lang="en-US" sz="2000" dirty="0" smtClean="0"/>
                  <a:t>10</a:t>
                </a:r>
                <a:r>
                  <a:rPr lang="en-US" sz="2000" baseline="30000" dirty="0" smtClean="0"/>
                  <a:t>-7 </a:t>
                </a:r>
                <a:r>
                  <a:rPr lang="en-US" sz="2000" dirty="0" smtClean="0"/>
                  <a:t>M.</a:t>
                </a:r>
              </a:p>
              <a:p>
                <a:pPr marL="0" indent="0">
                  <a:buNone/>
                </a:pPr>
                <a:r>
                  <a:rPr lang="en-US" sz="2000" dirty="0" smtClean="0"/>
                  <a:t>For a 1.00 L volume, </a:t>
                </a:r>
                <a:r>
                  <a:rPr lang="en-US" sz="2000" dirty="0"/>
                  <a:t>1.7 × 10</a:t>
                </a:r>
                <a:r>
                  <a:rPr lang="en-US" sz="2000" baseline="30000" dirty="0"/>
                  <a:t>-7 </a:t>
                </a:r>
                <a:r>
                  <a:rPr lang="en-US" sz="2000" dirty="0" smtClean="0"/>
                  <a:t> </a:t>
                </a:r>
                <a:r>
                  <a:rPr lang="en-US" sz="2000" dirty="0" err="1" smtClean="0"/>
                  <a:t>mol</a:t>
                </a:r>
                <a:r>
                  <a:rPr lang="en-US" sz="2000" dirty="0" smtClean="0"/>
                  <a:t> </a:t>
                </a:r>
                <a:r>
                  <a:rPr lang="en-US" sz="2000" dirty="0" err="1" smtClean="0"/>
                  <a:t>AgCl</a:t>
                </a:r>
                <a:r>
                  <a:rPr lang="en-US" sz="2000" dirty="0" smtClean="0"/>
                  <a:t> </a:t>
                </a:r>
                <a14:m>
                  <m:oMath xmlns:m="http://schemas.openxmlformats.org/officeDocument/2006/math">
                    <m:d>
                      <m:dPr>
                        <m:ctrlPr>
                          <a:rPr lang="en-US" sz="2000" i="1" smtClean="0">
                            <a:latin typeface="Cambria Math"/>
                            <a:ea typeface="Cambria Math"/>
                          </a:rPr>
                        </m:ctrlPr>
                      </m:dPr>
                      <m:e>
                        <m:f>
                          <m:fPr>
                            <m:ctrlPr>
                              <a:rPr lang="en-US" sz="2000" i="1">
                                <a:latin typeface="Cambria Math"/>
                                <a:ea typeface="Cambria Math"/>
                              </a:rPr>
                            </m:ctrlPr>
                          </m:fPr>
                          <m:num>
                            <m:r>
                              <a:rPr lang="en-US" sz="2000" i="1">
                                <a:latin typeface="Cambria Math"/>
                                <a:ea typeface="Cambria Math"/>
                              </a:rPr>
                              <m:t>143.2 </m:t>
                            </m:r>
                            <m:r>
                              <a:rPr lang="en-US" sz="2000" i="1">
                                <a:latin typeface="Cambria Math"/>
                                <a:ea typeface="Cambria Math"/>
                              </a:rPr>
                              <m:t>𝑔</m:t>
                            </m:r>
                          </m:num>
                          <m:den>
                            <m:r>
                              <a:rPr lang="en-US" sz="2000" i="1">
                                <a:latin typeface="Cambria Math"/>
                                <a:ea typeface="Cambria Math"/>
                              </a:rPr>
                              <m:t>1 </m:t>
                            </m:r>
                            <m:r>
                              <a:rPr lang="en-US" sz="2000" i="1">
                                <a:latin typeface="Cambria Math"/>
                                <a:ea typeface="Cambria Math"/>
                              </a:rPr>
                              <m:t>𝑚𝑜𝑙</m:t>
                            </m:r>
                          </m:den>
                        </m:f>
                      </m:e>
                    </m:d>
                  </m:oMath>
                </a14:m>
                <a:r>
                  <a:rPr lang="en-US" sz="2000" dirty="0" smtClean="0"/>
                  <a:t>=2.43×10-5 g = </a:t>
                </a:r>
                <a14:m>
                  <m:oMath xmlns:m="http://schemas.openxmlformats.org/officeDocument/2006/math">
                    <m:borderBox>
                      <m:borderBoxPr>
                        <m:ctrlPr>
                          <a:rPr lang="en-US" sz="2000" b="0" i="1" dirty="0" smtClean="0">
                            <a:solidFill>
                              <a:srgbClr val="C00000"/>
                            </a:solidFill>
                            <a:latin typeface="Cambria Math"/>
                          </a:rPr>
                        </m:ctrlPr>
                      </m:borderBoxPr>
                      <m:e>
                        <m:r>
                          <a:rPr lang="en-US" sz="2000" i="1" dirty="0">
                            <a:solidFill>
                              <a:srgbClr val="C00000"/>
                            </a:solidFill>
                            <a:latin typeface="Cambria Math"/>
                          </a:rPr>
                          <m:t>24.3 </m:t>
                        </m:r>
                        <m:r>
                          <a:rPr lang="en-US" sz="2000" i="1" dirty="0">
                            <a:solidFill>
                              <a:srgbClr val="C00000"/>
                            </a:solidFill>
                            <a:latin typeface="Cambria Math"/>
                            <a:ea typeface="Cambria Math"/>
                          </a:rPr>
                          <m:t>𝜇</m:t>
                        </m:r>
                        <m:r>
                          <a:rPr lang="en-US" sz="2000" i="1" dirty="0">
                            <a:solidFill>
                              <a:srgbClr val="C00000"/>
                            </a:solidFill>
                            <a:latin typeface="Cambria Math"/>
                            <a:ea typeface="Cambria Math"/>
                          </a:rPr>
                          <m:t>𝑔</m:t>
                        </m:r>
                      </m:e>
                    </m:borderBox>
                  </m:oMath>
                </a14:m>
                <a:endParaRPr lang="en-US" sz="2000" dirty="0" smtClean="0"/>
              </a:p>
              <a:p>
                <a:pPr marL="0" indent="0">
                  <a:buNone/>
                </a:pPr>
                <a:r>
                  <a:rPr lang="en-US" sz="2000" dirty="0" smtClean="0"/>
                  <a:t>Addition of even a small amount of one of the ions </a:t>
                </a:r>
                <a:r>
                  <a:rPr lang="en-US" sz="2000" u="sng" dirty="0" smtClean="0">
                    <a:solidFill>
                      <a:srgbClr val="C00000"/>
                    </a:solidFill>
                  </a:rPr>
                  <a:t>greatly</a:t>
                </a:r>
                <a:r>
                  <a:rPr lang="en-US" sz="2000" dirty="0" smtClean="0"/>
                  <a:t> decreases the amount of </a:t>
                </a:r>
                <a:r>
                  <a:rPr lang="en-US" sz="2000" dirty="0" err="1" smtClean="0"/>
                  <a:t>AgCl</a:t>
                </a:r>
                <a:r>
                  <a:rPr lang="en-US" sz="2000" dirty="0" smtClean="0"/>
                  <a:t> dissolved.  This is called the </a:t>
                </a:r>
                <a:r>
                  <a:rPr lang="en-US" sz="2000" u="sng" dirty="0" smtClean="0">
                    <a:solidFill>
                      <a:srgbClr val="C00000"/>
                    </a:solidFill>
                  </a:rPr>
                  <a:t>common ion effect</a:t>
                </a:r>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458200" cy="5867400"/>
              </a:xfrm>
              <a:blipFill rotWithShape="1">
                <a:blip r:embed="rId2"/>
                <a:stretch>
                  <a:fillRect l="-720" t="-832" b="-104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196647827"/>
              </p:ext>
            </p:extLst>
          </p:nvPr>
        </p:nvGraphicFramePr>
        <p:xfrm>
          <a:off x="2667000" y="2438400"/>
          <a:ext cx="3962400" cy="1463040"/>
        </p:xfrm>
        <a:graphic>
          <a:graphicData uri="http://schemas.openxmlformats.org/drawingml/2006/table">
            <a:tbl>
              <a:tblPr firstRow="1" bandRow="1">
                <a:tableStyleId>{5C22544A-7EE6-4342-B048-85BDC9FD1C3A}</a:tableStyleId>
              </a:tblPr>
              <a:tblGrid>
                <a:gridCol w="1320800"/>
                <a:gridCol w="1320800"/>
                <a:gridCol w="1320800"/>
              </a:tblGrid>
              <a:tr h="342900">
                <a:tc>
                  <a:txBody>
                    <a:bodyPr/>
                    <a:lstStyle/>
                    <a:p>
                      <a:pPr algn="ctr"/>
                      <a:endParaRPr lang="en-US" dirty="0"/>
                    </a:p>
                  </a:txBody>
                  <a:tcPr/>
                </a:tc>
                <a:tc>
                  <a:txBody>
                    <a:bodyPr/>
                    <a:lstStyle/>
                    <a:p>
                      <a:pPr algn="ctr"/>
                      <a:r>
                        <a:rPr lang="en-US" dirty="0" smtClean="0"/>
                        <a:t>Ag</a:t>
                      </a:r>
                      <a:r>
                        <a:rPr lang="en-US" baseline="30000" dirty="0" smtClean="0"/>
                        <a:t>+</a:t>
                      </a:r>
                      <a:endParaRPr lang="en-US" baseline="30000" dirty="0"/>
                    </a:p>
                  </a:txBody>
                  <a:tcPr/>
                </a:tc>
                <a:tc>
                  <a:txBody>
                    <a:bodyPr/>
                    <a:lstStyle/>
                    <a:p>
                      <a:pPr algn="ctr"/>
                      <a:r>
                        <a:rPr lang="en-US" dirty="0" smtClean="0"/>
                        <a:t>Cl</a:t>
                      </a:r>
                      <a:r>
                        <a:rPr lang="en-US" baseline="30000" dirty="0" smtClean="0"/>
                        <a:t>–</a:t>
                      </a:r>
                      <a:endParaRPr lang="en-US" baseline="30000" dirty="0"/>
                    </a:p>
                  </a:txBody>
                  <a:tcPr/>
                </a:tc>
              </a:tr>
              <a:tr h="342900">
                <a:tc>
                  <a:txBody>
                    <a:bodyPr/>
                    <a:lstStyle/>
                    <a:p>
                      <a:pPr algn="ctr"/>
                      <a:r>
                        <a:rPr lang="en-US" dirty="0" smtClean="0"/>
                        <a:t>Initial</a:t>
                      </a:r>
                      <a:endParaRPr lang="en-US" dirty="0"/>
                    </a:p>
                  </a:txBody>
                  <a:tcPr/>
                </a:tc>
                <a:tc>
                  <a:txBody>
                    <a:bodyPr/>
                    <a:lstStyle/>
                    <a:p>
                      <a:pPr algn="ctr"/>
                      <a:r>
                        <a:rPr lang="en-US" dirty="0" smtClean="0"/>
                        <a:t>0</a:t>
                      </a:r>
                      <a:endParaRPr lang="en-US" dirty="0"/>
                    </a:p>
                  </a:txBody>
                  <a:tcPr/>
                </a:tc>
                <a:tc>
                  <a:txBody>
                    <a:bodyPr/>
                    <a:lstStyle/>
                    <a:p>
                      <a:pPr algn="ctr"/>
                      <a:r>
                        <a:rPr lang="en-US" dirty="0" smtClean="0"/>
                        <a:t>0.001</a:t>
                      </a:r>
                      <a:endParaRPr lang="en-US" dirty="0"/>
                    </a:p>
                  </a:txBody>
                  <a:tcPr/>
                </a:tc>
              </a:tr>
              <a:tr h="342900">
                <a:tc>
                  <a:txBody>
                    <a:bodyPr/>
                    <a:lstStyle/>
                    <a:p>
                      <a:pPr algn="ctr"/>
                      <a:r>
                        <a:rPr lang="en-US" dirty="0" smtClean="0"/>
                        <a:t>Change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42900">
                <a:tc>
                  <a:txBody>
                    <a:bodyPr/>
                    <a:lstStyle/>
                    <a:p>
                      <a:pPr algn="ctr"/>
                      <a:r>
                        <a:rPr lang="en-US" dirty="0" smtClean="0"/>
                        <a:t>Equilibrium</a:t>
                      </a:r>
                      <a:endParaRPr lang="en-US" dirty="0"/>
                    </a:p>
                  </a:txBody>
                  <a:tcPr/>
                </a:tc>
                <a:tc>
                  <a:txBody>
                    <a:bodyPr/>
                    <a:lstStyle/>
                    <a:p>
                      <a:pPr algn="ctr"/>
                      <a:r>
                        <a:rPr lang="en-US" dirty="0" smtClean="0"/>
                        <a:t>x</a:t>
                      </a:r>
                      <a:endParaRPr lang="en-US" dirty="0"/>
                    </a:p>
                  </a:txBody>
                  <a:tcPr/>
                </a:tc>
                <a:tc>
                  <a:txBody>
                    <a:bodyPr/>
                    <a:lstStyle/>
                    <a:p>
                      <a:pPr algn="ctr"/>
                      <a:r>
                        <a:rPr lang="en-US" dirty="0" smtClean="0"/>
                        <a:t>0.001+x</a:t>
                      </a:r>
                      <a:endParaRPr lang="en-US" dirty="0"/>
                    </a:p>
                  </a:txBody>
                  <a:tcPr/>
                </a:tc>
              </a:tr>
            </a:tbl>
          </a:graphicData>
        </a:graphic>
      </p:graphicFrame>
    </p:spTree>
    <p:extLst>
      <p:ext uri="{BB962C8B-B14F-4D97-AF65-F5344CB8AC3E}">
        <p14:creationId xmlns:p14="http://schemas.microsoft.com/office/powerpoint/2010/main" val="49582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txBody>
          <a:bodyPr>
            <a:normAutofit/>
          </a:bodyPr>
          <a:lstStyle/>
          <a:p>
            <a:r>
              <a:rPr lang="en-US" sz="4000" u="sng" dirty="0" smtClean="0">
                <a:solidFill>
                  <a:srgbClr val="C00000"/>
                </a:solidFill>
              </a:rPr>
              <a:t>Weak acids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839200" cy="5867400"/>
              </a:xfrm>
            </p:spPr>
            <p:txBody>
              <a:bodyPr>
                <a:normAutofit lnSpcReduction="10000"/>
              </a:bodyPr>
              <a:lstStyle/>
              <a:p>
                <a:pPr marL="0" indent="0">
                  <a:buNone/>
                </a:pPr>
                <a:r>
                  <a:rPr lang="en-US" sz="2000" u="sng" dirty="0" smtClean="0">
                    <a:solidFill>
                      <a:srgbClr val="C00000"/>
                    </a:solidFill>
                  </a:rPr>
                  <a:t>Strong acids</a:t>
                </a:r>
                <a:r>
                  <a:rPr lang="en-US" sz="2000" dirty="0" smtClean="0">
                    <a:solidFill>
                      <a:srgbClr val="C00000"/>
                    </a:solidFill>
                  </a:rPr>
                  <a:t> </a:t>
                </a:r>
                <a:r>
                  <a:rPr lang="en-US" sz="2000" dirty="0" smtClean="0"/>
                  <a:t>are acids that are said to dissociate completely, so the equilibrium</a:t>
                </a:r>
              </a:p>
              <a:p>
                <a:pPr marL="0" indent="0">
                  <a:buNone/>
                </a:pPr>
                <a:r>
                  <a:rPr lang="en-US" sz="2000" dirty="0" smtClean="0"/>
                  <a:t>HA(</a:t>
                </a:r>
                <a:r>
                  <a:rPr lang="en-US" sz="2000" dirty="0" err="1" smtClean="0"/>
                  <a:t>aq</a:t>
                </a:r>
                <a:r>
                  <a:rPr lang="en-US" sz="2000" dirty="0" smtClean="0"/>
                  <a:t>) </a:t>
                </a:r>
                <a14:m>
                  <m:oMath xmlns:m="http://schemas.openxmlformats.org/officeDocument/2006/math">
                    <m:r>
                      <a:rPr lang="en-US" sz="2000" i="1" smtClean="0">
                        <a:latin typeface="Cambria Math"/>
                        <a:ea typeface="Cambria Math"/>
                      </a:rPr>
                      <m:t>⇌</m:t>
                    </m:r>
                  </m:oMath>
                </a14:m>
                <a:r>
                  <a:rPr lang="en-US" sz="2000" dirty="0" smtClean="0"/>
                  <a:t> H</a:t>
                </a:r>
                <a:r>
                  <a:rPr lang="en-US" sz="2000" baseline="30000" dirty="0" smtClean="0"/>
                  <a:t>+</a:t>
                </a:r>
                <a:r>
                  <a:rPr lang="en-US" sz="2000" dirty="0" smtClean="0"/>
                  <a:t>(</a:t>
                </a:r>
                <a:r>
                  <a:rPr lang="en-US" sz="2000" dirty="0" err="1" smtClean="0"/>
                  <a:t>aq</a:t>
                </a:r>
                <a:r>
                  <a:rPr lang="en-US" sz="2000" dirty="0" smtClean="0"/>
                  <a:t>) + A</a:t>
                </a:r>
                <a:r>
                  <a:rPr lang="en-US" sz="2000" baseline="30000" dirty="0" smtClean="0"/>
                  <a:t>–</a:t>
                </a:r>
                <a:r>
                  <a:rPr lang="en-US" sz="2000" dirty="0" smtClean="0"/>
                  <a:t>(</a:t>
                </a:r>
                <a:r>
                  <a:rPr lang="en-US" sz="2000" dirty="0" err="1" smtClean="0"/>
                  <a:t>aq</a:t>
                </a:r>
                <a:r>
                  <a:rPr lang="en-US" sz="2000" dirty="0" smtClean="0"/>
                  <a:t>) lies far to the right.  </a:t>
                </a:r>
                <a:endParaRPr lang="en-US" sz="2000" dirty="0"/>
              </a:p>
              <a:p>
                <a:pPr marL="0" indent="0">
                  <a:buNone/>
                </a:pPr>
                <a:r>
                  <a:rPr lang="en-US" sz="2000" dirty="0" smtClean="0"/>
                  <a:t>For weak acids, the equilibrium lies far to the left, so that most of the acid molecules don’t dissociate.</a:t>
                </a:r>
              </a:p>
              <a:p>
                <a:pPr marL="0" indent="0">
                  <a:buNone/>
                </a:pPr>
                <a:r>
                  <a:rPr lang="en-US" sz="2000" dirty="0" smtClean="0"/>
                  <a:t>For HA(</a:t>
                </a:r>
                <a:r>
                  <a:rPr lang="en-US" sz="2000" dirty="0" err="1" smtClean="0"/>
                  <a:t>aq</a:t>
                </a:r>
                <a:r>
                  <a:rPr lang="en-US" sz="2000" dirty="0"/>
                  <a:t>) </a:t>
                </a:r>
                <a14:m>
                  <m:oMath xmlns:m="http://schemas.openxmlformats.org/officeDocument/2006/math">
                    <m:r>
                      <a:rPr lang="en-US" sz="2000" i="1">
                        <a:latin typeface="Cambria Math"/>
                        <a:ea typeface="Cambria Math"/>
                      </a:rPr>
                      <m:t>⇌</m:t>
                    </m:r>
                  </m:oMath>
                </a14:m>
                <a:r>
                  <a:rPr lang="en-US" sz="2000" dirty="0"/>
                  <a:t> H</a:t>
                </a:r>
                <a:r>
                  <a:rPr lang="en-US" sz="2000" baseline="30000" dirty="0"/>
                  <a:t>+</a:t>
                </a:r>
                <a:r>
                  <a:rPr lang="en-US" sz="2000" dirty="0"/>
                  <a:t>(</a:t>
                </a:r>
                <a:r>
                  <a:rPr lang="en-US" sz="2000" dirty="0" err="1"/>
                  <a:t>aq</a:t>
                </a:r>
                <a:r>
                  <a:rPr lang="en-US" sz="2000" dirty="0"/>
                  <a:t>) + A</a:t>
                </a:r>
                <a:r>
                  <a:rPr lang="en-US" sz="2000" baseline="30000" dirty="0"/>
                  <a:t>–</a:t>
                </a:r>
                <a:r>
                  <a:rPr lang="en-US" sz="2000" dirty="0"/>
                  <a:t>(</a:t>
                </a:r>
                <a:r>
                  <a:rPr lang="en-US" sz="2000" dirty="0" err="1"/>
                  <a:t>aq</a:t>
                </a:r>
                <a:r>
                  <a:rPr lang="en-US" sz="2000" dirty="0" smtClean="0"/>
                  <a:t>), the equilibrium constant is </a:t>
                </a:r>
                <a14:m>
                  <m:oMath xmlns:m="http://schemas.openxmlformats.org/officeDocument/2006/math">
                    <m:sSub>
                      <m:sSubPr>
                        <m:ctrlPr>
                          <a:rPr lang="en-US" sz="2000" i="1" smtClean="0">
                            <a:latin typeface="Cambria Math"/>
                          </a:rPr>
                        </m:ctrlPr>
                      </m:sSubPr>
                      <m:e>
                        <m:r>
                          <a:rPr lang="en-US" sz="2000" b="0" i="1" smtClean="0">
                            <a:latin typeface="Cambria Math"/>
                          </a:rPr>
                          <m:t>𝐾</m:t>
                        </m:r>
                      </m:e>
                      <m:sub>
                        <m:r>
                          <a:rPr lang="en-US" sz="2000" b="0" i="1" smtClean="0">
                            <a:latin typeface="Cambria Math"/>
                          </a:rPr>
                          <m:t>𝑎</m:t>
                        </m:r>
                      </m:sub>
                    </m:sSub>
                    <m:r>
                      <a:rPr lang="en-US" sz="2000" b="0" i="1" smtClean="0">
                        <a:latin typeface="Cambria Math"/>
                      </a:rPr>
                      <m:t>=</m:t>
                    </m:r>
                    <m:f>
                      <m:fPr>
                        <m:ctrlPr>
                          <a:rPr lang="en-US" sz="2000" b="0" i="1" smtClean="0">
                            <a:latin typeface="Cambria Math"/>
                          </a:rPr>
                        </m:ctrlPr>
                      </m:fPr>
                      <m:num>
                        <m:d>
                          <m:dPr>
                            <m:begChr m:val="["/>
                            <m:endChr m:val="]"/>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𝐻</m:t>
                                </m:r>
                              </m:e>
                              <m:sup>
                                <m:r>
                                  <a:rPr lang="en-US" sz="2000" b="0" i="1" smtClean="0">
                                    <a:latin typeface="Cambria Math"/>
                                  </a:rPr>
                                  <m:t>+</m:t>
                                </m:r>
                              </m:sup>
                            </m:sSup>
                          </m:e>
                        </m:d>
                        <m:d>
                          <m:dPr>
                            <m:begChr m:val="["/>
                            <m:endChr m:val="]"/>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𝐴</m:t>
                                </m:r>
                              </m:e>
                              <m:sup>
                                <m:r>
                                  <a:rPr lang="en-US" sz="2000" b="0" i="1" smtClean="0">
                                    <a:latin typeface="Cambria Math"/>
                                  </a:rPr>
                                  <m:t>−</m:t>
                                </m:r>
                              </m:sup>
                            </m:sSup>
                          </m:e>
                        </m:d>
                      </m:num>
                      <m:den>
                        <m:d>
                          <m:dPr>
                            <m:begChr m:val="["/>
                            <m:endChr m:val="]"/>
                            <m:ctrlPr>
                              <a:rPr lang="en-US" sz="2000" b="0" i="1" smtClean="0">
                                <a:latin typeface="Cambria Math"/>
                              </a:rPr>
                            </m:ctrlPr>
                          </m:dPr>
                          <m:e>
                            <m:r>
                              <a:rPr lang="en-US" sz="2000" b="0" i="1" smtClean="0">
                                <a:latin typeface="Cambria Math"/>
                              </a:rPr>
                              <m:t>𝐻𝐴</m:t>
                            </m:r>
                          </m:e>
                        </m:d>
                      </m:den>
                    </m:f>
                  </m:oMath>
                </a14:m>
                <a:r>
                  <a:rPr lang="en-US" sz="2000" dirty="0" smtClean="0"/>
                  <a:t>.</a:t>
                </a:r>
              </a:p>
              <a:p>
                <a:pPr marL="0" indent="0">
                  <a:buNone/>
                </a:pPr>
                <a:r>
                  <a:rPr lang="en-US" sz="2000" dirty="0" smtClean="0"/>
                  <a:t>Strong acids: HI, </a:t>
                </a:r>
                <a:r>
                  <a:rPr lang="en-US" sz="2000" dirty="0" err="1" smtClean="0"/>
                  <a:t>HBr</a:t>
                </a:r>
                <a:r>
                  <a:rPr lang="en-US" sz="2000" dirty="0" smtClean="0"/>
                  <a:t>, HClO</a:t>
                </a:r>
                <a:r>
                  <a:rPr lang="en-US" sz="2000" baseline="-25000" dirty="0" smtClean="0"/>
                  <a:t>4</a:t>
                </a:r>
                <a:r>
                  <a:rPr lang="en-US" sz="2000" dirty="0" smtClean="0"/>
                  <a:t>, </a:t>
                </a:r>
                <a:r>
                  <a:rPr lang="en-US" sz="2000" dirty="0" err="1" smtClean="0"/>
                  <a:t>HCl</a:t>
                </a:r>
                <a:r>
                  <a:rPr lang="en-US" sz="2000" dirty="0" smtClean="0"/>
                  <a:t>, HClO</a:t>
                </a:r>
                <a:r>
                  <a:rPr lang="en-US" sz="2000" baseline="-25000" dirty="0" smtClean="0"/>
                  <a:t>3</a:t>
                </a:r>
                <a:r>
                  <a:rPr lang="en-US" sz="2000" dirty="0" smtClean="0"/>
                  <a:t>, H</a:t>
                </a:r>
                <a:r>
                  <a:rPr lang="en-US" sz="2000" baseline="-25000" dirty="0" smtClean="0"/>
                  <a:t>2</a:t>
                </a:r>
                <a:r>
                  <a:rPr lang="en-US" sz="2000" dirty="0" smtClean="0"/>
                  <a:t>SO</a:t>
                </a:r>
                <a:r>
                  <a:rPr lang="en-US" sz="2000" baseline="-25000" dirty="0" smtClean="0"/>
                  <a:t>4</a:t>
                </a:r>
                <a:r>
                  <a:rPr lang="en-US" sz="2000" dirty="0" smtClean="0"/>
                  <a:t>, and HNO</a:t>
                </a:r>
                <a:r>
                  <a:rPr lang="en-US" sz="2000" baseline="-25000" dirty="0" smtClean="0"/>
                  <a:t>3</a:t>
                </a:r>
                <a:r>
                  <a:rPr lang="en-US" sz="2000" dirty="0" smtClean="0"/>
                  <a:t> have </a:t>
                </a:r>
                <a:r>
                  <a:rPr lang="en-US" sz="2000" dirty="0" err="1" smtClean="0"/>
                  <a:t>K</a:t>
                </a:r>
                <a:r>
                  <a:rPr lang="en-US" sz="2000" baseline="-25000" dirty="0" err="1" smtClean="0"/>
                  <a:t>a</a:t>
                </a:r>
                <a:r>
                  <a:rPr lang="en-US" sz="2000" dirty="0" smtClean="0"/>
                  <a:t> </a:t>
                </a:r>
              </a:p>
              <a:p>
                <a:pPr marL="0" indent="0">
                  <a:buNone/>
                </a:pPr>
                <a:r>
                  <a:rPr lang="en-US" sz="2000" dirty="0" smtClean="0"/>
                  <a:t>values of 10</a:t>
                </a:r>
                <a:r>
                  <a:rPr lang="en-US" sz="2000" baseline="30000" dirty="0" smtClean="0"/>
                  <a:t>10</a:t>
                </a:r>
                <a:r>
                  <a:rPr lang="en-US" sz="2000" dirty="0" smtClean="0"/>
                  <a:t> to 10</a:t>
                </a:r>
                <a:r>
                  <a:rPr lang="en-US" sz="2000" baseline="30000" dirty="0" smtClean="0"/>
                  <a:t>2</a:t>
                </a:r>
                <a:r>
                  <a:rPr lang="en-US" sz="2000" dirty="0" smtClean="0"/>
                  <a:t>, so a 1M solution of the acid has [HA] in the range of </a:t>
                </a:r>
              </a:p>
              <a:p>
                <a:pPr marL="0" indent="0">
                  <a:buNone/>
                </a:pPr>
                <a:r>
                  <a:rPr lang="en-US" sz="2000" dirty="0" smtClean="0"/>
                  <a:t>10</a:t>
                </a:r>
                <a:r>
                  <a:rPr lang="en-US" sz="2000" baseline="30000" dirty="0" smtClean="0"/>
                  <a:t>-10</a:t>
                </a:r>
                <a:r>
                  <a:rPr lang="en-US" sz="2000" dirty="0" smtClean="0"/>
                  <a:t> </a:t>
                </a:r>
                <a:r>
                  <a:rPr lang="en-US" sz="2000" dirty="0"/>
                  <a:t>to </a:t>
                </a:r>
                <a:r>
                  <a:rPr lang="en-US" sz="2000" dirty="0" smtClean="0"/>
                  <a:t>10</a:t>
                </a:r>
                <a:r>
                  <a:rPr lang="en-US" sz="2000" baseline="30000" dirty="0" smtClean="0"/>
                  <a:t>-2</a:t>
                </a:r>
                <a:r>
                  <a:rPr lang="en-US" sz="2000" dirty="0" smtClean="0"/>
                  <a:t> M.</a:t>
                </a:r>
              </a:p>
              <a:p>
                <a:pPr marL="0" indent="0">
                  <a:buNone/>
                </a:pPr>
                <a:endParaRPr lang="en-US" sz="2000" baseline="30000" dirty="0" smtClean="0"/>
              </a:p>
              <a:p>
                <a:pPr marL="0" indent="0">
                  <a:buNone/>
                </a:pPr>
                <a:r>
                  <a:rPr lang="en-US" sz="2000" u="sng" dirty="0" smtClean="0">
                    <a:solidFill>
                      <a:srgbClr val="C00000"/>
                    </a:solidFill>
                  </a:rPr>
                  <a:t>Weak acids</a:t>
                </a:r>
                <a:r>
                  <a:rPr lang="en-US" sz="2000" dirty="0" smtClean="0"/>
                  <a:t> have </a:t>
                </a:r>
                <a:r>
                  <a:rPr lang="en-US" sz="2000" dirty="0" err="1" smtClean="0"/>
                  <a:t>K</a:t>
                </a:r>
                <a:r>
                  <a:rPr lang="en-US" sz="2000" baseline="-25000" dirty="0" err="1" smtClean="0"/>
                  <a:t>a</a:t>
                </a:r>
                <a:r>
                  <a:rPr lang="en-US" sz="2000" dirty="0" smtClean="0"/>
                  <a:t> values that are smaller than 10</a:t>
                </a:r>
                <a:r>
                  <a:rPr lang="en-US" sz="2000" baseline="30000" dirty="0" smtClean="0"/>
                  <a:t>-2</a:t>
                </a:r>
                <a:r>
                  <a:rPr lang="en-US" sz="2000" dirty="0" smtClean="0"/>
                  <a:t>.  These may be compared using the </a:t>
                </a:r>
                <a:r>
                  <a:rPr lang="en-US" sz="2000" dirty="0" err="1" smtClean="0"/>
                  <a:t>pK</a:t>
                </a:r>
                <a:r>
                  <a:rPr lang="en-US" sz="2000" baseline="-25000" dirty="0" err="1" smtClean="0"/>
                  <a:t>a</a:t>
                </a:r>
                <a:r>
                  <a:rPr lang="en-US" sz="2000" dirty="0" smtClean="0"/>
                  <a:t> values, where </a:t>
                </a:r>
                <a:r>
                  <a:rPr lang="en-US" sz="2000" dirty="0" err="1" smtClean="0"/>
                  <a:t>pK</a:t>
                </a:r>
                <a:r>
                  <a:rPr lang="en-US" sz="2000" baseline="-25000" dirty="0" err="1" smtClean="0"/>
                  <a:t>a</a:t>
                </a:r>
                <a:r>
                  <a:rPr lang="en-US" sz="2000" dirty="0" smtClean="0"/>
                  <a:t> ≡ -log</a:t>
                </a:r>
                <a:r>
                  <a:rPr lang="en-US" sz="2000" baseline="-25000" dirty="0" smtClean="0"/>
                  <a:t>10</a:t>
                </a:r>
                <a:r>
                  <a:rPr lang="en-US" sz="2000" dirty="0" smtClean="0"/>
                  <a:t>(</a:t>
                </a:r>
                <a:r>
                  <a:rPr lang="en-US" sz="2000" dirty="0" err="1" smtClean="0"/>
                  <a:t>K</a:t>
                </a:r>
                <a:r>
                  <a:rPr lang="en-US" sz="2000" baseline="-25000" dirty="0" err="1" smtClean="0"/>
                  <a:t>a</a:t>
                </a:r>
                <a:r>
                  <a:rPr lang="en-US" sz="2000" dirty="0" smtClean="0"/>
                  <a:t>). [For example, if </a:t>
                </a:r>
                <a:r>
                  <a:rPr lang="en-US" sz="2000" dirty="0" err="1" smtClean="0"/>
                  <a:t>K</a:t>
                </a:r>
                <a:r>
                  <a:rPr lang="en-US" sz="2000" baseline="-25000" dirty="0" err="1" smtClean="0"/>
                  <a:t>a</a:t>
                </a:r>
                <a:r>
                  <a:rPr lang="en-US" sz="2000" dirty="0" smtClean="0"/>
                  <a:t> = 10</a:t>
                </a:r>
                <a:r>
                  <a:rPr lang="en-US" sz="2000" baseline="30000" dirty="0" smtClean="0"/>
                  <a:t>-5</a:t>
                </a:r>
                <a:r>
                  <a:rPr lang="en-US" sz="2000" dirty="0" smtClean="0"/>
                  <a:t>, </a:t>
                </a:r>
                <a:r>
                  <a:rPr lang="en-US" sz="2000" dirty="0" err="1" smtClean="0"/>
                  <a:t>pK</a:t>
                </a:r>
                <a:r>
                  <a:rPr lang="en-US" sz="2000" baseline="-25000" dirty="0" err="1" smtClean="0"/>
                  <a:t>a</a:t>
                </a:r>
                <a:r>
                  <a:rPr lang="en-US" sz="2000" dirty="0" smtClean="0"/>
                  <a:t>=5]</a:t>
                </a:r>
              </a:p>
              <a:p>
                <a:pPr marL="0" indent="0">
                  <a:buNone/>
                </a:pPr>
                <a:r>
                  <a:rPr lang="en-US" sz="2000" dirty="0" smtClean="0"/>
                  <a:t>Common weak acids and </a:t>
                </a:r>
                <a:r>
                  <a:rPr lang="en-US" sz="2000" dirty="0" err="1" smtClean="0"/>
                  <a:t>pKa</a:t>
                </a:r>
                <a:r>
                  <a:rPr lang="en-US" sz="2000" dirty="0" smtClean="0"/>
                  <a:t> values:</a:t>
                </a:r>
              </a:p>
              <a:p>
                <a:pPr marL="0" indent="0">
                  <a:buNone/>
                </a:pPr>
                <a:r>
                  <a:rPr lang="en-US" sz="2000" dirty="0" smtClean="0"/>
                  <a:t>Bisulfate ion or hydrogen sulfate ion HSO</a:t>
                </a:r>
                <a:r>
                  <a:rPr lang="en-US" sz="2000" baseline="-25000" dirty="0" smtClean="0"/>
                  <a:t>4</a:t>
                </a:r>
                <a:r>
                  <a:rPr lang="en-US" sz="2000" baseline="30000" dirty="0" smtClean="0"/>
                  <a:t>–</a:t>
                </a:r>
                <a:r>
                  <a:rPr lang="en-US" sz="2000" dirty="0" smtClean="0"/>
                  <a:t>          </a:t>
                </a:r>
                <a:r>
                  <a:rPr lang="en-US" sz="2000" dirty="0" err="1" smtClean="0"/>
                  <a:t>pKa</a:t>
                </a:r>
                <a:r>
                  <a:rPr lang="en-US" sz="2000" dirty="0" smtClean="0"/>
                  <a:t> = 1.92</a:t>
                </a:r>
                <a:r>
                  <a:rPr lang="en-US" sz="2000" dirty="0"/>
                  <a:t>	</a:t>
                </a:r>
                <a:r>
                  <a:rPr lang="en-US" sz="2000" dirty="0" err="1" smtClean="0"/>
                  <a:t>K</a:t>
                </a:r>
                <a:r>
                  <a:rPr lang="en-US" sz="2000" baseline="-25000" dirty="0" err="1" smtClean="0"/>
                  <a:t>a</a:t>
                </a:r>
                <a:r>
                  <a:rPr lang="en-US" sz="2000" dirty="0" smtClean="0"/>
                  <a:t>= 1.2 x 10</a:t>
                </a:r>
                <a:r>
                  <a:rPr lang="en-US" sz="2000" baseline="30000" dirty="0" smtClean="0"/>
                  <a:t>-2</a:t>
                </a:r>
              </a:p>
              <a:p>
                <a:pPr marL="0" indent="0">
                  <a:buNone/>
                </a:pPr>
                <a:r>
                  <a:rPr lang="en-US" sz="2000" dirty="0" smtClean="0"/>
                  <a:t>Phosphoric acid 			  H</a:t>
                </a:r>
                <a:r>
                  <a:rPr lang="en-US" sz="2000" baseline="-25000" dirty="0" smtClean="0"/>
                  <a:t>3</a:t>
                </a:r>
                <a:r>
                  <a:rPr lang="en-US" sz="2000" dirty="0" smtClean="0"/>
                  <a:t>PO</a:t>
                </a:r>
                <a:r>
                  <a:rPr lang="en-US" sz="2000" baseline="-25000" dirty="0" smtClean="0"/>
                  <a:t>4</a:t>
                </a:r>
                <a:r>
                  <a:rPr lang="en-US" sz="2000" dirty="0" smtClean="0"/>
                  <a:t>         </a:t>
                </a:r>
                <a:r>
                  <a:rPr lang="en-US" sz="2000" dirty="0" err="1" smtClean="0"/>
                  <a:t>pKa</a:t>
                </a:r>
                <a:r>
                  <a:rPr lang="en-US" sz="2000" dirty="0" smtClean="0"/>
                  <a:t> = 2.12</a:t>
                </a:r>
                <a:r>
                  <a:rPr lang="en-US" sz="2000" dirty="0"/>
                  <a:t>	</a:t>
                </a:r>
                <a:r>
                  <a:rPr lang="en-US" sz="2000" dirty="0" err="1" smtClean="0"/>
                  <a:t>K</a:t>
                </a:r>
                <a:r>
                  <a:rPr lang="en-US" sz="2000" baseline="-25000" dirty="0" err="1" smtClean="0"/>
                  <a:t>a</a:t>
                </a:r>
                <a:r>
                  <a:rPr lang="en-US" sz="2000" dirty="0" smtClean="0"/>
                  <a:t>= 7.52 x 10</a:t>
                </a:r>
                <a:r>
                  <a:rPr lang="en-US" sz="2000" baseline="30000" dirty="0" smtClean="0"/>
                  <a:t>-3</a:t>
                </a:r>
              </a:p>
              <a:p>
                <a:pPr marL="0" indent="0">
                  <a:buNone/>
                </a:pPr>
                <a:r>
                  <a:rPr lang="en-US" sz="2000" dirty="0" smtClean="0"/>
                  <a:t>Hydrofluoric acid			  HF               </a:t>
                </a:r>
                <a:r>
                  <a:rPr lang="en-US" sz="2000" dirty="0" err="1" smtClean="0"/>
                  <a:t>pKa</a:t>
                </a:r>
                <a:r>
                  <a:rPr lang="en-US" sz="2000" dirty="0" smtClean="0"/>
                  <a:t> = 3.14</a:t>
                </a:r>
                <a:r>
                  <a:rPr lang="en-US" sz="2000" dirty="0"/>
                  <a:t>	</a:t>
                </a:r>
                <a:r>
                  <a:rPr lang="en-US" sz="2000" dirty="0" err="1" smtClean="0"/>
                  <a:t>K</a:t>
                </a:r>
                <a:r>
                  <a:rPr lang="en-US" sz="2000" baseline="-25000" dirty="0" err="1" smtClean="0"/>
                  <a:t>a</a:t>
                </a:r>
                <a:r>
                  <a:rPr lang="en-US" sz="2000" dirty="0" smtClean="0"/>
                  <a:t>= 7.2 x 10</a:t>
                </a:r>
                <a:r>
                  <a:rPr lang="en-US" sz="2000" baseline="30000" dirty="0" smtClean="0"/>
                  <a:t>-4</a:t>
                </a:r>
              </a:p>
              <a:p>
                <a:pPr marL="0" indent="0">
                  <a:buNone/>
                </a:pPr>
                <a:r>
                  <a:rPr lang="en-US" sz="2000" dirty="0" smtClean="0"/>
                  <a:t>Acetic acid			  CH</a:t>
                </a:r>
                <a:r>
                  <a:rPr lang="en-US" sz="2000" baseline="-25000" dirty="0" smtClean="0"/>
                  <a:t>3</a:t>
                </a:r>
                <a:r>
                  <a:rPr lang="en-US" sz="2000" dirty="0" smtClean="0"/>
                  <a:t>COOH  </a:t>
                </a:r>
                <a:r>
                  <a:rPr lang="en-US" sz="2000" dirty="0" err="1" smtClean="0"/>
                  <a:t>pKa</a:t>
                </a:r>
                <a:r>
                  <a:rPr lang="en-US" sz="2000" dirty="0" smtClean="0"/>
                  <a:t> = 4.75</a:t>
                </a:r>
                <a:r>
                  <a:rPr lang="en-US" sz="2000" dirty="0"/>
                  <a:t>	</a:t>
                </a:r>
                <a:r>
                  <a:rPr lang="en-US" sz="2000" dirty="0" err="1" smtClean="0"/>
                  <a:t>K</a:t>
                </a:r>
                <a:r>
                  <a:rPr lang="en-US" sz="2000" baseline="-25000" dirty="0" err="1" smtClean="0"/>
                  <a:t>a</a:t>
                </a:r>
                <a:r>
                  <a:rPr lang="en-US" sz="2000" dirty="0" smtClean="0"/>
                  <a:t>= 1.76 x 10</a:t>
                </a:r>
                <a:r>
                  <a:rPr lang="en-US" sz="2000" baseline="30000" dirty="0" smtClean="0"/>
                  <a:t>-5</a:t>
                </a:r>
              </a:p>
              <a:p>
                <a:pPr marL="0" indent="0">
                  <a:buNone/>
                </a:pPr>
                <a:r>
                  <a:rPr lang="en-US" sz="2000" dirty="0" smtClean="0"/>
                  <a:t>Carbonic acid			  H</a:t>
                </a:r>
                <a:r>
                  <a:rPr lang="en-US" sz="2000" baseline="-25000" dirty="0" smtClean="0"/>
                  <a:t>2</a:t>
                </a:r>
                <a:r>
                  <a:rPr lang="en-US" sz="2000" dirty="0" smtClean="0"/>
                  <a:t>CO</a:t>
                </a:r>
                <a:r>
                  <a:rPr lang="en-US" sz="2000" baseline="-25000" dirty="0" smtClean="0"/>
                  <a:t>3</a:t>
                </a:r>
                <a:r>
                  <a:rPr lang="en-US" sz="2000" dirty="0" smtClean="0"/>
                  <a:t>       </a:t>
                </a:r>
                <a:r>
                  <a:rPr lang="en-US" sz="2000" dirty="0"/>
                  <a:t> </a:t>
                </a:r>
                <a:r>
                  <a:rPr lang="en-US" sz="2000" dirty="0" smtClean="0"/>
                  <a:t> </a:t>
                </a:r>
                <a:r>
                  <a:rPr lang="en-US" sz="2000" dirty="0" err="1" smtClean="0"/>
                  <a:t>pKa</a:t>
                </a:r>
                <a:r>
                  <a:rPr lang="en-US" sz="2000" dirty="0" smtClean="0"/>
                  <a:t> = 6.37	</a:t>
                </a:r>
                <a:r>
                  <a:rPr lang="en-US" sz="2000" dirty="0" err="1" smtClean="0"/>
                  <a:t>K</a:t>
                </a:r>
                <a:r>
                  <a:rPr lang="en-US" sz="2000" baseline="-25000" dirty="0" err="1" smtClean="0"/>
                  <a:t>a</a:t>
                </a:r>
                <a:r>
                  <a:rPr lang="en-US" sz="2000" dirty="0" smtClean="0"/>
                  <a:t>= 4.3 x 10</a:t>
                </a:r>
                <a:r>
                  <a:rPr lang="en-US" sz="2000" baseline="30000" dirty="0" smtClean="0"/>
                  <a:t>-7</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839200" cy="5867400"/>
              </a:xfrm>
              <a:blipFill rotWithShape="1">
                <a:blip r:embed="rId4"/>
                <a:stretch>
                  <a:fillRect l="-690" t="-1040"/>
                </a:stretch>
              </a:blipFill>
            </p:spPr>
            <p:txBody>
              <a:bodyPr/>
              <a:lstStyle/>
              <a:p>
                <a:r>
                  <a:rPr lang="en-US">
                    <a:noFill/>
                  </a:rPr>
                  <a:t> </a:t>
                </a:r>
              </a:p>
            </p:txBody>
          </p:sp>
        </mc:Fallback>
      </mc:AlternateContent>
    </p:spTree>
    <p:extLst>
      <p:ext uri="{BB962C8B-B14F-4D97-AF65-F5344CB8AC3E}">
        <p14:creationId xmlns:p14="http://schemas.microsoft.com/office/powerpoint/2010/main" val="2874903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u="sng" dirty="0" smtClean="0">
                <a:solidFill>
                  <a:srgbClr val="C00000"/>
                </a:solidFill>
              </a:rPr>
              <a:t>Weak acids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839200" cy="5867400"/>
              </a:xfrm>
            </p:spPr>
            <p:txBody>
              <a:bodyPr>
                <a:normAutofit fontScale="92500" lnSpcReduction="10000"/>
              </a:bodyPr>
              <a:lstStyle/>
              <a:p>
                <a:pPr marL="0" indent="0">
                  <a:buNone/>
                </a:pPr>
                <a:r>
                  <a:rPr lang="en-US" sz="2000" u="sng" dirty="0" smtClean="0">
                    <a:solidFill>
                      <a:srgbClr val="C00000"/>
                    </a:solidFill>
                  </a:rPr>
                  <a:t>Problem:</a:t>
                </a:r>
                <a:r>
                  <a:rPr lang="en-US" sz="2000" dirty="0" smtClean="0"/>
                  <a:t> An 0.1 M solution of acetic acid is prepared.  What is the pH of this solution?</a:t>
                </a:r>
              </a:p>
              <a:p>
                <a:pPr marL="0" indent="0">
                  <a:buNone/>
                </a:pPr>
                <a:r>
                  <a:rPr lang="en-US" sz="2000" dirty="0" smtClean="0"/>
                  <a:t>Abbreviating: 	Acetic acid = </a:t>
                </a:r>
                <a:r>
                  <a:rPr lang="en-US" sz="2000" dirty="0"/>
                  <a:t>CH</a:t>
                </a:r>
                <a:r>
                  <a:rPr lang="en-US" sz="2000" baseline="-25000" dirty="0"/>
                  <a:t>3</a:t>
                </a:r>
                <a:r>
                  <a:rPr lang="en-US" sz="2000" dirty="0"/>
                  <a:t>COOH </a:t>
                </a:r>
                <a:r>
                  <a:rPr lang="en-US" sz="2000" dirty="0" smtClean="0"/>
                  <a:t>= </a:t>
                </a:r>
                <a:r>
                  <a:rPr lang="en-US" sz="2000" dirty="0" err="1" smtClean="0"/>
                  <a:t>HOAc</a:t>
                </a:r>
                <a:r>
                  <a:rPr lang="en-US" sz="2000" dirty="0" smtClean="0"/>
                  <a:t>   Acetate ion =</a:t>
                </a:r>
                <a:r>
                  <a:rPr lang="en-US" sz="2000" dirty="0"/>
                  <a:t> </a:t>
                </a:r>
                <a:r>
                  <a:rPr lang="en-US" sz="2000" dirty="0" smtClean="0"/>
                  <a:t>CH</a:t>
                </a:r>
                <a:r>
                  <a:rPr lang="en-US" sz="2000" baseline="-25000" dirty="0" smtClean="0"/>
                  <a:t>3</a:t>
                </a:r>
                <a:r>
                  <a:rPr lang="en-US" sz="2000" dirty="0" smtClean="0"/>
                  <a:t>COO</a:t>
                </a:r>
                <a:r>
                  <a:rPr lang="en-US" sz="2000" baseline="30000" dirty="0"/>
                  <a:t> –</a:t>
                </a:r>
                <a:r>
                  <a:rPr lang="en-US" sz="2000" dirty="0" smtClean="0"/>
                  <a:t> = </a:t>
                </a:r>
                <a:r>
                  <a:rPr lang="en-US" sz="2000" dirty="0" err="1" smtClean="0"/>
                  <a:t>OAc</a:t>
                </a:r>
                <a:r>
                  <a:rPr lang="en-US" sz="2000" baseline="30000" dirty="0" smtClean="0"/>
                  <a:t>–</a:t>
                </a:r>
                <a:endParaRPr lang="en-US" sz="2000" baseline="30000" dirty="0"/>
              </a:p>
              <a:p>
                <a:pPr marL="0" indent="0">
                  <a:buNone/>
                </a:pPr>
                <a:r>
                  <a:rPr lang="en-US" sz="2000" dirty="0" smtClean="0"/>
                  <a:t>		CH</a:t>
                </a:r>
                <a:r>
                  <a:rPr lang="en-US" sz="2000" baseline="-25000" dirty="0" smtClean="0"/>
                  <a:t>3</a:t>
                </a:r>
                <a:r>
                  <a:rPr lang="en-US" sz="2000" dirty="0" smtClean="0"/>
                  <a:t>COOH </a:t>
                </a:r>
                <a14:m>
                  <m:oMath xmlns:m="http://schemas.openxmlformats.org/officeDocument/2006/math">
                    <m:r>
                      <a:rPr lang="en-US" sz="2000" i="1" smtClean="0">
                        <a:latin typeface="Cambria Math"/>
                        <a:ea typeface="Cambria Math"/>
                      </a:rPr>
                      <m:t>⇌</m:t>
                    </m:r>
                  </m:oMath>
                </a14:m>
                <a:r>
                  <a:rPr lang="en-US" sz="2000" dirty="0" smtClean="0"/>
                  <a:t>  H</a:t>
                </a:r>
                <a:r>
                  <a:rPr lang="en-US" sz="2000" baseline="30000" dirty="0" smtClean="0"/>
                  <a:t>+</a:t>
                </a:r>
                <a:r>
                  <a:rPr lang="en-US" sz="2000" dirty="0" smtClean="0"/>
                  <a:t> </a:t>
                </a:r>
                <a:r>
                  <a:rPr lang="en-US" sz="2000" dirty="0"/>
                  <a:t>+ CH</a:t>
                </a:r>
                <a:r>
                  <a:rPr lang="en-US" sz="2000" baseline="-25000" dirty="0"/>
                  <a:t>3</a:t>
                </a:r>
                <a:r>
                  <a:rPr lang="en-US" sz="2000" dirty="0"/>
                  <a:t>COO</a:t>
                </a:r>
                <a:r>
                  <a:rPr lang="en-US" sz="2000" baseline="30000" dirty="0"/>
                  <a:t> </a:t>
                </a:r>
                <a:r>
                  <a:rPr lang="en-US" sz="2000" baseline="30000" dirty="0" smtClean="0"/>
                  <a:t>–      </a:t>
                </a:r>
                <a:r>
                  <a:rPr lang="en-US" sz="2000" dirty="0" err="1" smtClean="0"/>
                  <a:t>K</a:t>
                </a:r>
                <a:r>
                  <a:rPr lang="en-US" sz="2000" baseline="-25000" dirty="0" err="1" smtClean="0"/>
                  <a:t>a</a:t>
                </a:r>
                <a:r>
                  <a:rPr lang="en-US" sz="2000" dirty="0" smtClean="0"/>
                  <a:t>= 1.76 x 10</a:t>
                </a:r>
                <a:r>
                  <a:rPr lang="en-US" sz="2000" baseline="30000" dirty="0" smtClean="0"/>
                  <a:t>-5</a:t>
                </a:r>
                <a:endParaRPr lang="en-US" sz="2000" dirty="0" smtClean="0"/>
              </a:p>
              <a:p>
                <a:pPr marL="0" indent="0">
                  <a:buNone/>
                </a:pPr>
                <a:endParaRPr lang="en-US" sz="2000" baseline="30000" dirty="0" smtClean="0"/>
              </a:p>
              <a:p>
                <a:pPr marL="0" indent="0">
                  <a:buNone/>
                </a:pPr>
                <a:endParaRPr lang="en-US" sz="2000" baseline="30000" dirty="0"/>
              </a:p>
              <a:p>
                <a:pPr marL="0" indent="0">
                  <a:buNone/>
                </a:pPr>
                <a:endParaRPr lang="en-US" sz="2000" baseline="30000" dirty="0" smtClean="0"/>
              </a:p>
              <a:p>
                <a:pPr marL="0" indent="0">
                  <a:buNone/>
                </a:pPr>
                <a:endParaRPr lang="en-US" sz="2000" baseline="30000" dirty="0" smtClean="0"/>
              </a:p>
              <a:p>
                <a:pPr marL="0" indent="0">
                  <a:buNone/>
                </a:pPr>
                <a:endParaRPr lang="en-US" sz="2000" baseline="30000" dirty="0"/>
              </a:p>
              <a:p>
                <a:pPr marL="0" indent="0">
                  <a:buNone/>
                </a:pPr>
                <a:endParaRPr lang="en-US" sz="2000" baseline="30000" dirty="0"/>
              </a:p>
              <a:p>
                <a:pPr marL="0" indent="0">
                  <a:buNone/>
                </a:pPr>
                <a:endParaRPr lang="en-US" sz="2000" baseline="30000" dirty="0" smtClean="0"/>
              </a:p>
              <a:p>
                <a:pPr marL="0" indent="0">
                  <a:buNone/>
                </a:pPr>
                <a:endParaRPr lang="en-US" sz="2000" baseline="30000" dirty="0" smtClean="0"/>
              </a:p>
              <a:p>
                <a:pPr marL="0" indent="0">
                  <a:buNone/>
                </a:pPr>
                <a:r>
                  <a:rPr lang="en-US" sz="2000" dirty="0" smtClean="0"/>
                  <a:t>			</a:t>
                </a:r>
                <a14:m>
                  <m:oMath xmlns:m="http://schemas.openxmlformats.org/officeDocument/2006/math">
                    <m:f>
                      <m:fPr>
                        <m:ctrlPr>
                          <a:rPr lang="en-US" sz="2000" i="1" smtClean="0">
                            <a:latin typeface="Cambria Math"/>
                          </a:rPr>
                        </m:ctrlPr>
                      </m:fPr>
                      <m:num>
                        <m:sSup>
                          <m:sSupPr>
                            <m:ctrlPr>
                              <a:rPr lang="en-US" sz="2000" i="1" smtClean="0">
                                <a:latin typeface="Cambria Math"/>
                              </a:rPr>
                            </m:ctrlPr>
                          </m:sSupPr>
                          <m:e>
                            <m:r>
                              <a:rPr lang="en-US" sz="2000" b="0" i="1" smtClean="0">
                                <a:latin typeface="Cambria Math"/>
                              </a:rPr>
                              <m:t>𝑥</m:t>
                            </m:r>
                          </m:e>
                          <m:sup>
                            <m:r>
                              <a:rPr lang="en-US" sz="2000" b="0" i="1" smtClean="0">
                                <a:latin typeface="Cambria Math"/>
                              </a:rPr>
                              <m:t>2</m:t>
                            </m:r>
                          </m:sup>
                        </m:sSup>
                      </m:num>
                      <m:den>
                        <m:r>
                          <a:rPr lang="en-US" sz="2000" b="0" i="1" smtClean="0">
                            <a:latin typeface="Cambria Math"/>
                          </a:rPr>
                          <m:t>0.1−</m:t>
                        </m:r>
                        <m:r>
                          <a:rPr lang="en-US" sz="2000" b="0" i="1" smtClean="0">
                            <a:latin typeface="Cambria Math"/>
                          </a:rPr>
                          <m:t>𝑥</m:t>
                        </m:r>
                      </m:den>
                    </m:f>
                    <m:r>
                      <a:rPr lang="en-US" sz="2000" b="0" i="1" smtClean="0">
                        <a:latin typeface="Cambria Math"/>
                      </a:rPr>
                      <m:t>=1.76</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−5</m:t>
                        </m:r>
                      </m:sup>
                    </m:sSup>
                  </m:oMath>
                </a14:m>
                <a:r>
                  <a:rPr lang="en-US" sz="2000" b="0" dirty="0" smtClean="0">
                    <a:ea typeface="Cambria Math"/>
                  </a:rPr>
                  <a:t> </a:t>
                </a:r>
              </a:p>
              <a:p>
                <a:pPr marL="0" indent="0">
                  <a:buNone/>
                </a:pPr>
                <a:r>
                  <a:rPr lang="en-US" sz="2000" dirty="0" smtClean="0"/>
                  <a:t>	     </a:t>
                </a:r>
                <a:r>
                  <a:rPr lang="en-US" sz="2000" u="sng" dirty="0" smtClean="0">
                    <a:solidFill>
                      <a:srgbClr val="C00000"/>
                    </a:solidFill>
                  </a:rPr>
                  <a:t>Hard way:</a:t>
                </a:r>
                <a:r>
                  <a:rPr lang="en-US" sz="2000" dirty="0" smtClean="0"/>
                  <a:t>				</a:t>
                </a:r>
                <a:r>
                  <a:rPr lang="en-US" sz="2000" u="sng" dirty="0" smtClean="0">
                    <a:solidFill>
                      <a:srgbClr val="C00000"/>
                    </a:solidFill>
                  </a:rPr>
                  <a:t>Easy way:</a:t>
                </a:r>
              </a:p>
              <a:p>
                <a:pPr marL="0" indent="0">
                  <a:buNone/>
                </a:pPr>
                <a14:m>
                  <m:oMath xmlns:m="http://schemas.openxmlformats.org/officeDocument/2006/math">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i="1">
                        <a:latin typeface="Cambria Math"/>
                      </a:rPr>
                      <m:t>+1.76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r>
                      <a:rPr lang="en-US" sz="2000" b="0" i="1" smtClean="0">
                        <a:latin typeface="Cambria Math"/>
                        <a:ea typeface="Cambria Math"/>
                      </a:rPr>
                      <m:t> </m:t>
                    </m:r>
                    <m:r>
                      <a:rPr lang="en-US" sz="2000" i="1">
                        <a:latin typeface="Cambria Math"/>
                      </a:rPr>
                      <m:t>𝑥</m:t>
                    </m:r>
                    <m:r>
                      <a:rPr lang="en-US" sz="2000" i="1">
                        <a:latin typeface="Cambria Math"/>
                      </a:rPr>
                      <m:t>−1.76×</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m:t>
                        </m:r>
                        <m:r>
                          <a:rPr lang="en-US" sz="2000" b="0" i="1" smtClean="0">
                            <a:latin typeface="Cambria Math"/>
                            <a:ea typeface="Cambria Math"/>
                          </a:rPr>
                          <m:t>6</m:t>
                        </m:r>
                      </m:sup>
                    </m:sSup>
                    <m:r>
                      <a:rPr lang="en-US" sz="2000" b="0" i="1" smtClean="0">
                        <a:latin typeface="Cambria Math"/>
                        <a:ea typeface="Cambria Math"/>
                      </a:rPr>
                      <m:t>=0</m:t>
                    </m:r>
                  </m:oMath>
                </a14:m>
                <a:r>
                  <a:rPr lang="en-US" sz="2000" dirty="0" smtClean="0"/>
                  <a:t> 	         x &lt;&lt; 0.1, so replace 0.1-x with 0.1</a:t>
                </a:r>
                <a:endParaRPr lang="en-US" sz="1600" dirty="0" smtClean="0"/>
              </a:p>
              <a:p>
                <a:pPr marL="0" indent="0">
                  <a:buNone/>
                </a:pPr>
                <a:r>
                  <a:rPr lang="en-US" sz="2000" dirty="0" smtClean="0"/>
                  <a:t>Quadratic formula gives x= 1.31788 x 10</a:t>
                </a:r>
                <a:r>
                  <a:rPr lang="en-US" sz="2000" baseline="30000" dirty="0" smtClean="0"/>
                  <a:t>-3</a:t>
                </a:r>
                <a:r>
                  <a:rPr lang="en-US" sz="2000" dirty="0" smtClean="0"/>
                  <a:t>		</a:t>
                </a:r>
                <a:r>
                  <a:rPr lang="en-US" sz="2000" dirty="0"/>
                  <a:t> </a:t>
                </a:r>
                <a14:m>
                  <m:oMath xmlns:m="http://schemas.openxmlformats.org/officeDocument/2006/math">
                    <m:f>
                      <m:fPr>
                        <m:ctrlPr>
                          <a:rPr lang="en-US" sz="2000" i="1">
                            <a:latin typeface="Cambria Math"/>
                          </a:rPr>
                        </m:ctrlPr>
                      </m:fPr>
                      <m:num>
                        <m:sSup>
                          <m:sSupPr>
                            <m:ctrlPr>
                              <a:rPr lang="en-US" sz="2000" i="1">
                                <a:latin typeface="Cambria Math"/>
                              </a:rPr>
                            </m:ctrlPr>
                          </m:sSupPr>
                          <m:e>
                            <m:r>
                              <a:rPr lang="en-US" sz="2000" i="1">
                                <a:latin typeface="Cambria Math"/>
                              </a:rPr>
                              <m:t>𝑥</m:t>
                            </m:r>
                          </m:e>
                          <m:sup>
                            <m:r>
                              <a:rPr lang="en-US" sz="2000" i="1">
                                <a:latin typeface="Cambria Math"/>
                              </a:rPr>
                              <m:t>2</m:t>
                            </m:r>
                          </m:sup>
                        </m:sSup>
                      </m:num>
                      <m:den>
                        <m:r>
                          <a:rPr lang="en-US" sz="2000" i="1">
                            <a:latin typeface="Cambria Math"/>
                          </a:rPr>
                          <m:t>0.1</m:t>
                        </m:r>
                      </m:den>
                    </m:f>
                    <m:r>
                      <a:rPr lang="en-US" sz="2000" i="1">
                        <a:latin typeface="Cambria Math"/>
                      </a:rPr>
                      <m:t>=1.76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endParaRPr lang="en-US" sz="2000" baseline="30000" dirty="0" smtClean="0"/>
              </a:p>
              <a:p>
                <a:pPr marL="0" indent="0">
                  <a:buNone/>
                </a:pPr>
                <a:r>
                  <a:rPr lang="en-US" sz="2000" dirty="0" smtClean="0"/>
                  <a:t> </a:t>
                </a:r>
                <a:r>
                  <a:rPr lang="en-US" sz="2000" dirty="0"/>
                  <a:t>pH = -</a:t>
                </a:r>
                <a:r>
                  <a:rPr lang="en-US" sz="2000" dirty="0" smtClean="0"/>
                  <a:t>log</a:t>
                </a:r>
                <a:r>
                  <a:rPr lang="en-US" sz="2000" baseline="-25000" dirty="0" smtClean="0"/>
                  <a:t>10</a:t>
                </a:r>
                <a:r>
                  <a:rPr lang="en-US" sz="2000" dirty="0" smtClean="0"/>
                  <a:t>(1.31788 </a:t>
                </a:r>
                <a:r>
                  <a:rPr lang="en-US" sz="2000" dirty="0"/>
                  <a:t>x 10</a:t>
                </a:r>
                <a:r>
                  <a:rPr lang="en-US" sz="2000" baseline="30000" dirty="0"/>
                  <a:t>-3</a:t>
                </a:r>
                <a:r>
                  <a:rPr lang="en-US" sz="2000" dirty="0"/>
                  <a:t> </a:t>
                </a:r>
                <a:r>
                  <a:rPr lang="en-US" sz="2000" dirty="0" smtClean="0"/>
                  <a:t>) = </a:t>
                </a:r>
                <a:r>
                  <a:rPr lang="en-US" sz="2000" dirty="0" smtClean="0">
                    <a:solidFill>
                      <a:srgbClr val="C00000"/>
                    </a:solidFill>
                  </a:rPr>
                  <a:t>2.880</a:t>
                </a:r>
                <a:r>
                  <a:rPr lang="en-US" sz="2000" dirty="0" smtClean="0"/>
                  <a:t>			</a:t>
                </a:r>
                <a14:m>
                  <m:oMath xmlns:m="http://schemas.openxmlformats.org/officeDocument/2006/math">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=1.76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m:t>
                        </m:r>
                        <m:r>
                          <a:rPr lang="en-US" sz="2000" b="0" i="1" smtClean="0">
                            <a:latin typeface="Cambria Math"/>
                            <a:ea typeface="Cambria Math"/>
                          </a:rPr>
                          <m:t>6</m:t>
                        </m:r>
                      </m:sup>
                    </m:sSup>
                  </m:oMath>
                </a14:m>
                <a:endParaRPr lang="en-US" sz="2000" dirty="0" smtClean="0">
                  <a:ea typeface="Cambria Math"/>
                </a:endParaRPr>
              </a:p>
              <a:p>
                <a:pPr marL="0" indent="0">
                  <a:buNone/>
                </a:pPr>
                <a:r>
                  <a:rPr lang="en-US" sz="2000" baseline="30000" dirty="0" smtClean="0"/>
                  <a:t>						</a:t>
                </a:r>
                <a:r>
                  <a:rPr lang="en-US" sz="2000" dirty="0" smtClean="0"/>
                  <a:t>x = 1.3266 x 10</a:t>
                </a:r>
                <a:r>
                  <a:rPr lang="en-US" sz="2000" baseline="30000" dirty="0" smtClean="0"/>
                  <a:t>-3</a:t>
                </a:r>
                <a:r>
                  <a:rPr lang="en-US" sz="2000" dirty="0" smtClean="0"/>
                  <a:t> M</a:t>
                </a:r>
              </a:p>
              <a:p>
                <a:pPr marL="0" indent="0">
                  <a:buNone/>
                </a:pPr>
                <a:r>
                  <a:rPr lang="en-US" sz="2000" baseline="30000" dirty="0"/>
                  <a:t>	</a:t>
                </a:r>
                <a:r>
                  <a:rPr lang="en-US" sz="2000" baseline="30000" dirty="0" smtClean="0"/>
                  <a:t>					</a:t>
                </a:r>
                <a:r>
                  <a:rPr lang="en-US" sz="2000" dirty="0" smtClean="0"/>
                  <a:t>pH = -log</a:t>
                </a:r>
                <a:r>
                  <a:rPr lang="en-US" sz="2000" baseline="-25000" dirty="0" smtClean="0"/>
                  <a:t>10</a:t>
                </a:r>
                <a:r>
                  <a:rPr lang="en-US" sz="2000" dirty="0" smtClean="0"/>
                  <a:t>(1.3266 </a:t>
                </a:r>
                <a:r>
                  <a:rPr lang="en-US" sz="2000" dirty="0"/>
                  <a:t>x 10</a:t>
                </a:r>
                <a:r>
                  <a:rPr lang="en-US" sz="2000" baseline="30000" dirty="0"/>
                  <a:t>-3</a:t>
                </a:r>
                <a:r>
                  <a:rPr lang="en-US" sz="2000" dirty="0"/>
                  <a:t> </a:t>
                </a:r>
                <a:r>
                  <a:rPr lang="en-US" sz="2000" dirty="0" smtClean="0"/>
                  <a:t>)</a:t>
                </a:r>
              </a:p>
              <a:p>
                <a:pPr marL="0" indent="0">
                  <a:buNone/>
                </a:pPr>
                <a:r>
                  <a:rPr lang="en-US" sz="2000" baseline="30000" dirty="0"/>
                  <a:t>	</a:t>
                </a:r>
                <a:r>
                  <a:rPr lang="en-US" sz="2000" baseline="30000" dirty="0" smtClean="0"/>
                  <a:t>					</a:t>
                </a:r>
                <a:r>
                  <a:rPr lang="en-US" sz="2000" dirty="0" smtClean="0">
                    <a:solidFill>
                      <a:srgbClr val="C00000"/>
                    </a:solidFill>
                  </a:rPr>
                  <a:t>pH = 2.877</a:t>
                </a:r>
                <a:endParaRPr lang="en-US" sz="2000" baseline="30000" dirty="0" smtClean="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839200" cy="5867400"/>
              </a:xfrm>
              <a:blipFill rotWithShape="1">
                <a:blip r:embed="rId2"/>
                <a:stretch>
                  <a:fillRect l="-621" t="-104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890631499"/>
              </p:ext>
            </p:extLst>
          </p:nvPr>
        </p:nvGraphicFramePr>
        <p:xfrm>
          <a:off x="1600200" y="18288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HOAc</a:t>
                      </a:r>
                      <a:endParaRPr lang="en-US" dirty="0"/>
                    </a:p>
                  </a:txBody>
                  <a:tcPr/>
                </a:tc>
                <a:tc>
                  <a:txBody>
                    <a:bodyPr/>
                    <a:lstStyle/>
                    <a:p>
                      <a:pPr algn="ctr"/>
                      <a:r>
                        <a:rPr lang="en-US" dirty="0" smtClean="0"/>
                        <a:t>H</a:t>
                      </a:r>
                      <a:r>
                        <a:rPr lang="en-US" baseline="30000" dirty="0" smtClean="0"/>
                        <a:t>+</a:t>
                      </a:r>
                      <a:endParaRPr lang="en-US" baseline="30000" dirty="0"/>
                    </a:p>
                  </a:txBody>
                  <a:tcPr/>
                </a:tc>
                <a:tc>
                  <a:txBody>
                    <a:bodyPr/>
                    <a:lstStyle/>
                    <a:p>
                      <a:pPr algn="ctr"/>
                      <a:r>
                        <a:rPr lang="en-US" sz="1800" dirty="0" err="1" smtClean="0"/>
                        <a:t>OAc</a:t>
                      </a:r>
                      <a:r>
                        <a:rPr lang="en-US" sz="1800" baseline="30000" dirty="0" smtClean="0"/>
                        <a:t>–</a:t>
                      </a:r>
                      <a:endParaRPr lang="en-US" dirty="0"/>
                    </a:p>
                  </a:txBody>
                  <a:tcPr/>
                </a:tc>
              </a:tr>
              <a:tr h="370840">
                <a:tc>
                  <a:txBody>
                    <a:bodyPr/>
                    <a:lstStyle/>
                    <a:p>
                      <a:pPr algn="ctr"/>
                      <a:r>
                        <a:rPr lang="en-US" dirty="0" smtClean="0"/>
                        <a:t>Initial</a:t>
                      </a:r>
                      <a:endParaRPr lang="en-US" dirty="0"/>
                    </a:p>
                  </a:txBody>
                  <a:tcPr/>
                </a:tc>
                <a:tc>
                  <a:txBody>
                    <a:bodyPr/>
                    <a:lstStyle/>
                    <a:p>
                      <a:pPr algn="ctr"/>
                      <a:r>
                        <a:rPr lang="en-US" dirty="0" smtClean="0"/>
                        <a:t>0.1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Change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Equilibrium</a:t>
                      </a:r>
                      <a:endParaRPr lang="en-US" dirty="0"/>
                    </a:p>
                  </a:txBody>
                  <a:tcPr/>
                </a:tc>
                <a:tc>
                  <a:txBody>
                    <a:bodyPr/>
                    <a:lstStyle/>
                    <a:p>
                      <a:pPr algn="ctr"/>
                      <a:r>
                        <a:rPr lang="en-US" dirty="0" smtClean="0"/>
                        <a:t>0.1-x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5" name="Rectangle 4"/>
          <p:cNvSpPr/>
          <p:nvPr/>
        </p:nvSpPr>
        <p:spPr>
          <a:xfrm>
            <a:off x="3276600" y="5105400"/>
            <a:ext cx="6858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6096000"/>
            <a:ext cx="1219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96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u="sng" dirty="0" smtClean="0">
                <a:solidFill>
                  <a:srgbClr val="C00000"/>
                </a:solidFill>
              </a:rPr>
              <a:t>Weak acids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839200" cy="5867400"/>
              </a:xfrm>
            </p:spPr>
            <p:txBody>
              <a:bodyPr>
                <a:normAutofit/>
              </a:bodyPr>
              <a:lstStyle/>
              <a:p>
                <a:pPr marL="0" indent="0">
                  <a:buNone/>
                </a:pPr>
                <a:r>
                  <a:rPr lang="en-US" sz="2000" u="sng" dirty="0" smtClean="0">
                    <a:solidFill>
                      <a:srgbClr val="C00000"/>
                    </a:solidFill>
                  </a:rPr>
                  <a:t>Problem:</a:t>
                </a:r>
                <a:r>
                  <a:rPr lang="en-US" sz="2000" dirty="0" smtClean="0"/>
                  <a:t> A solution is prepared by adding 0.05 moles of acetic acid and 0.05 moles of sodium acetate to enough water to make up one liter of solution.  What is the pH of this solution?</a:t>
                </a:r>
              </a:p>
              <a:p>
                <a:pPr marL="0" indent="0">
                  <a:buNone/>
                </a:pPr>
                <a:r>
                  <a:rPr lang="en-US" sz="2000" dirty="0" smtClean="0"/>
                  <a:t>		CH</a:t>
                </a:r>
                <a:r>
                  <a:rPr lang="en-US" sz="2000" baseline="-25000" dirty="0" smtClean="0"/>
                  <a:t>3</a:t>
                </a:r>
                <a:r>
                  <a:rPr lang="en-US" sz="2000" dirty="0" smtClean="0"/>
                  <a:t>COOH </a:t>
                </a:r>
                <a14:m>
                  <m:oMath xmlns:m="http://schemas.openxmlformats.org/officeDocument/2006/math">
                    <m:r>
                      <a:rPr lang="en-US" sz="2000" i="1" smtClean="0">
                        <a:latin typeface="Cambria Math"/>
                        <a:ea typeface="Cambria Math"/>
                      </a:rPr>
                      <m:t>⇌</m:t>
                    </m:r>
                  </m:oMath>
                </a14:m>
                <a:r>
                  <a:rPr lang="en-US" sz="2000" dirty="0" smtClean="0"/>
                  <a:t>  H</a:t>
                </a:r>
                <a:r>
                  <a:rPr lang="en-US" sz="2000" baseline="30000" dirty="0" smtClean="0"/>
                  <a:t>+</a:t>
                </a:r>
                <a:r>
                  <a:rPr lang="en-US" sz="2000" dirty="0" smtClean="0"/>
                  <a:t> </a:t>
                </a:r>
                <a:r>
                  <a:rPr lang="en-US" sz="2000" dirty="0"/>
                  <a:t>+ CH</a:t>
                </a:r>
                <a:r>
                  <a:rPr lang="en-US" sz="2000" baseline="-25000" dirty="0"/>
                  <a:t>3</a:t>
                </a:r>
                <a:r>
                  <a:rPr lang="en-US" sz="2000" dirty="0"/>
                  <a:t>COO</a:t>
                </a:r>
                <a:r>
                  <a:rPr lang="en-US" sz="2000" baseline="30000" dirty="0"/>
                  <a:t> </a:t>
                </a:r>
                <a:r>
                  <a:rPr lang="en-US" sz="2000" baseline="30000" dirty="0" smtClean="0"/>
                  <a:t>–      </a:t>
                </a:r>
                <a:r>
                  <a:rPr lang="en-US" sz="2000" dirty="0" err="1" smtClean="0"/>
                  <a:t>K</a:t>
                </a:r>
                <a:r>
                  <a:rPr lang="en-US" sz="2000" baseline="-25000" dirty="0" err="1" smtClean="0"/>
                  <a:t>a</a:t>
                </a:r>
                <a:r>
                  <a:rPr lang="en-US" sz="2000" dirty="0" smtClean="0"/>
                  <a:t>= 1.76 x 10</a:t>
                </a:r>
                <a:r>
                  <a:rPr lang="en-US" sz="2000" baseline="30000" dirty="0" smtClean="0"/>
                  <a:t>-5</a:t>
                </a:r>
                <a:endParaRPr lang="en-US" sz="2000" dirty="0" smtClean="0"/>
              </a:p>
              <a:p>
                <a:pPr marL="0" indent="0">
                  <a:buNone/>
                </a:pPr>
                <a:endParaRPr lang="en-US" sz="2000" baseline="30000" dirty="0" smtClean="0"/>
              </a:p>
              <a:p>
                <a:pPr marL="0" indent="0">
                  <a:buNone/>
                </a:pPr>
                <a:endParaRPr lang="en-US" sz="2000" baseline="30000" dirty="0"/>
              </a:p>
              <a:p>
                <a:pPr marL="0" indent="0">
                  <a:buNone/>
                </a:pPr>
                <a:endParaRPr lang="en-US" sz="2000" baseline="30000" dirty="0" smtClean="0"/>
              </a:p>
              <a:p>
                <a:pPr marL="0" indent="0">
                  <a:buNone/>
                </a:pPr>
                <a:endParaRPr lang="en-US" sz="2000" baseline="30000" dirty="0" smtClean="0"/>
              </a:p>
              <a:p>
                <a:pPr marL="0" indent="0">
                  <a:buNone/>
                </a:pPr>
                <a:endParaRPr lang="en-US" sz="2000" baseline="30000" dirty="0" smtClean="0"/>
              </a:p>
              <a:p>
                <a:pPr marL="0" indent="0">
                  <a:buNone/>
                </a:pPr>
                <a:endParaRPr lang="en-US" sz="2000" baseline="30000" dirty="0"/>
              </a:p>
              <a:p>
                <a:pPr marL="0" indent="0">
                  <a:buNone/>
                </a:pPr>
                <a:endParaRPr lang="en-US" sz="2000" baseline="30000" dirty="0"/>
              </a:p>
              <a:p>
                <a:pPr marL="0" indent="0">
                  <a:buNone/>
                </a:pP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𝑥</m:t>
                        </m:r>
                        <m:r>
                          <a:rPr lang="en-US" sz="2000" i="1" smtClean="0">
                            <a:latin typeface="Cambria Math"/>
                          </a:rPr>
                          <m:t>(</m:t>
                        </m:r>
                        <m:r>
                          <a:rPr lang="en-US" sz="2000" b="0" i="1" smtClean="0">
                            <a:latin typeface="Cambria Math"/>
                          </a:rPr>
                          <m:t>0.05+</m:t>
                        </m:r>
                        <m:r>
                          <a:rPr lang="en-US" sz="2000" b="0" i="1" smtClean="0">
                            <a:latin typeface="Cambria Math"/>
                          </a:rPr>
                          <m:t>𝑥</m:t>
                        </m:r>
                        <m:r>
                          <a:rPr lang="en-US" sz="2000" b="0" i="1" smtClean="0">
                            <a:latin typeface="Cambria Math"/>
                          </a:rPr>
                          <m:t>)</m:t>
                        </m:r>
                      </m:num>
                      <m:den>
                        <m:r>
                          <a:rPr lang="en-US" sz="2000" b="0" i="1" smtClean="0">
                            <a:latin typeface="Cambria Math"/>
                          </a:rPr>
                          <m:t>0.05−</m:t>
                        </m:r>
                        <m:r>
                          <a:rPr lang="en-US" sz="2000" b="0" i="1" smtClean="0">
                            <a:latin typeface="Cambria Math"/>
                          </a:rPr>
                          <m:t>𝑥</m:t>
                        </m:r>
                      </m:den>
                    </m:f>
                    <m:r>
                      <a:rPr lang="en-US" sz="2000" b="0" i="1" smtClean="0">
                        <a:latin typeface="Cambria Math"/>
                      </a:rPr>
                      <m:t>=1.76</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−5</m:t>
                        </m:r>
                      </m:sup>
                    </m:sSup>
                  </m:oMath>
                </a14:m>
                <a:r>
                  <a:rPr lang="en-US" sz="2000" b="0" dirty="0" smtClean="0">
                    <a:ea typeface="Cambria Math"/>
                  </a:rPr>
                  <a:t> </a:t>
                </a:r>
              </a:p>
              <a:p>
                <a:pPr marL="0" indent="0">
                  <a:buNone/>
                </a:pPr>
                <a:r>
                  <a:rPr lang="en-US" sz="2000" dirty="0" smtClean="0"/>
                  <a:t>	     </a:t>
                </a:r>
                <a:r>
                  <a:rPr lang="en-US" sz="2000" u="sng" dirty="0" smtClean="0">
                    <a:solidFill>
                      <a:srgbClr val="C00000"/>
                    </a:solidFill>
                  </a:rPr>
                  <a:t>Hard way:</a:t>
                </a:r>
                <a:r>
                  <a:rPr lang="en-US" sz="2000" dirty="0" smtClean="0"/>
                  <a:t>				</a:t>
                </a:r>
                <a:r>
                  <a:rPr lang="en-US" sz="2000" u="sng" dirty="0" smtClean="0">
                    <a:solidFill>
                      <a:srgbClr val="C00000"/>
                    </a:solidFill>
                  </a:rPr>
                  <a:t>Easy way:</a:t>
                </a:r>
              </a:p>
              <a:p>
                <a:pPr marL="0" indent="0">
                  <a:buNone/>
                </a:pPr>
                <a14:m>
                  <m:oMath xmlns:m="http://schemas.openxmlformats.org/officeDocument/2006/math">
                    <m:f>
                      <m:fPr>
                        <m:ctrlPr>
                          <a:rPr lang="en-US" sz="2000" i="1">
                            <a:latin typeface="Cambria Math"/>
                          </a:rPr>
                        </m:ctrlPr>
                      </m:fPr>
                      <m:num>
                        <m:r>
                          <a:rPr lang="en-US" sz="2000" i="1">
                            <a:latin typeface="Cambria Math"/>
                          </a:rPr>
                          <m:t>𝑥</m:t>
                        </m:r>
                        <m:r>
                          <a:rPr lang="en-US" sz="2000" i="1">
                            <a:latin typeface="Cambria Math"/>
                          </a:rPr>
                          <m:t>(0.05+</m:t>
                        </m:r>
                        <m:r>
                          <a:rPr lang="en-US" sz="2000" i="1">
                            <a:latin typeface="Cambria Math"/>
                          </a:rPr>
                          <m:t>𝑥</m:t>
                        </m:r>
                        <m:r>
                          <a:rPr lang="en-US" sz="2000" i="1">
                            <a:latin typeface="Cambria Math"/>
                          </a:rPr>
                          <m:t>)</m:t>
                        </m:r>
                      </m:num>
                      <m:den>
                        <m:r>
                          <a:rPr lang="en-US" sz="2000" i="1">
                            <a:latin typeface="Cambria Math"/>
                          </a:rPr>
                          <m:t>0.05−</m:t>
                        </m:r>
                        <m:r>
                          <a:rPr lang="en-US" sz="2000" i="1">
                            <a:latin typeface="Cambria Math"/>
                          </a:rPr>
                          <m:t>𝑥</m:t>
                        </m:r>
                      </m:den>
                    </m:f>
                    <m:r>
                      <a:rPr lang="en-US" sz="2000" i="1">
                        <a:latin typeface="Cambria Math"/>
                      </a:rPr>
                      <m:t>=1.76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r>
                  <a:rPr lang="en-US" sz="2000" b="0" i="1" dirty="0" smtClean="0">
                    <a:latin typeface="Cambria Math"/>
                  </a:rPr>
                  <a:t> </a:t>
                </a:r>
                <a:r>
                  <a:rPr lang="en-US" sz="2000" b="0" dirty="0" smtClean="0">
                    <a:latin typeface="Calibri" panose="020F0502020204030204" pitchFamily="34" charset="0"/>
                  </a:rPr>
                  <a:t>			   This is a weak acid, so x &lt;&lt; 0.05</a:t>
                </a:r>
                <a:endParaRPr lang="en-US" sz="2000" b="0" i="1" dirty="0" smtClean="0">
                  <a:latin typeface="Cambria Math"/>
                </a:endParaRPr>
              </a:p>
              <a:p>
                <a:pPr marL="0" indent="0">
                  <a:buNone/>
                </a:pPr>
                <a:r>
                  <a:rPr lang="en-US" sz="2000" b="0" dirty="0" smtClean="0"/>
                  <a:t> </a:t>
                </a:r>
                <a14:m>
                  <m:oMath xmlns:m="http://schemas.openxmlformats.org/officeDocument/2006/math">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i="1">
                        <a:latin typeface="Cambria Math"/>
                      </a:rPr>
                      <m:t>+</m:t>
                    </m:r>
                    <m:r>
                      <a:rPr lang="en-US" sz="2000" b="0" i="1" smtClean="0">
                        <a:latin typeface="Cambria Math"/>
                      </a:rPr>
                      <m:t>0.0500176</m:t>
                    </m:r>
                    <m:r>
                      <a:rPr lang="en-US" sz="2000" b="0" i="1" smtClean="0">
                        <a:latin typeface="Cambria Math"/>
                        <a:ea typeface="Cambria Math"/>
                      </a:rPr>
                      <m:t> </m:t>
                    </m:r>
                    <m:r>
                      <a:rPr lang="en-US" sz="2000" i="1">
                        <a:latin typeface="Cambria Math"/>
                      </a:rPr>
                      <m:t>𝑥</m:t>
                    </m:r>
                    <m:r>
                      <a:rPr lang="en-US" sz="2000" i="1">
                        <a:latin typeface="Cambria Math"/>
                      </a:rPr>
                      <m:t>−8.80×</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m:t>
                        </m:r>
                        <m:r>
                          <a:rPr lang="en-US" sz="2000" b="0" i="1" smtClean="0">
                            <a:latin typeface="Cambria Math"/>
                            <a:ea typeface="Cambria Math"/>
                          </a:rPr>
                          <m:t>8</m:t>
                        </m:r>
                      </m:sup>
                    </m:sSup>
                    <m:r>
                      <a:rPr lang="en-US" sz="2000" b="0" i="1" smtClean="0">
                        <a:latin typeface="Cambria Math"/>
                        <a:ea typeface="Cambria Math"/>
                      </a:rPr>
                      <m:t>=0</m:t>
                    </m:r>
                  </m:oMath>
                </a14:m>
                <a:r>
                  <a:rPr lang="en-US" sz="2000" dirty="0" smtClean="0"/>
                  <a:t> 	           </a:t>
                </a:r>
                <a14:m>
                  <m:oMath xmlns:m="http://schemas.openxmlformats.org/officeDocument/2006/math">
                    <m:f>
                      <m:fPr>
                        <m:ctrlPr>
                          <a:rPr lang="en-US" sz="2000" i="1">
                            <a:latin typeface="Cambria Math"/>
                          </a:rPr>
                        </m:ctrlPr>
                      </m:fPr>
                      <m:num>
                        <m:r>
                          <a:rPr lang="en-US" sz="2000" i="1">
                            <a:latin typeface="Cambria Math"/>
                          </a:rPr>
                          <m:t>𝑥</m:t>
                        </m:r>
                        <m:r>
                          <a:rPr lang="en-US" sz="2000" i="1">
                            <a:latin typeface="Cambria Math"/>
                          </a:rPr>
                          <m:t>(0.05)</m:t>
                        </m:r>
                      </m:num>
                      <m:den>
                        <m:r>
                          <a:rPr lang="en-US" sz="2000" i="1">
                            <a:latin typeface="Cambria Math"/>
                          </a:rPr>
                          <m:t>0.05</m:t>
                        </m:r>
                      </m:den>
                    </m:f>
                    <m:r>
                      <a:rPr lang="en-US" sz="2000" i="1">
                        <a:latin typeface="Cambria Math"/>
                      </a:rPr>
                      <m:t>=1.76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endParaRPr lang="en-US" sz="2000" dirty="0" smtClean="0"/>
              </a:p>
              <a:p>
                <a:pPr marL="0" indent="0">
                  <a:buNone/>
                </a:pPr>
                <a:r>
                  <a:rPr lang="en-US" sz="2000" dirty="0" smtClean="0"/>
                  <a:t>Using quadratic formula: </a:t>
                </a:r>
                <a:r>
                  <a:rPr lang="en-US" sz="2000" dirty="0" smtClean="0">
                    <a:solidFill>
                      <a:srgbClr val="C00000"/>
                    </a:solidFill>
                  </a:rPr>
                  <a:t>x = 1.7588 x 10</a:t>
                </a:r>
                <a:r>
                  <a:rPr lang="en-US" sz="2000" baseline="30000" dirty="0" smtClean="0">
                    <a:solidFill>
                      <a:srgbClr val="C00000"/>
                    </a:solidFill>
                  </a:rPr>
                  <a:t>-5</a:t>
                </a:r>
                <a:r>
                  <a:rPr lang="en-US" sz="2000" dirty="0" smtClean="0">
                    <a:solidFill>
                      <a:srgbClr val="C00000"/>
                    </a:solidFill>
                  </a:rPr>
                  <a:t> M		x = 1.76 x 10</a:t>
                </a:r>
                <a:r>
                  <a:rPr lang="en-US" sz="2000" baseline="30000" dirty="0" smtClean="0">
                    <a:solidFill>
                      <a:srgbClr val="C00000"/>
                    </a:solidFill>
                  </a:rPr>
                  <a:t>-5</a:t>
                </a:r>
                <a:r>
                  <a:rPr lang="en-US" sz="2000" dirty="0" smtClean="0">
                    <a:solidFill>
                      <a:srgbClr val="C00000"/>
                    </a:solidFill>
                  </a:rPr>
                  <a:t> M</a:t>
                </a:r>
                <a:endParaRPr lang="en-US" sz="2000" baseline="30000" dirty="0" smtClean="0">
                  <a:solidFill>
                    <a:srgbClr val="C00000"/>
                  </a:solidFill>
                </a:endParaRPr>
              </a:p>
              <a:p>
                <a:pPr marL="0" indent="0">
                  <a:buNone/>
                </a:pPr>
                <a:r>
                  <a:rPr lang="en-US" sz="2000" dirty="0" smtClean="0">
                    <a:solidFill>
                      <a:srgbClr val="C00000"/>
                    </a:solidFill>
                  </a:rPr>
                  <a:t>                   pH = 4.7548 				</a:t>
                </a:r>
                <a:r>
                  <a:rPr lang="en-US" sz="2000" dirty="0">
                    <a:solidFill>
                      <a:srgbClr val="C00000"/>
                    </a:solidFill>
                  </a:rPr>
                  <a:t>pH = </a:t>
                </a:r>
                <a:r>
                  <a:rPr lang="en-US" sz="2000" dirty="0" smtClean="0">
                    <a:solidFill>
                      <a:srgbClr val="C00000"/>
                    </a:solidFill>
                  </a:rPr>
                  <a:t>4.7545 </a:t>
                </a:r>
                <a:endParaRPr lang="en-US" sz="2000" dirty="0">
                  <a:solidFill>
                    <a:srgbClr val="C00000"/>
                  </a:solidFill>
                </a:endParaRPr>
              </a:p>
              <a:p>
                <a:pPr marL="0" indent="0">
                  <a:buNone/>
                </a:pPr>
                <a:endParaRPr lang="en-US" sz="2000" dirty="0" smtClean="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839200" cy="5867400"/>
              </a:xfrm>
              <a:blipFill rotWithShape="1">
                <a:blip r:embed="rId2"/>
                <a:stretch>
                  <a:fillRect l="-690" t="-520" r="-1034" b="-416"/>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871377465"/>
              </p:ext>
            </p:extLst>
          </p:nvPr>
        </p:nvGraphicFramePr>
        <p:xfrm>
          <a:off x="1524000" y="22860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HOAc</a:t>
                      </a:r>
                      <a:endParaRPr lang="en-US" dirty="0"/>
                    </a:p>
                  </a:txBody>
                  <a:tcPr/>
                </a:tc>
                <a:tc>
                  <a:txBody>
                    <a:bodyPr/>
                    <a:lstStyle/>
                    <a:p>
                      <a:pPr algn="ctr"/>
                      <a:r>
                        <a:rPr lang="en-US" dirty="0" smtClean="0"/>
                        <a:t>H</a:t>
                      </a:r>
                      <a:r>
                        <a:rPr lang="en-US" baseline="30000" dirty="0" smtClean="0"/>
                        <a:t>+</a:t>
                      </a:r>
                      <a:endParaRPr lang="en-US" baseline="30000" dirty="0"/>
                    </a:p>
                  </a:txBody>
                  <a:tcPr/>
                </a:tc>
                <a:tc>
                  <a:txBody>
                    <a:bodyPr/>
                    <a:lstStyle/>
                    <a:p>
                      <a:pPr algn="ctr"/>
                      <a:r>
                        <a:rPr lang="en-US" sz="1800" dirty="0" err="1" smtClean="0"/>
                        <a:t>OAc</a:t>
                      </a:r>
                      <a:r>
                        <a:rPr lang="en-US" sz="1800" baseline="30000" dirty="0" smtClean="0"/>
                        <a:t>–</a:t>
                      </a:r>
                      <a:endParaRPr lang="en-US" dirty="0"/>
                    </a:p>
                  </a:txBody>
                  <a:tcPr/>
                </a:tc>
              </a:tr>
              <a:tr h="370840">
                <a:tc>
                  <a:txBody>
                    <a:bodyPr/>
                    <a:lstStyle/>
                    <a:p>
                      <a:pPr algn="ctr"/>
                      <a:r>
                        <a:rPr lang="en-US" dirty="0" smtClean="0"/>
                        <a:t>Initial</a:t>
                      </a:r>
                      <a:endParaRPr lang="en-US" dirty="0"/>
                    </a:p>
                  </a:txBody>
                  <a:tcPr/>
                </a:tc>
                <a:tc>
                  <a:txBody>
                    <a:bodyPr/>
                    <a:lstStyle/>
                    <a:p>
                      <a:pPr algn="ctr"/>
                      <a:r>
                        <a:rPr lang="en-US" dirty="0" smtClean="0"/>
                        <a:t>0.05</a:t>
                      </a:r>
                      <a:endParaRPr lang="en-US" dirty="0"/>
                    </a:p>
                  </a:txBody>
                  <a:tcPr/>
                </a:tc>
                <a:tc>
                  <a:txBody>
                    <a:bodyPr/>
                    <a:lstStyle/>
                    <a:p>
                      <a:pPr algn="ctr"/>
                      <a:r>
                        <a:rPr lang="en-US" dirty="0" smtClean="0"/>
                        <a:t>0</a:t>
                      </a:r>
                      <a:endParaRPr lang="en-US" dirty="0"/>
                    </a:p>
                  </a:txBody>
                  <a:tcPr/>
                </a:tc>
                <a:tc>
                  <a:txBody>
                    <a:bodyPr/>
                    <a:lstStyle/>
                    <a:p>
                      <a:pPr algn="ctr"/>
                      <a:r>
                        <a:rPr lang="en-US" dirty="0" smtClean="0"/>
                        <a:t>0.05</a:t>
                      </a:r>
                      <a:endParaRPr lang="en-US" dirty="0"/>
                    </a:p>
                  </a:txBody>
                  <a:tcPr/>
                </a:tc>
              </a:tr>
              <a:tr h="370840">
                <a:tc>
                  <a:txBody>
                    <a:bodyPr/>
                    <a:lstStyle/>
                    <a:p>
                      <a:pPr algn="ctr"/>
                      <a:r>
                        <a:rPr lang="en-US" dirty="0" smtClean="0"/>
                        <a:t>Change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Equilibrium</a:t>
                      </a:r>
                      <a:endParaRPr lang="en-US" dirty="0"/>
                    </a:p>
                  </a:txBody>
                  <a:tcPr/>
                </a:tc>
                <a:tc>
                  <a:txBody>
                    <a:bodyPr/>
                    <a:lstStyle/>
                    <a:p>
                      <a:pPr algn="ctr"/>
                      <a:r>
                        <a:rPr lang="en-US" dirty="0" smtClean="0"/>
                        <a:t>0.05-x</a:t>
                      </a:r>
                      <a:endParaRPr lang="en-US" dirty="0"/>
                    </a:p>
                  </a:txBody>
                  <a:tcPr/>
                </a:tc>
                <a:tc>
                  <a:txBody>
                    <a:bodyPr/>
                    <a:lstStyle/>
                    <a:p>
                      <a:pPr algn="ctr"/>
                      <a:r>
                        <a:rPr lang="en-US" dirty="0" smtClean="0"/>
                        <a:t>x</a:t>
                      </a:r>
                      <a:endParaRPr lang="en-US" dirty="0"/>
                    </a:p>
                  </a:txBody>
                  <a:tcPr/>
                </a:tc>
                <a:tc>
                  <a:txBody>
                    <a:bodyPr/>
                    <a:lstStyle/>
                    <a:p>
                      <a:pPr algn="ctr"/>
                      <a:r>
                        <a:rPr lang="en-US" dirty="0" smtClean="0"/>
                        <a:t>0.05+x</a:t>
                      </a:r>
                      <a:endParaRPr lang="en-US" dirty="0"/>
                    </a:p>
                  </a:txBody>
                  <a:tcPr/>
                </a:tc>
              </a:tr>
            </a:tbl>
          </a:graphicData>
        </a:graphic>
      </p:graphicFrame>
      <p:sp>
        <p:nvSpPr>
          <p:cNvPr id="5" name="Rectangle 4"/>
          <p:cNvSpPr/>
          <p:nvPr/>
        </p:nvSpPr>
        <p:spPr>
          <a:xfrm>
            <a:off x="1447800" y="6248400"/>
            <a:ext cx="1371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6248400"/>
            <a:ext cx="1447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7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Examples of chemical equilibria</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81600"/>
              </a:xfrm>
            </p:spPr>
            <p:txBody>
              <a:bodyPr>
                <a:normAutofit fontScale="92500" lnSpcReduction="10000"/>
              </a:bodyPr>
              <a:lstStyle/>
              <a:p>
                <a:pPr marL="0" indent="0">
                  <a:buNone/>
                </a:pPr>
                <a:r>
                  <a:rPr lang="en-US" dirty="0" smtClean="0"/>
                  <a:t>H</a:t>
                </a:r>
                <a:r>
                  <a:rPr lang="en-US" baseline="-25000" dirty="0" smtClean="0"/>
                  <a:t>2</a:t>
                </a:r>
                <a:r>
                  <a:rPr lang="en-US" dirty="0" smtClean="0"/>
                  <a:t>O(</a:t>
                </a:r>
                <a14:m>
                  <m:oMath xmlns:m="http://schemas.openxmlformats.org/officeDocument/2006/math">
                    <m:r>
                      <a:rPr lang="en-US" i="1" smtClean="0">
                        <a:latin typeface="Cambria Math"/>
                        <a:ea typeface="Cambria Math"/>
                      </a:rPr>
                      <m:t>ℓ</m:t>
                    </m:r>
                  </m:oMath>
                </a14:m>
                <a:r>
                  <a:rPr lang="en-US" dirty="0" smtClean="0"/>
                  <a:t>) </a:t>
                </a:r>
                <a14:m>
                  <m:oMath xmlns:m="http://schemas.openxmlformats.org/officeDocument/2006/math">
                    <m:r>
                      <a:rPr lang="en-US" i="1" smtClean="0">
                        <a:latin typeface="Cambria Math"/>
                        <a:ea typeface="Cambria Math"/>
                      </a:rPr>
                      <m:t>⇌</m:t>
                    </m:r>
                  </m:oMath>
                </a14:m>
                <a:r>
                  <a:rPr lang="en-US" dirty="0" smtClean="0"/>
                  <a:t> H</a:t>
                </a:r>
                <a:r>
                  <a:rPr lang="en-US" baseline="-25000" dirty="0" smtClean="0"/>
                  <a:t>2</a:t>
                </a:r>
                <a:r>
                  <a:rPr lang="en-US" dirty="0" smtClean="0"/>
                  <a:t>O(g)			</a:t>
                </a:r>
                <a:r>
                  <a:rPr lang="en-US" sz="2200" dirty="0" smtClean="0"/>
                  <a:t>(equilibrium vapor pressure)</a:t>
                </a:r>
              </a:p>
              <a:p>
                <a:pPr marL="0" indent="0">
                  <a:buNone/>
                </a:pPr>
                <a:r>
                  <a:rPr lang="en-US" dirty="0" smtClean="0"/>
                  <a:t>CaCO</a:t>
                </a:r>
                <a:r>
                  <a:rPr lang="en-US" baseline="-25000" dirty="0" smtClean="0"/>
                  <a:t>3</a:t>
                </a:r>
                <a:r>
                  <a:rPr lang="en-US" dirty="0" smtClean="0"/>
                  <a:t>(s) </a:t>
                </a:r>
                <a14:m>
                  <m:oMath xmlns:m="http://schemas.openxmlformats.org/officeDocument/2006/math">
                    <m:r>
                      <a:rPr lang="en-US" i="1">
                        <a:latin typeface="Cambria Math"/>
                        <a:ea typeface="Cambria Math"/>
                      </a:rPr>
                      <m:t>⇌</m:t>
                    </m:r>
                  </m:oMath>
                </a14:m>
                <a:r>
                  <a:rPr lang="en-US" dirty="0" smtClean="0"/>
                  <a:t> </a:t>
                </a:r>
                <a:r>
                  <a:rPr lang="en-US" dirty="0" err="1" smtClean="0"/>
                  <a:t>CaO</a:t>
                </a:r>
                <a:r>
                  <a:rPr lang="en-US" dirty="0" smtClean="0"/>
                  <a:t>(s) + CO</a:t>
                </a:r>
                <a:r>
                  <a:rPr lang="en-US" baseline="-25000" dirty="0" smtClean="0"/>
                  <a:t>2</a:t>
                </a:r>
                <a:r>
                  <a:rPr lang="en-US" dirty="0" smtClean="0"/>
                  <a:t>(g)</a:t>
                </a:r>
                <a:r>
                  <a:rPr lang="en-US" sz="2200" dirty="0">
                    <a:solidFill>
                      <a:prstClr val="black"/>
                    </a:solidFill>
                  </a:rPr>
                  <a:t> </a:t>
                </a:r>
                <a:r>
                  <a:rPr lang="en-US" sz="2200" dirty="0" smtClean="0">
                    <a:solidFill>
                      <a:prstClr val="black"/>
                    </a:solidFill>
                  </a:rPr>
                  <a:t>     (decomposition of a solid)</a:t>
                </a:r>
                <a:endParaRPr lang="en-US" dirty="0" smtClean="0"/>
              </a:p>
              <a:p>
                <a:pPr marL="0" indent="0">
                  <a:buNone/>
                </a:pPr>
                <a14:m>
                  <m:oMath xmlns:m="http://schemas.openxmlformats.org/officeDocument/2006/math">
                    <m:r>
                      <m:rPr>
                        <m:nor/>
                      </m:rPr>
                      <a:rPr lang="en-US" dirty="0"/>
                      <m:t>AgCl</m:t>
                    </m:r>
                    <m:r>
                      <m:rPr>
                        <m:nor/>
                      </m:rPr>
                      <a:rPr lang="en-US" dirty="0"/>
                      <m:t>(</m:t>
                    </m:r>
                    <m:r>
                      <m:rPr>
                        <m:nor/>
                      </m:rPr>
                      <a:rPr lang="en-US" dirty="0"/>
                      <m:t>s</m:t>
                    </m:r>
                    <m:r>
                      <m:rPr>
                        <m:nor/>
                      </m:rPr>
                      <a:rPr lang="en-US" dirty="0"/>
                      <m:t>)</m:t>
                    </m:r>
                    <m:r>
                      <a:rPr lang="en-US" i="1">
                        <a:latin typeface="Cambria Math"/>
                        <a:ea typeface="Cambria Math"/>
                      </a:rPr>
                      <m:t>⇌</m:t>
                    </m:r>
                  </m:oMath>
                </a14:m>
                <a:r>
                  <a:rPr lang="en-US" dirty="0" smtClean="0"/>
                  <a:t> </a:t>
                </a:r>
                <a14:m>
                  <m:oMath xmlns:m="http://schemas.openxmlformats.org/officeDocument/2006/math">
                    <m:r>
                      <m:rPr>
                        <m:nor/>
                      </m:rPr>
                      <a:rPr lang="en-US" dirty="0"/>
                      <m:t>Ag</m:t>
                    </m:r>
                    <m:r>
                      <m:rPr>
                        <m:nor/>
                      </m:rPr>
                      <a:rPr lang="en-US" baseline="30000" dirty="0"/>
                      <m:t>+</m:t>
                    </m:r>
                    <m:r>
                      <m:rPr>
                        <m:nor/>
                      </m:rPr>
                      <a:rPr lang="en-US" dirty="0"/>
                      <m:t>(</m:t>
                    </m:r>
                    <m:r>
                      <m:rPr>
                        <m:nor/>
                      </m:rPr>
                      <a:rPr lang="en-US" dirty="0"/>
                      <m:t>aq</m:t>
                    </m:r>
                    <m:r>
                      <m:rPr>
                        <m:nor/>
                      </m:rPr>
                      <a:rPr lang="en-US" dirty="0"/>
                      <m:t>) + </m:t>
                    </m:r>
                    <m:r>
                      <m:rPr>
                        <m:nor/>
                      </m:rPr>
                      <a:rPr lang="en-US" dirty="0"/>
                      <m:t>Cl</m:t>
                    </m:r>
                    <m:r>
                      <m:rPr>
                        <m:nor/>
                      </m:rPr>
                      <a:rPr lang="en-US" baseline="30000" dirty="0"/>
                      <m:t>−</m:t>
                    </m:r>
                    <m:r>
                      <m:rPr>
                        <m:nor/>
                      </m:rPr>
                      <a:rPr lang="en-US" dirty="0"/>
                      <m:t>(</m:t>
                    </m:r>
                    <m:r>
                      <m:rPr>
                        <m:nor/>
                      </m:rPr>
                      <a:rPr lang="en-US" dirty="0"/>
                      <m:t>aq</m:t>
                    </m:r>
                    <m:r>
                      <m:rPr>
                        <m:nor/>
                      </m:rPr>
                      <a:rPr lang="en-US" dirty="0"/>
                      <m:t>)</m:t>
                    </m:r>
                  </m:oMath>
                </a14:m>
                <a:r>
                  <a:rPr lang="en-US" dirty="0">
                    <a:solidFill>
                      <a:prstClr val="black"/>
                    </a:solidFill>
                  </a:rPr>
                  <a:t> </a:t>
                </a:r>
                <a:r>
                  <a:rPr lang="en-US" dirty="0" smtClean="0">
                    <a:solidFill>
                      <a:prstClr val="black"/>
                    </a:solidFill>
                  </a:rPr>
                  <a:t>	</a:t>
                </a:r>
                <a:r>
                  <a:rPr lang="en-US" sz="2200" dirty="0" smtClean="0">
                    <a:solidFill>
                      <a:prstClr val="black"/>
                    </a:solidFill>
                  </a:rPr>
                  <a:t>(solubility product)</a:t>
                </a:r>
                <a:endParaRPr lang="en-US" sz="2200" dirty="0" smtClean="0"/>
              </a:p>
              <a:p>
                <a:pPr marL="0" lvl="0" indent="0">
                  <a:buNone/>
                </a:pPr>
                <a:r>
                  <a:rPr lang="en-US" dirty="0" smtClean="0"/>
                  <a:t>2NO(g) + Br</a:t>
                </a:r>
                <a:r>
                  <a:rPr lang="en-US" baseline="-25000" dirty="0" smtClean="0"/>
                  <a:t>2</a:t>
                </a:r>
                <a:r>
                  <a:rPr lang="en-US" dirty="0" smtClean="0"/>
                  <a:t>(g) </a:t>
                </a:r>
                <a14:m>
                  <m:oMath xmlns:m="http://schemas.openxmlformats.org/officeDocument/2006/math">
                    <m:r>
                      <a:rPr lang="en-US" i="1">
                        <a:latin typeface="Cambria Math"/>
                        <a:ea typeface="Cambria Math"/>
                      </a:rPr>
                      <m:t>⇌</m:t>
                    </m:r>
                  </m:oMath>
                </a14:m>
                <a:r>
                  <a:rPr lang="en-US" dirty="0" smtClean="0"/>
                  <a:t> 2NOBr(g)	</a:t>
                </a:r>
                <a:r>
                  <a:rPr lang="en-US" sz="2200" dirty="0">
                    <a:solidFill>
                      <a:prstClr val="black"/>
                    </a:solidFill>
                  </a:rPr>
                  <a:t>(decomposition of a </a:t>
                </a:r>
                <a:r>
                  <a:rPr lang="en-US" sz="2200" dirty="0" smtClean="0">
                    <a:solidFill>
                      <a:prstClr val="black"/>
                    </a:solidFill>
                  </a:rPr>
                  <a:t>gas)</a:t>
                </a:r>
                <a:endParaRPr lang="en-US" dirty="0" smtClean="0"/>
              </a:p>
              <a:p>
                <a:pPr marL="0" indent="0">
                  <a:buNone/>
                </a:pPr>
                <a:r>
                  <a:rPr lang="en-US" dirty="0"/>
                  <a:t>H</a:t>
                </a:r>
                <a:r>
                  <a:rPr lang="en-US" baseline="-25000" dirty="0"/>
                  <a:t>2</a:t>
                </a:r>
                <a:r>
                  <a:rPr lang="en-US" dirty="0"/>
                  <a:t>O(</a:t>
                </a:r>
                <a14:m>
                  <m:oMath xmlns:m="http://schemas.openxmlformats.org/officeDocument/2006/math">
                    <m:r>
                      <a:rPr lang="en-US" i="1">
                        <a:latin typeface="Cambria Math"/>
                        <a:ea typeface="Cambria Math"/>
                      </a:rPr>
                      <m:t>ℓ</m:t>
                    </m:r>
                  </m:oMath>
                </a14:m>
                <a:r>
                  <a:rPr lang="en-US" dirty="0"/>
                  <a:t>) </a:t>
                </a:r>
                <a14:m>
                  <m:oMath xmlns:m="http://schemas.openxmlformats.org/officeDocument/2006/math">
                    <m:r>
                      <a:rPr lang="en-US" i="1">
                        <a:latin typeface="Cambria Math"/>
                        <a:ea typeface="Cambria Math"/>
                      </a:rPr>
                      <m:t>⇌</m:t>
                    </m:r>
                  </m:oMath>
                </a14:m>
                <a:r>
                  <a:rPr lang="en-US" dirty="0" smtClean="0"/>
                  <a:t> H</a:t>
                </a:r>
                <a:r>
                  <a:rPr lang="en-US" baseline="30000" dirty="0" smtClean="0"/>
                  <a:t>+</a:t>
                </a:r>
                <a:r>
                  <a:rPr lang="en-US" dirty="0" smtClean="0"/>
                  <a:t>(</a:t>
                </a:r>
                <a:r>
                  <a:rPr lang="en-US" dirty="0" err="1" smtClean="0"/>
                  <a:t>aq</a:t>
                </a:r>
                <a:r>
                  <a:rPr lang="en-US" dirty="0" smtClean="0"/>
                  <a:t>) + OH</a:t>
                </a:r>
                <a:r>
                  <a:rPr lang="en-US" baseline="30000" dirty="0" smtClean="0"/>
                  <a:t>-</a:t>
                </a:r>
                <a:r>
                  <a:rPr lang="en-US" dirty="0" smtClean="0"/>
                  <a:t>(</a:t>
                </a:r>
                <a:r>
                  <a:rPr lang="en-US" dirty="0" err="1" smtClean="0"/>
                  <a:t>aq</a:t>
                </a:r>
                <a:r>
                  <a:rPr lang="en-US" dirty="0" smtClean="0"/>
                  <a:t>)	</a:t>
                </a:r>
                <a:r>
                  <a:rPr lang="en-US" sz="2200" dirty="0" smtClean="0">
                    <a:solidFill>
                      <a:prstClr val="black"/>
                    </a:solidFill>
                  </a:rPr>
                  <a:t>(dissociation of a weak acid) </a:t>
                </a:r>
                <a:endParaRPr lang="en-US" sz="2200" dirty="0" smtClean="0"/>
              </a:p>
              <a:p>
                <a:pPr marL="0" indent="0">
                  <a:buNone/>
                </a:pPr>
                <a:r>
                  <a:rPr lang="en-US" dirty="0" smtClean="0"/>
                  <a:t>C</a:t>
                </a:r>
                <a:r>
                  <a:rPr lang="en-US" baseline="-25000" dirty="0" smtClean="0"/>
                  <a:t>6</a:t>
                </a:r>
                <a:r>
                  <a:rPr lang="en-US" dirty="0" smtClean="0"/>
                  <a:t>H</a:t>
                </a:r>
                <a:r>
                  <a:rPr lang="en-US" baseline="-25000" dirty="0" smtClean="0"/>
                  <a:t>5</a:t>
                </a:r>
                <a:r>
                  <a:rPr lang="en-US" dirty="0" smtClean="0"/>
                  <a:t>COOH (in ether solution) </a:t>
                </a:r>
                <a14:m>
                  <m:oMath xmlns:m="http://schemas.openxmlformats.org/officeDocument/2006/math">
                    <m:r>
                      <a:rPr lang="en-US" i="1">
                        <a:latin typeface="Cambria Math"/>
                        <a:ea typeface="Cambria Math"/>
                      </a:rPr>
                      <m:t>⇌</m:t>
                    </m:r>
                  </m:oMath>
                </a14:m>
                <a:r>
                  <a:rPr lang="en-US" dirty="0"/>
                  <a:t> </a:t>
                </a:r>
                <a:r>
                  <a:rPr lang="en-US" dirty="0" smtClean="0"/>
                  <a:t>C</a:t>
                </a:r>
                <a:r>
                  <a:rPr lang="en-US" baseline="-25000" dirty="0" smtClean="0"/>
                  <a:t>6</a:t>
                </a:r>
                <a:r>
                  <a:rPr lang="en-US" dirty="0" smtClean="0"/>
                  <a:t>H</a:t>
                </a:r>
                <a:r>
                  <a:rPr lang="en-US" baseline="-25000" dirty="0" smtClean="0"/>
                  <a:t>5</a:t>
                </a:r>
                <a:r>
                  <a:rPr lang="en-US" dirty="0" smtClean="0"/>
                  <a:t>COOH (</a:t>
                </a:r>
                <a:r>
                  <a:rPr lang="en-US" dirty="0" err="1" smtClean="0"/>
                  <a:t>aq</a:t>
                </a:r>
                <a:r>
                  <a:rPr lang="en-US" dirty="0" smtClean="0"/>
                  <a:t>)</a:t>
                </a:r>
              </a:p>
              <a:p>
                <a:pPr marL="0" indent="0">
                  <a:buNone/>
                </a:pPr>
                <a:r>
                  <a:rPr lang="en-US" sz="2400" dirty="0" smtClean="0"/>
                  <a:t> (benzoic acid – partitioning between two immiscible liquid phases)</a:t>
                </a:r>
              </a:p>
              <a:p>
                <a:pPr marL="0" indent="0">
                  <a:buNone/>
                </a:pPr>
                <a:endParaRPr lang="en-US" sz="2400" dirty="0" smtClean="0"/>
              </a:p>
              <a:p>
                <a:pPr marL="0" indent="0">
                  <a:buNone/>
                </a:pPr>
                <a:r>
                  <a:rPr lang="en-US" dirty="0" smtClean="0">
                    <a:solidFill>
                      <a:srgbClr val="C00000"/>
                    </a:solidFill>
                  </a:rPr>
                  <a:t>In </a:t>
                </a:r>
                <a:r>
                  <a:rPr lang="en-US" u="sng" dirty="0" smtClean="0">
                    <a:solidFill>
                      <a:srgbClr val="C00000"/>
                    </a:solidFill>
                  </a:rPr>
                  <a:t>all cases</a:t>
                </a:r>
                <a:r>
                  <a:rPr lang="en-US" dirty="0" smtClean="0">
                    <a:solidFill>
                      <a:srgbClr val="C00000"/>
                    </a:solidFill>
                  </a:rPr>
                  <a:t>, this is a </a:t>
                </a:r>
                <a:r>
                  <a:rPr lang="en-US" dirty="0" smtClean="0">
                    <a:solidFill>
                      <a:srgbClr val="0070C0"/>
                    </a:solidFill>
                  </a:rPr>
                  <a:t>dynamic equilibrium</a:t>
                </a:r>
                <a:r>
                  <a:rPr lang="en-US" dirty="0" smtClean="0">
                    <a:solidFill>
                      <a:srgbClr val="C00000"/>
                    </a:solidFill>
                  </a:rPr>
                  <a:t>, with reactant molecules becoming products, and products becoming reactants.</a:t>
                </a: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81600"/>
              </a:xfrm>
              <a:blipFill rotWithShape="1">
                <a:blip r:embed="rId2"/>
                <a:stretch>
                  <a:fillRect l="-1704" t="-2353" b="-1765"/>
                </a:stretch>
              </a:blipFill>
            </p:spPr>
            <p:txBody>
              <a:bodyPr/>
              <a:lstStyle/>
              <a:p>
                <a:r>
                  <a:rPr lang="en-US">
                    <a:noFill/>
                  </a:rPr>
                  <a:t> </a:t>
                </a:r>
              </a:p>
            </p:txBody>
          </p:sp>
        </mc:Fallback>
      </mc:AlternateContent>
    </p:spTree>
    <p:extLst>
      <p:ext uri="{BB962C8B-B14F-4D97-AF65-F5344CB8AC3E}">
        <p14:creationId xmlns:p14="http://schemas.microsoft.com/office/powerpoint/2010/main" val="941265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Buffer solutions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a:bodyPr>
              <a:lstStyle/>
              <a:p>
                <a:pPr marL="0" indent="0">
                  <a:buNone/>
                </a:pPr>
                <a:r>
                  <a:rPr lang="en-US" sz="2000" dirty="0" smtClean="0"/>
                  <a:t>We found that when we made a solution that was 0.05M in </a:t>
                </a:r>
                <a:r>
                  <a:rPr lang="en-US" sz="2000" dirty="0" err="1" smtClean="0"/>
                  <a:t>HOAc</a:t>
                </a:r>
                <a:r>
                  <a:rPr lang="en-US" sz="2000" dirty="0" smtClean="0"/>
                  <a:t> and 0.05M in </a:t>
                </a:r>
                <a:r>
                  <a:rPr lang="en-US" sz="2000" dirty="0" err="1" smtClean="0"/>
                  <a:t>NaOAc</a:t>
                </a:r>
                <a:r>
                  <a:rPr lang="en-US" sz="2000" dirty="0"/>
                  <a:t>, our ICE table showed:	</a:t>
                </a:r>
                <a:endParaRPr lang="en-US" sz="2000" dirty="0" smtClean="0"/>
              </a:p>
              <a:p>
                <a:pPr marL="0" indent="0" algn="ctr">
                  <a:buNone/>
                </a:pPr>
                <a:r>
                  <a:rPr lang="en-US" sz="2000" dirty="0" smtClean="0"/>
                  <a:t>CH</a:t>
                </a:r>
                <a:r>
                  <a:rPr lang="en-US" sz="2000" baseline="-25000" dirty="0" smtClean="0"/>
                  <a:t>3</a:t>
                </a:r>
                <a:r>
                  <a:rPr lang="en-US" sz="2000" dirty="0" smtClean="0"/>
                  <a:t>COOH </a:t>
                </a:r>
                <a14:m>
                  <m:oMath xmlns:m="http://schemas.openxmlformats.org/officeDocument/2006/math">
                    <m:r>
                      <a:rPr lang="en-US" sz="2000" i="1">
                        <a:latin typeface="Cambria Math"/>
                        <a:ea typeface="Cambria Math"/>
                      </a:rPr>
                      <m:t>⇌</m:t>
                    </m:r>
                  </m:oMath>
                </a14:m>
                <a:r>
                  <a:rPr lang="en-US" sz="2000" dirty="0"/>
                  <a:t>  H</a:t>
                </a:r>
                <a:r>
                  <a:rPr lang="en-US" sz="2000" baseline="30000" dirty="0"/>
                  <a:t>+</a:t>
                </a:r>
                <a:r>
                  <a:rPr lang="en-US" sz="2000" dirty="0"/>
                  <a:t> + CH</a:t>
                </a:r>
                <a:r>
                  <a:rPr lang="en-US" sz="2000" baseline="-25000" dirty="0"/>
                  <a:t>3</a:t>
                </a:r>
                <a:r>
                  <a:rPr lang="en-US" sz="2000" dirty="0"/>
                  <a:t>COO</a:t>
                </a:r>
                <a:r>
                  <a:rPr lang="en-US" sz="2000" baseline="30000" dirty="0"/>
                  <a:t> –      </a:t>
                </a:r>
                <a:r>
                  <a:rPr lang="en-US" sz="2000" dirty="0" err="1"/>
                  <a:t>K</a:t>
                </a:r>
                <a:r>
                  <a:rPr lang="en-US" sz="2000" baseline="-25000" dirty="0" err="1"/>
                  <a:t>a</a:t>
                </a:r>
                <a:r>
                  <a:rPr lang="en-US" sz="2000" dirty="0"/>
                  <a:t>= 1.76 x 10</a:t>
                </a:r>
                <a:r>
                  <a:rPr lang="en-US" sz="2000" baseline="30000" dirty="0"/>
                  <a:t>-5</a:t>
                </a:r>
                <a:endParaRPr lang="en-US" sz="2000" dirty="0"/>
              </a:p>
              <a:p>
                <a:pPr marL="0" indent="0">
                  <a:buNone/>
                </a:pPr>
                <a:endParaRPr lang="en-US" sz="2000" baseline="30000" dirty="0"/>
              </a:p>
              <a:p>
                <a:pPr marL="0" indent="0">
                  <a:buNone/>
                </a:pPr>
                <a:endParaRPr lang="en-US" sz="2000" baseline="30000" dirty="0"/>
              </a:p>
              <a:p>
                <a:pPr marL="0" indent="0">
                  <a:buNone/>
                </a:pPr>
                <a:endParaRPr lang="en-US" sz="2000" baseline="30000" dirty="0"/>
              </a:p>
              <a:p>
                <a:pPr marL="0" indent="0">
                  <a:buNone/>
                </a:pPr>
                <a:endParaRPr lang="en-US" sz="2000" baseline="30000" dirty="0"/>
              </a:p>
              <a:p>
                <a:pPr marL="0" indent="0">
                  <a:buNone/>
                </a:pPr>
                <a:endParaRPr lang="en-US" sz="2000" baseline="30000" dirty="0"/>
              </a:p>
              <a:p>
                <a:pPr marL="0" indent="0">
                  <a:buNone/>
                </a:pPr>
                <a:endParaRPr lang="en-US" sz="2000" baseline="30000" dirty="0"/>
              </a:p>
              <a:p>
                <a:pPr marL="0" indent="0">
                  <a:buNone/>
                </a:pPr>
                <a:endParaRPr lang="en-US" sz="2000" baseline="30000" dirty="0"/>
              </a:p>
              <a:p>
                <a:pPr marL="0" indent="0">
                  <a:buNone/>
                </a:pPr>
                <a:r>
                  <a:rPr lang="en-US" sz="2000" dirty="0"/>
                  <a:t>			</a:t>
                </a:r>
                <a14:m>
                  <m:oMath xmlns:m="http://schemas.openxmlformats.org/officeDocument/2006/math">
                    <m:f>
                      <m:fPr>
                        <m:ctrlPr>
                          <a:rPr lang="en-US" sz="2000" i="1">
                            <a:latin typeface="Cambria Math"/>
                          </a:rPr>
                        </m:ctrlPr>
                      </m:fPr>
                      <m:num>
                        <m:r>
                          <a:rPr lang="en-US" sz="2000" i="1">
                            <a:latin typeface="Cambria Math"/>
                          </a:rPr>
                          <m:t>𝑥</m:t>
                        </m:r>
                        <m:r>
                          <a:rPr lang="en-US" sz="2000" i="1">
                            <a:latin typeface="Cambria Math"/>
                          </a:rPr>
                          <m:t>(0.05+</m:t>
                        </m:r>
                        <m:r>
                          <a:rPr lang="en-US" sz="2000" i="1">
                            <a:latin typeface="Cambria Math"/>
                          </a:rPr>
                          <m:t>𝑥</m:t>
                        </m:r>
                        <m:r>
                          <a:rPr lang="en-US" sz="2000" i="1">
                            <a:latin typeface="Cambria Math"/>
                          </a:rPr>
                          <m:t>)</m:t>
                        </m:r>
                      </m:num>
                      <m:den>
                        <m:r>
                          <a:rPr lang="en-US" sz="2000" i="1">
                            <a:latin typeface="Cambria Math"/>
                          </a:rPr>
                          <m:t>0.05−</m:t>
                        </m:r>
                        <m:r>
                          <a:rPr lang="en-US" sz="2000" i="1">
                            <a:latin typeface="Cambria Math"/>
                          </a:rPr>
                          <m:t>𝑥</m:t>
                        </m:r>
                      </m:den>
                    </m:f>
                    <m:r>
                      <a:rPr lang="en-US" sz="2000" i="1">
                        <a:latin typeface="Cambria Math"/>
                      </a:rPr>
                      <m:t>=1.76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r>
                  <a:rPr lang="en-US" sz="2000" dirty="0">
                    <a:ea typeface="Cambria Math"/>
                  </a:rPr>
                  <a:t> </a:t>
                </a:r>
              </a:p>
              <a:p>
                <a:pPr marL="0" indent="0">
                  <a:buNone/>
                </a:pPr>
                <a:r>
                  <a:rPr lang="en-US" sz="2000" dirty="0" smtClean="0"/>
                  <a:t>More generally, when a weak acid and its conjugate base are mixed, we get an equilibrium expression of:</a:t>
                </a:r>
              </a:p>
              <a:p>
                <a:pPr marL="0" indent="0" algn="ctr">
                  <a:buNone/>
                </a:pPr>
                <a14:m>
                  <m:oMath xmlns:m="http://schemas.openxmlformats.org/officeDocument/2006/math">
                    <m:f>
                      <m:fPr>
                        <m:ctrlPr>
                          <a:rPr lang="en-US" sz="2000" i="1">
                            <a:latin typeface="Cambria Math"/>
                          </a:rPr>
                        </m:ctrlPr>
                      </m:fPr>
                      <m:num>
                        <m:r>
                          <a:rPr lang="en-US" sz="2000" i="1">
                            <a:latin typeface="Cambria Math"/>
                          </a:rPr>
                          <m:t>𝑥</m:t>
                        </m:r>
                        <m:r>
                          <a:rPr lang="en-US" sz="2000" i="1">
                            <a:latin typeface="Cambria Math"/>
                          </a:rPr>
                          <m:t>([</m:t>
                        </m:r>
                        <m:sSup>
                          <m:sSupPr>
                            <m:ctrlPr>
                              <a:rPr lang="en-US" sz="2000" b="0" i="1" smtClean="0">
                                <a:latin typeface="Cambria Math"/>
                              </a:rPr>
                            </m:ctrlPr>
                          </m:sSupPr>
                          <m:e>
                            <m:r>
                              <a:rPr lang="en-US" sz="2000" b="0" i="1" smtClean="0">
                                <a:latin typeface="Cambria Math"/>
                              </a:rPr>
                              <m:t>𝐴</m:t>
                            </m:r>
                          </m:e>
                          <m:sup>
                            <m:r>
                              <a:rPr lang="en-US" sz="2000" b="0" i="1" smtClean="0">
                                <a:latin typeface="Cambria Math"/>
                              </a:rPr>
                              <m:t>–</m:t>
                            </m:r>
                          </m:sup>
                        </m:sSup>
                        <m:sSub>
                          <m:sSubPr>
                            <m:ctrlPr>
                              <a:rPr lang="en-US" sz="2000" b="0" i="1" smtClean="0">
                                <a:latin typeface="Cambria Math"/>
                              </a:rPr>
                            </m:ctrlPr>
                          </m:sSubPr>
                          <m:e>
                            <m:r>
                              <a:rPr lang="en-US" sz="2000" b="0" i="1" smtClean="0">
                                <a:latin typeface="Cambria Math"/>
                              </a:rPr>
                              <m:t>]</m:t>
                            </m:r>
                          </m:e>
                          <m:sub>
                            <m:r>
                              <a:rPr lang="en-US" sz="2000" b="0" i="1" smtClean="0">
                                <a:latin typeface="Cambria Math"/>
                              </a:rPr>
                              <m:t>𝑖𝑛𝑖𝑡𝑖𝑎𝑙</m:t>
                            </m:r>
                          </m:sub>
                        </m:sSub>
                        <m:r>
                          <a:rPr lang="en-US" sz="2000" i="1">
                            <a:latin typeface="Cambria Math"/>
                          </a:rPr>
                          <m:t>+</m:t>
                        </m:r>
                        <m:r>
                          <a:rPr lang="en-US" sz="2000" i="1">
                            <a:latin typeface="Cambria Math"/>
                          </a:rPr>
                          <m:t>𝑥</m:t>
                        </m:r>
                        <m:r>
                          <a:rPr lang="en-US" sz="2000" i="1">
                            <a:latin typeface="Cambria Math"/>
                          </a:rPr>
                          <m:t>)</m:t>
                        </m:r>
                      </m:num>
                      <m:den>
                        <m:r>
                          <a:rPr lang="en-US" sz="2000" i="1">
                            <a:latin typeface="Cambria Math"/>
                          </a:rPr>
                          <m:t>[</m:t>
                        </m:r>
                        <m:r>
                          <a:rPr lang="en-US" sz="2000" b="0" i="1" smtClean="0">
                            <a:latin typeface="Cambria Math"/>
                          </a:rPr>
                          <m:t>𝐻𝐴</m:t>
                        </m:r>
                        <m:sSub>
                          <m:sSubPr>
                            <m:ctrlPr>
                              <a:rPr lang="en-US" sz="2000" i="1">
                                <a:latin typeface="Cambria Math"/>
                              </a:rPr>
                            </m:ctrlPr>
                          </m:sSubPr>
                          <m:e>
                            <m:r>
                              <a:rPr lang="en-US" sz="2000" i="1">
                                <a:latin typeface="Cambria Math"/>
                              </a:rPr>
                              <m:t>]</m:t>
                            </m:r>
                          </m:e>
                          <m:sub>
                            <m:r>
                              <a:rPr lang="en-US" sz="2000" i="1">
                                <a:latin typeface="Cambria Math"/>
                              </a:rPr>
                              <m:t>𝑖𝑛𝑖𝑡𝑖𝑎𝑙</m:t>
                            </m:r>
                          </m:sub>
                        </m:sSub>
                        <m:r>
                          <a:rPr lang="en-US" sz="2000" i="1">
                            <a:latin typeface="Cambria Math"/>
                          </a:rPr>
                          <m:t>−</m:t>
                        </m:r>
                        <m:r>
                          <a:rPr lang="en-US" sz="2000" i="1">
                            <a:latin typeface="Cambria Math"/>
                          </a:rPr>
                          <m:t>𝑥</m:t>
                        </m:r>
                      </m:den>
                    </m:f>
                    <m:r>
                      <a:rPr lang="en-US" sz="2000" i="1">
                        <a:latin typeface="Cambria Math"/>
                      </a:rPr>
                      <m:t>=</m:t>
                    </m:r>
                    <m:r>
                      <a:rPr lang="en-US" sz="2000" b="0" i="1" smtClean="0">
                        <a:latin typeface="Cambria Math"/>
                      </a:rPr>
                      <m:t> </m:t>
                    </m:r>
                    <m:sSub>
                      <m:sSubPr>
                        <m:ctrlPr>
                          <a:rPr lang="en-US" sz="2000" b="0" i="1" smtClean="0">
                            <a:latin typeface="Cambria Math"/>
                          </a:rPr>
                        </m:ctrlPr>
                      </m:sSubPr>
                      <m:e>
                        <m:r>
                          <a:rPr lang="en-US" sz="2000" b="0" i="1" smtClean="0">
                            <a:latin typeface="Cambria Math"/>
                          </a:rPr>
                          <m:t>𝐾</m:t>
                        </m:r>
                      </m:e>
                      <m:sub>
                        <m:r>
                          <a:rPr lang="en-US" sz="2000" b="0" i="1" smtClean="0">
                            <a:latin typeface="Cambria Math"/>
                          </a:rPr>
                          <m:t>𝑎</m:t>
                        </m:r>
                      </m:sub>
                    </m:sSub>
                  </m:oMath>
                </a14:m>
                <a:r>
                  <a:rPr lang="en-US" sz="2000" dirty="0" smtClean="0"/>
                  <a:t> </a:t>
                </a:r>
              </a:p>
              <a:p>
                <a:pPr marL="0" indent="0">
                  <a:buNone/>
                </a:pPr>
                <a:r>
                  <a:rPr lang="en-US" sz="2000" dirty="0" smtClean="0"/>
                  <a:t>Because x is small compared to the initial concentrations, this gives </a:t>
                </a:r>
              </a:p>
              <a:p>
                <a:pPr marL="0" indent="0" algn="ctr">
                  <a:buNone/>
                </a:pPr>
                <a14:m>
                  <m:oMath xmlns:m="http://schemas.openxmlformats.org/officeDocument/2006/math">
                    <m:r>
                      <a:rPr lang="en-US" sz="2000" b="0" i="1" smtClean="0">
                        <a:latin typeface="Cambria Math"/>
                      </a:rPr>
                      <m:t>𝑥</m:t>
                    </m:r>
                    <m:r>
                      <a:rPr lang="en-US" sz="2000" b="0" i="1" smtClean="0">
                        <a:latin typeface="Cambria Math"/>
                      </a:rPr>
                      <m:t>=</m:t>
                    </m:r>
                    <m:f>
                      <m:fPr>
                        <m:ctrlPr>
                          <a:rPr lang="en-US" sz="2000" b="0" i="1" smtClean="0">
                            <a:latin typeface="Cambria Math"/>
                          </a:rPr>
                        </m:ctrlPr>
                      </m:fPr>
                      <m:num>
                        <m:r>
                          <a:rPr lang="en-US" sz="2000" i="1">
                            <a:latin typeface="Cambria Math"/>
                          </a:rPr>
                          <m:t>[</m:t>
                        </m:r>
                        <m:r>
                          <a:rPr lang="en-US" sz="2000" i="1">
                            <a:latin typeface="Cambria Math"/>
                          </a:rPr>
                          <m:t>𝐻𝐴</m:t>
                        </m:r>
                        <m:sSub>
                          <m:sSubPr>
                            <m:ctrlPr>
                              <a:rPr lang="en-US" sz="2000" i="1">
                                <a:latin typeface="Cambria Math"/>
                              </a:rPr>
                            </m:ctrlPr>
                          </m:sSubPr>
                          <m:e>
                            <m:r>
                              <a:rPr lang="en-US" sz="2000" i="1">
                                <a:latin typeface="Cambria Math"/>
                              </a:rPr>
                              <m:t>]</m:t>
                            </m:r>
                          </m:e>
                          <m:sub>
                            <m:r>
                              <a:rPr lang="en-US" sz="2000" i="1">
                                <a:latin typeface="Cambria Math"/>
                              </a:rPr>
                              <m:t>𝑖𝑛𝑖𝑡𝑖𝑎𝑙</m:t>
                            </m:r>
                          </m:sub>
                        </m:sSub>
                      </m:num>
                      <m:den>
                        <m:r>
                          <a:rPr lang="en-US" sz="2000" i="1">
                            <a:latin typeface="Cambria Math"/>
                          </a:rPr>
                          <m:t>[</m:t>
                        </m:r>
                        <m:sSup>
                          <m:sSupPr>
                            <m:ctrlPr>
                              <a:rPr lang="en-US" sz="2000" i="1">
                                <a:latin typeface="Cambria Math"/>
                              </a:rPr>
                            </m:ctrlPr>
                          </m:sSupPr>
                          <m:e>
                            <m:r>
                              <a:rPr lang="en-US" sz="2000" i="1">
                                <a:latin typeface="Cambria Math"/>
                              </a:rPr>
                              <m:t>𝐴</m:t>
                            </m:r>
                          </m:e>
                          <m:sup>
                            <m:r>
                              <a:rPr lang="en-US" sz="2000" i="1">
                                <a:latin typeface="Cambria Math"/>
                              </a:rPr>
                              <m:t>–</m:t>
                            </m:r>
                          </m:sup>
                        </m:sSup>
                        <m:sSub>
                          <m:sSubPr>
                            <m:ctrlPr>
                              <a:rPr lang="en-US" sz="2000" i="1">
                                <a:latin typeface="Cambria Math"/>
                              </a:rPr>
                            </m:ctrlPr>
                          </m:sSubPr>
                          <m:e>
                            <m:r>
                              <a:rPr lang="en-US" sz="2000" i="1">
                                <a:latin typeface="Cambria Math"/>
                              </a:rPr>
                              <m:t>]</m:t>
                            </m:r>
                          </m:e>
                          <m:sub>
                            <m:r>
                              <a:rPr lang="en-US" sz="2000" i="1">
                                <a:latin typeface="Cambria Math"/>
                              </a:rPr>
                              <m:t>𝑖𝑛𝑖𝑡𝑖𝑎𝑙</m:t>
                            </m:r>
                          </m:sub>
                        </m:sSub>
                      </m:den>
                    </m:f>
                    <m:sSub>
                      <m:sSubPr>
                        <m:ctrlPr>
                          <a:rPr lang="en-US" sz="2000" b="0" i="1" smtClean="0">
                            <a:latin typeface="Cambria Math"/>
                          </a:rPr>
                        </m:ctrlPr>
                      </m:sSubPr>
                      <m:e>
                        <m:r>
                          <a:rPr lang="en-US" sz="2000" b="0" i="1" smtClean="0">
                            <a:latin typeface="Cambria Math"/>
                          </a:rPr>
                          <m:t>𝐾</m:t>
                        </m:r>
                      </m:e>
                      <m:sub>
                        <m:r>
                          <a:rPr lang="en-US" sz="2000" b="0" i="1" smtClean="0">
                            <a:latin typeface="Cambria Math"/>
                          </a:rPr>
                          <m:t>𝑎</m:t>
                        </m:r>
                      </m:sub>
                    </m:sSub>
                  </m:oMath>
                </a14:m>
                <a:r>
                  <a:rPr lang="en-US" sz="2000" dirty="0" smtClean="0"/>
                  <a:t>        and      </a:t>
                </a:r>
                <a14:m>
                  <m:oMath xmlns:m="http://schemas.openxmlformats.org/officeDocument/2006/math">
                    <m:borderBox>
                      <m:borderBoxPr>
                        <m:ctrlPr>
                          <a:rPr lang="en-US" sz="2000" b="0" i="1" smtClean="0">
                            <a:solidFill>
                              <a:srgbClr val="C00000"/>
                            </a:solidFill>
                            <a:latin typeface="Cambria Math"/>
                          </a:rPr>
                        </m:ctrlPr>
                      </m:borderBoxPr>
                      <m:e>
                        <m:r>
                          <a:rPr lang="en-US" sz="2000" i="1">
                            <a:solidFill>
                              <a:srgbClr val="C00000"/>
                            </a:solidFill>
                            <a:latin typeface="Cambria Math"/>
                          </a:rPr>
                          <m:t>𝑝𝐻</m:t>
                        </m:r>
                        <m:r>
                          <a:rPr lang="en-US" sz="2000" i="1">
                            <a:solidFill>
                              <a:srgbClr val="C00000"/>
                            </a:solidFill>
                            <a:latin typeface="Cambria Math"/>
                          </a:rPr>
                          <m:t>=</m:t>
                        </m:r>
                        <m:func>
                          <m:funcPr>
                            <m:ctrlPr>
                              <a:rPr lang="en-US" sz="2000" i="1">
                                <a:solidFill>
                                  <a:srgbClr val="C00000"/>
                                </a:solidFill>
                                <a:latin typeface="Cambria Math"/>
                              </a:rPr>
                            </m:ctrlPr>
                          </m:funcPr>
                          <m:fName>
                            <m:r>
                              <m:rPr>
                                <m:sty m:val="p"/>
                              </m:rPr>
                              <a:rPr lang="en-US" sz="2000">
                                <a:solidFill>
                                  <a:srgbClr val="C00000"/>
                                </a:solidFill>
                                <a:latin typeface="Cambria Math"/>
                              </a:rPr>
                              <m:t>log</m:t>
                            </m:r>
                          </m:fName>
                          <m:e>
                            <m:f>
                              <m:fPr>
                                <m:ctrlPr>
                                  <a:rPr lang="en-US" sz="2000" i="1">
                                    <a:solidFill>
                                      <a:srgbClr val="C00000"/>
                                    </a:solidFill>
                                    <a:latin typeface="Cambria Math"/>
                                  </a:rPr>
                                </m:ctrlPr>
                              </m:fPr>
                              <m:num>
                                <m:r>
                                  <a:rPr lang="en-US" sz="2000" i="1">
                                    <a:solidFill>
                                      <a:srgbClr val="C00000"/>
                                    </a:solidFill>
                                    <a:latin typeface="Cambria Math"/>
                                  </a:rPr>
                                  <m:t>[</m:t>
                                </m:r>
                                <m:r>
                                  <a:rPr lang="en-US" sz="2000" i="1">
                                    <a:solidFill>
                                      <a:srgbClr val="C00000"/>
                                    </a:solidFill>
                                    <a:latin typeface="Cambria Math"/>
                                  </a:rPr>
                                  <m:t>𝐻𝐴</m:t>
                                </m:r>
                                <m:sSub>
                                  <m:sSubPr>
                                    <m:ctrlPr>
                                      <a:rPr lang="en-US" sz="2000" i="1">
                                        <a:solidFill>
                                          <a:srgbClr val="C00000"/>
                                        </a:solidFill>
                                        <a:latin typeface="Cambria Math"/>
                                      </a:rPr>
                                    </m:ctrlPr>
                                  </m:sSubPr>
                                  <m:e>
                                    <m:r>
                                      <a:rPr lang="en-US" sz="2000" i="1">
                                        <a:solidFill>
                                          <a:srgbClr val="C00000"/>
                                        </a:solidFill>
                                        <a:latin typeface="Cambria Math"/>
                                      </a:rPr>
                                      <m:t>]</m:t>
                                    </m:r>
                                  </m:e>
                                  <m:sub>
                                    <m:r>
                                      <a:rPr lang="en-US" sz="2000" i="1">
                                        <a:solidFill>
                                          <a:srgbClr val="C00000"/>
                                        </a:solidFill>
                                        <a:latin typeface="Cambria Math"/>
                                      </a:rPr>
                                      <m:t>𝑖𝑛𝑖𝑡𝑖𝑎𝑙</m:t>
                                    </m:r>
                                  </m:sub>
                                </m:sSub>
                              </m:num>
                              <m:den>
                                <m:r>
                                  <a:rPr lang="en-US" sz="2000" i="1">
                                    <a:solidFill>
                                      <a:srgbClr val="C00000"/>
                                    </a:solidFill>
                                    <a:latin typeface="Cambria Math"/>
                                  </a:rPr>
                                  <m:t>[</m:t>
                                </m:r>
                                <m:sSup>
                                  <m:sSupPr>
                                    <m:ctrlPr>
                                      <a:rPr lang="en-US" sz="2000" i="1">
                                        <a:solidFill>
                                          <a:srgbClr val="C00000"/>
                                        </a:solidFill>
                                        <a:latin typeface="Cambria Math"/>
                                      </a:rPr>
                                    </m:ctrlPr>
                                  </m:sSupPr>
                                  <m:e>
                                    <m:r>
                                      <a:rPr lang="en-US" sz="2000" i="1">
                                        <a:solidFill>
                                          <a:srgbClr val="C00000"/>
                                        </a:solidFill>
                                        <a:latin typeface="Cambria Math"/>
                                      </a:rPr>
                                      <m:t>𝐴</m:t>
                                    </m:r>
                                  </m:e>
                                  <m:sup>
                                    <m:r>
                                      <a:rPr lang="en-US" sz="2000" i="1">
                                        <a:solidFill>
                                          <a:srgbClr val="C00000"/>
                                        </a:solidFill>
                                        <a:latin typeface="Cambria Math"/>
                                      </a:rPr>
                                      <m:t>–</m:t>
                                    </m:r>
                                  </m:sup>
                                </m:sSup>
                                <m:sSub>
                                  <m:sSubPr>
                                    <m:ctrlPr>
                                      <a:rPr lang="en-US" sz="2000" i="1">
                                        <a:solidFill>
                                          <a:srgbClr val="C00000"/>
                                        </a:solidFill>
                                        <a:latin typeface="Cambria Math"/>
                                      </a:rPr>
                                    </m:ctrlPr>
                                  </m:sSubPr>
                                  <m:e>
                                    <m:r>
                                      <a:rPr lang="en-US" sz="2000" i="1">
                                        <a:solidFill>
                                          <a:srgbClr val="C00000"/>
                                        </a:solidFill>
                                        <a:latin typeface="Cambria Math"/>
                                      </a:rPr>
                                      <m:t>]</m:t>
                                    </m:r>
                                  </m:e>
                                  <m:sub>
                                    <m:r>
                                      <a:rPr lang="en-US" sz="2000" i="1">
                                        <a:solidFill>
                                          <a:srgbClr val="C00000"/>
                                        </a:solidFill>
                                        <a:latin typeface="Cambria Math"/>
                                      </a:rPr>
                                      <m:t>𝑖𝑛𝑖𝑡𝑖𝑎𝑙</m:t>
                                    </m:r>
                                  </m:sub>
                                </m:sSub>
                              </m:den>
                            </m:f>
                          </m:e>
                        </m:func>
                        <m:r>
                          <a:rPr lang="en-US" sz="2000" i="1">
                            <a:solidFill>
                              <a:srgbClr val="C00000"/>
                            </a:solidFill>
                            <a:latin typeface="Cambria Math"/>
                          </a:rPr>
                          <m:t> +</m:t>
                        </m:r>
                        <m:r>
                          <a:rPr lang="en-US" sz="2000" i="1">
                            <a:solidFill>
                              <a:srgbClr val="C00000"/>
                            </a:solidFill>
                            <a:latin typeface="Cambria Math"/>
                          </a:rPr>
                          <m:t>𝑝</m:t>
                        </m:r>
                        <m:sSub>
                          <m:sSubPr>
                            <m:ctrlPr>
                              <a:rPr lang="en-US" sz="2000" i="1">
                                <a:solidFill>
                                  <a:srgbClr val="C00000"/>
                                </a:solidFill>
                                <a:latin typeface="Cambria Math"/>
                              </a:rPr>
                            </m:ctrlPr>
                          </m:sSubPr>
                          <m:e>
                            <m:r>
                              <a:rPr lang="en-US" sz="2000" i="1">
                                <a:solidFill>
                                  <a:srgbClr val="C00000"/>
                                </a:solidFill>
                                <a:latin typeface="Cambria Math"/>
                              </a:rPr>
                              <m:t>𝐾</m:t>
                            </m:r>
                          </m:e>
                          <m:sub>
                            <m:r>
                              <a:rPr lang="en-US" sz="2000" i="1">
                                <a:solidFill>
                                  <a:srgbClr val="C00000"/>
                                </a:solidFill>
                                <a:latin typeface="Cambria Math"/>
                              </a:rPr>
                              <m:t>𝑎</m:t>
                            </m:r>
                          </m:sub>
                        </m:sSub>
                      </m:e>
                    </m:borderBox>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1">
                <a:blip r:embed="rId2"/>
                <a:stretch>
                  <a:fillRect l="-741" t="-52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096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401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rPr>
              <a:t>Simplify equilibrium problems by finding equivalent systems</a:t>
            </a:r>
            <a:endParaRPr lang="en-US" u="sng" dirty="0">
              <a:solidFill>
                <a:srgbClr val="C00000"/>
              </a:solidFill>
            </a:endParaRPr>
          </a:p>
        </p:txBody>
      </p:sp>
      <mc:AlternateContent xmlns:mc="http://schemas.openxmlformats.org/markup-compatibility/2006" xmlns:a14="http://schemas.microsoft.com/office/drawing/2010/main">
        <mc:Choice Requires="a14">
          <p:sp>
            <p:nvSpPr>
              <p:cNvPr id="4" name="Rectangle 3"/>
              <p:cNvSpPr/>
              <p:nvPr/>
            </p:nvSpPr>
            <p:spPr>
              <a:xfrm>
                <a:off x="752475" y="1752600"/>
                <a:ext cx="7924800" cy="4154984"/>
              </a:xfrm>
              <a:prstGeom prst="rect">
                <a:avLst/>
              </a:prstGeom>
            </p:spPr>
            <p:txBody>
              <a:bodyPr wrap="square">
                <a:spAutoFit/>
              </a:bodyPr>
              <a:lstStyle/>
              <a:p>
                <a:pPr lvl="0">
                  <a:spcBef>
                    <a:spcPct val="20000"/>
                  </a:spcBef>
                </a:pPr>
                <a:r>
                  <a:rPr lang="en-US" sz="2000" u="sng" dirty="0">
                    <a:solidFill>
                      <a:srgbClr val="C00000"/>
                    </a:solidFill>
                  </a:rPr>
                  <a:t>Problem:</a:t>
                </a:r>
                <a:r>
                  <a:rPr lang="en-US" sz="2000" dirty="0">
                    <a:solidFill>
                      <a:prstClr val="black"/>
                    </a:solidFill>
                  </a:rPr>
                  <a:t> A solution is prepared by adding </a:t>
                </a:r>
                <a:r>
                  <a:rPr lang="en-US" sz="2000" dirty="0" smtClean="0">
                    <a:solidFill>
                      <a:prstClr val="black"/>
                    </a:solidFill>
                  </a:rPr>
                  <a:t>0.10 </a:t>
                </a:r>
                <a:r>
                  <a:rPr lang="en-US" sz="2000" dirty="0">
                    <a:solidFill>
                      <a:prstClr val="black"/>
                    </a:solidFill>
                  </a:rPr>
                  <a:t>moles of acetic acid and 0.05 moles of sodium </a:t>
                </a:r>
                <a:r>
                  <a:rPr lang="en-US" sz="2000" dirty="0" smtClean="0">
                    <a:solidFill>
                      <a:prstClr val="black"/>
                    </a:solidFill>
                  </a:rPr>
                  <a:t>hydroxide </a:t>
                </a:r>
                <a:r>
                  <a:rPr lang="en-US" sz="2000" dirty="0">
                    <a:solidFill>
                      <a:prstClr val="black"/>
                    </a:solidFill>
                  </a:rPr>
                  <a:t>to enough water to make up one liter of solution.  What is the pH of this solution</a:t>
                </a:r>
                <a:r>
                  <a:rPr lang="en-US" sz="2000" dirty="0" smtClean="0">
                    <a:solidFill>
                      <a:prstClr val="black"/>
                    </a:solidFill>
                  </a:rPr>
                  <a:t>?</a:t>
                </a:r>
              </a:p>
              <a:p>
                <a:pPr lvl="0" algn="ctr">
                  <a:spcBef>
                    <a:spcPct val="20000"/>
                  </a:spcBef>
                </a:pPr>
                <a:r>
                  <a:rPr lang="en-US" sz="2000" dirty="0" smtClean="0"/>
                  <a:t>CH</a:t>
                </a:r>
                <a:r>
                  <a:rPr lang="en-US" sz="2000" baseline="-25000" dirty="0" smtClean="0"/>
                  <a:t>3</a:t>
                </a:r>
                <a:r>
                  <a:rPr lang="en-US" sz="2000" dirty="0" smtClean="0"/>
                  <a:t>COOH + OH</a:t>
                </a:r>
                <a:r>
                  <a:rPr lang="en-US" sz="2000" baseline="30000" dirty="0" smtClean="0"/>
                  <a:t>–</a:t>
                </a:r>
                <a:r>
                  <a:rPr lang="en-US" sz="2000" dirty="0" smtClean="0"/>
                  <a:t> </a:t>
                </a:r>
                <a14:m>
                  <m:oMath xmlns:m="http://schemas.openxmlformats.org/officeDocument/2006/math">
                    <m:r>
                      <a:rPr lang="en-US" sz="2000" i="1">
                        <a:latin typeface="Cambria Math"/>
                        <a:ea typeface="Cambria Math"/>
                      </a:rPr>
                      <m:t>⇌</m:t>
                    </m:r>
                  </m:oMath>
                </a14:m>
                <a:r>
                  <a:rPr lang="en-US" sz="2000" dirty="0"/>
                  <a:t>  </a:t>
                </a:r>
                <a:r>
                  <a:rPr lang="en-US" sz="2000" dirty="0" smtClean="0"/>
                  <a:t>CH</a:t>
                </a:r>
                <a:r>
                  <a:rPr lang="en-US" sz="2000" baseline="-25000" dirty="0" smtClean="0"/>
                  <a:t>3</a:t>
                </a:r>
                <a:r>
                  <a:rPr lang="en-US" sz="2000" dirty="0" smtClean="0"/>
                  <a:t>COO</a:t>
                </a:r>
                <a:r>
                  <a:rPr lang="en-US" sz="2000" baseline="30000" dirty="0" smtClean="0"/>
                  <a:t> –</a:t>
                </a:r>
                <a:r>
                  <a:rPr lang="en-US" sz="2000" dirty="0" smtClean="0"/>
                  <a:t> + H</a:t>
                </a:r>
                <a:r>
                  <a:rPr lang="en-US" sz="2000" baseline="-25000" dirty="0" smtClean="0"/>
                  <a:t>2</a:t>
                </a:r>
                <a:r>
                  <a:rPr lang="en-US" sz="2000" dirty="0" smtClean="0"/>
                  <a:t>O</a:t>
                </a:r>
              </a:p>
              <a:p>
                <a:pPr lvl="0">
                  <a:spcBef>
                    <a:spcPct val="20000"/>
                  </a:spcBef>
                </a:pPr>
                <a:r>
                  <a:rPr lang="en-US" sz="2000" dirty="0" smtClean="0">
                    <a:solidFill>
                      <a:prstClr val="black"/>
                    </a:solidFill>
                  </a:rPr>
                  <a:t>But we don’t know the equilibrium constant, K,  for this reaction! (We could figure it out using K</a:t>
                </a:r>
                <a:r>
                  <a:rPr lang="en-US" sz="2000" baseline="-25000" dirty="0" smtClean="0">
                    <a:solidFill>
                      <a:prstClr val="black"/>
                    </a:solidFill>
                  </a:rPr>
                  <a:t>w</a:t>
                </a:r>
                <a:r>
                  <a:rPr lang="en-US" sz="2000" dirty="0" smtClean="0">
                    <a:solidFill>
                      <a:prstClr val="black"/>
                    </a:solidFill>
                  </a:rPr>
                  <a:t> = [OH</a:t>
                </a:r>
                <a:r>
                  <a:rPr lang="en-US" sz="2000" baseline="30000" dirty="0" smtClean="0">
                    <a:solidFill>
                      <a:prstClr val="black"/>
                    </a:solidFill>
                  </a:rPr>
                  <a:t>–</a:t>
                </a:r>
                <a:r>
                  <a:rPr lang="en-US" sz="2000" dirty="0" smtClean="0">
                    <a:solidFill>
                      <a:prstClr val="black"/>
                    </a:solidFill>
                  </a:rPr>
                  <a:t>][H</a:t>
                </a:r>
                <a:r>
                  <a:rPr lang="en-US" sz="2000" baseline="30000" dirty="0" smtClean="0">
                    <a:solidFill>
                      <a:prstClr val="black"/>
                    </a:solidFill>
                  </a:rPr>
                  <a:t>+</a:t>
                </a:r>
                <a:r>
                  <a:rPr lang="en-US" sz="2000" dirty="0" smtClean="0">
                    <a:solidFill>
                      <a:prstClr val="black"/>
                    </a:solidFill>
                  </a:rPr>
                  <a:t>] = 10</a:t>
                </a:r>
                <a:r>
                  <a:rPr lang="en-US" sz="2000" baseline="30000" dirty="0" smtClean="0">
                    <a:solidFill>
                      <a:prstClr val="black"/>
                    </a:solidFill>
                  </a:rPr>
                  <a:t>-14</a:t>
                </a:r>
                <a:r>
                  <a:rPr lang="en-US" sz="2000" dirty="0" smtClean="0">
                    <a:solidFill>
                      <a:prstClr val="black"/>
                    </a:solidFill>
                  </a:rPr>
                  <a:t>, to find K = </a:t>
                </a:r>
                <a:r>
                  <a:rPr lang="en-US" sz="2000" dirty="0" err="1" smtClean="0">
                    <a:solidFill>
                      <a:prstClr val="black"/>
                    </a:solidFill>
                  </a:rPr>
                  <a:t>K</a:t>
                </a:r>
                <a:r>
                  <a:rPr lang="en-US" sz="2000" baseline="-25000" dirty="0" err="1" smtClean="0">
                    <a:solidFill>
                      <a:prstClr val="black"/>
                    </a:solidFill>
                  </a:rPr>
                  <a:t>w</a:t>
                </a:r>
                <a:r>
                  <a:rPr lang="en-US" sz="2000" dirty="0" err="1" smtClean="0">
                    <a:solidFill>
                      <a:prstClr val="black"/>
                    </a:solidFill>
                  </a:rPr>
                  <a:t>K</a:t>
                </a:r>
                <a:r>
                  <a:rPr lang="en-US" sz="2000" baseline="-25000" dirty="0" err="1" smtClean="0">
                    <a:solidFill>
                      <a:prstClr val="black"/>
                    </a:solidFill>
                  </a:rPr>
                  <a:t>a</a:t>
                </a:r>
                <a:r>
                  <a:rPr lang="en-US" sz="2000" dirty="0" smtClean="0">
                    <a:solidFill>
                      <a:prstClr val="black"/>
                    </a:solidFill>
                  </a:rPr>
                  <a:t>.)</a:t>
                </a:r>
              </a:p>
              <a:p>
                <a:pPr lvl="0">
                  <a:spcBef>
                    <a:spcPct val="20000"/>
                  </a:spcBef>
                </a:pPr>
                <a:endParaRPr lang="en-US" sz="2000" dirty="0" smtClean="0">
                  <a:solidFill>
                    <a:prstClr val="black"/>
                  </a:solidFill>
                </a:endParaRPr>
              </a:p>
              <a:p>
                <a:pPr lvl="0">
                  <a:spcBef>
                    <a:spcPct val="20000"/>
                  </a:spcBef>
                </a:pPr>
                <a:r>
                  <a:rPr lang="en-US" sz="2000" dirty="0" smtClean="0">
                    <a:solidFill>
                      <a:srgbClr val="C00000"/>
                    </a:solidFill>
                  </a:rPr>
                  <a:t>HOWEVER</a:t>
                </a:r>
                <a:r>
                  <a:rPr lang="en-US" sz="2000" dirty="0" smtClean="0">
                    <a:solidFill>
                      <a:prstClr val="black"/>
                    </a:solidFill>
                  </a:rPr>
                  <a:t>, OH</a:t>
                </a:r>
                <a:r>
                  <a:rPr lang="en-US" sz="2000" baseline="30000" dirty="0" smtClean="0">
                    <a:solidFill>
                      <a:prstClr val="black"/>
                    </a:solidFill>
                  </a:rPr>
                  <a:t>–</a:t>
                </a:r>
                <a:r>
                  <a:rPr lang="en-US" sz="2000" dirty="0" smtClean="0">
                    <a:solidFill>
                      <a:prstClr val="black"/>
                    </a:solidFill>
                  </a:rPr>
                  <a:t> is a strong base that will convert essentially all acetic acid to acetate!  </a:t>
                </a:r>
              </a:p>
              <a:p>
                <a:pPr lvl="0">
                  <a:spcBef>
                    <a:spcPct val="20000"/>
                  </a:spcBef>
                </a:pPr>
                <a:r>
                  <a:rPr lang="en-US" sz="2000" dirty="0">
                    <a:solidFill>
                      <a:prstClr val="black"/>
                    </a:solidFill>
                  </a:rPr>
                  <a:t>	</a:t>
                </a:r>
                <a:r>
                  <a:rPr lang="en-US" sz="2000" dirty="0" smtClean="0">
                    <a:solidFill>
                      <a:prstClr val="black"/>
                    </a:solidFill>
                  </a:rPr>
                  <a:t>The problem is equivalent to 0.05 moles of acetic acid and 0.05 moles of sodium acetate, dissolved in water to make 1.0 L of solution.</a:t>
                </a:r>
              </a:p>
              <a:p>
                <a:pPr lvl="0">
                  <a:spcBef>
                    <a:spcPct val="20000"/>
                  </a:spcBef>
                </a:pPr>
                <a:r>
                  <a:rPr lang="en-US" sz="2000" dirty="0">
                    <a:solidFill>
                      <a:prstClr val="black"/>
                    </a:solidFill>
                  </a:rPr>
                  <a:t>	</a:t>
                </a:r>
                <a:r>
                  <a:rPr lang="en-US" sz="2000" dirty="0" smtClean="0">
                    <a:solidFill>
                      <a:prstClr val="black"/>
                    </a:solidFill>
                  </a:rPr>
                  <a:t>That was the last problem, which gave </a:t>
                </a:r>
                <a:r>
                  <a:rPr lang="en-US" sz="2000" dirty="0" smtClean="0">
                    <a:solidFill>
                      <a:srgbClr val="C00000"/>
                    </a:solidFill>
                  </a:rPr>
                  <a:t>pH= 4.75</a:t>
                </a:r>
                <a:r>
                  <a:rPr lang="en-US" sz="2000" dirty="0" smtClean="0">
                    <a:solidFill>
                      <a:prstClr val="black"/>
                    </a:solidFill>
                  </a:rPr>
                  <a:t>. </a:t>
                </a:r>
                <a:endParaRPr lang="en-US" sz="20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52475" y="1752600"/>
                <a:ext cx="7924800" cy="4154984"/>
              </a:xfrm>
              <a:prstGeom prst="rect">
                <a:avLst/>
              </a:prstGeom>
              <a:blipFill rotWithShape="1">
                <a:blip r:embed="rId2"/>
                <a:stretch>
                  <a:fillRect l="-769" t="-734" b="-1615"/>
                </a:stretch>
              </a:blipFill>
            </p:spPr>
            <p:txBody>
              <a:bodyPr/>
              <a:lstStyle/>
              <a:p>
                <a:r>
                  <a:rPr lang="en-US">
                    <a:noFill/>
                  </a:rPr>
                  <a:t> </a:t>
                </a:r>
              </a:p>
            </p:txBody>
          </p:sp>
        </mc:Fallback>
      </mc:AlternateContent>
    </p:spTree>
    <p:extLst>
      <p:ext uri="{BB962C8B-B14F-4D97-AF65-F5344CB8AC3E}">
        <p14:creationId xmlns:p14="http://schemas.microsoft.com/office/powerpoint/2010/main" val="2577665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u="sng" dirty="0" smtClean="0">
                <a:solidFill>
                  <a:srgbClr val="C00000"/>
                </a:solidFill>
              </a:rPr>
              <a:t>Weak acids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839200" cy="5867400"/>
              </a:xfrm>
            </p:spPr>
            <p:txBody>
              <a:bodyPr>
                <a:normAutofit/>
              </a:bodyPr>
              <a:lstStyle/>
              <a:p>
                <a:pPr marL="0" indent="0">
                  <a:buNone/>
                </a:pPr>
                <a:r>
                  <a:rPr lang="en-US" sz="2000" u="sng" dirty="0" smtClean="0">
                    <a:solidFill>
                      <a:srgbClr val="C00000"/>
                    </a:solidFill>
                  </a:rPr>
                  <a:t>Problem:</a:t>
                </a:r>
                <a:r>
                  <a:rPr lang="en-US" sz="2000" dirty="0" smtClean="0"/>
                  <a:t>   What is the pH of an 0.1 M solution of sodium acetate?</a:t>
                </a:r>
              </a:p>
              <a:p>
                <a:pPr marL="0" indent="0">
                  <a:buNone/>
                </a:pPr>
                <a:r>
                  <a:rPr lang="en-US" sz="2000" dirty="0" smtClean="0"/>
                  <a:t>Now we really do need to worry about the reaction</a:t>
                </a:r>
              </a:p>
              <a:p>
                <a:pPr marL="0" indent="0" algn="ctr">
                  <a:buNone/>
                </a:pPr>
                <a:r>
                  <a:rPr lang="en-US" sz="2000" dirty="0" smtClean="0"/>
                  <a:t>H</a:t>
                </a:r>
                <a:r>
                  <a:rPr lang="en-US" sz="2000" baseline="-25000" dirty="0" smtClean="0"/>
                  <a:t>2</a:t>
                </a:r>
                <a:r>
                  <a:rPr lang="en-US" sz="2000" dirty="0" smtClean="0"/>
                  <a:t>O + CH</a:t>
                </a:r>
                <a:r>
                  <a:rPr lang="en-US" sz="2000" baseline="-25000" dirty="0" smtClean="0"/>
                  <a:t>3</a:t>
                </a:r>
                <a:r>
                  <a:rPr lang="en-US" sz="2000" dirty="0" smtClean="0"/>
                  <a:t>COO</a:t>
                </a:r>
                <a:r>
                  <a:rPr lang="en-US" sz="2000" baseline="30000" dirty="0" smtClean="0"/>
                  <a:t> </a:t>
                </a:r>
                <a:r>
                  <a:rPr lang="en-US" sz="2000" baseline="30000" dirty="0"/>
                  <a:t>–</a:t>
                </a:r>
                <a:r>
                  <a:rPr lang="en-US" sz="2000" dirty="0" smtClean="0"/>
                  <a:t> </a:t>
                </a:r>
                <a14:m>
                  <m:oMath xmlns:m="http://schemas.openxmlformats.org/officeDocument/2006/math">
                    <m:r>
                      <a:rPr lang="en-US" sz="2000" i="1">
                        <a:latin typeface="Cambria Math"/>
                        <a:ea typeface="Cambria Math"/>
                      </a:rPr>
                      <m:t>⇌</m:t>
                    </m:r>
                  </m:oMath>
                </a14:m>
                <a:r>
                  <a:rPr lang="en-US" sz="2000" dirty="0"/>
                  <a:t> </a:t>
                </a:r>
                <a:r>
                  <a:rPr lang="en-US" sz="2000" dirty="0" smtClean="0"/>
                  <a:t>CH</a:t>
                </a:r>
                <a:r>
                  <a:rPr lang="en-US" sz="2000" baseline="-25000" dirty="0" smtClean="0"/>
                  <a:t>3</a:t>
                </a:r>
                <a:r>
                  <a:rPr lang="en-US" sz="2000" dirty="0" smtClean="0"/>
                  <a:t>COOH + OH</a:t>
                </a:r>
                <a:r>
                  <a:rPr lang="en-US" sz="2000" baseline="30000" dirty="0"/>
                  <a:t> </a:t>
                </a:r>
                <a:r>
                  <a:rPr lang="en-US" sz="2000" baseline="30000" dirty="0" smtClean="0"/>
                  <a:t>–    </a:t>
                </a:r>
                <a14:m>
                  <m:oMath xmlns:m="http://schemas.openxmlformats.org/officeDocument/2006/math">
                    <m:r>
                      <a:rPr lang="en-US" sz="2000" b="0" i="0" smtClean="0">
                        <a:latin typeface="Cambria Math"/>
                      </a:rPr>
                      <m:t>       </m:t>
                    </m:r>
                    <m:r>
                      <a:rPr lang="en-US" sz="2000" b="0" i="1" smtClean="0">
                        <a:latin typeface="Cambria Math"/>
                      </a:rPr>
                      <m:t>𝐾</m:t>
                    </m:r>
                    <m:r>
                      <a:rPr lang="en-US" sz="2000" b="0" i="1" smtClean="0">
                        <a:latin typeface="Cambria Math"/>
                      </a:rPr>
                      <m:t>= </m:t>
                    </m:r>
                    <m:f>
                      <m:fPr>
                        <m:ctrlPr>
                          <a:rPr lang="en-US" sz="2000" b="0" i="1" smtClean="0">
                            <a:latin typeface="Cambria Math"/>
                          </a:rPr>
                        </m:ctrlPr>
                      </m:fPr>
                      <m:num>
                        <m:d>
                          <m:dPr>
                            <m:begChr m:val="["/>
                            <m:endChr m:val="]"/>
                            <m:ctrlPr>
                              <a:rPr lang="en-US" sz="2000" b="0" i="1" smtClean="0">
                                <a:latin typeface="Cambria Math"/>
                              </a:rPr>
                            </m:ctrlPr>
                          </m:dPr>
                          <m:e>
                            <m:r>
                              <a:rPr lang="en-US" sz="2000" b="0" i="1" smtClean="0">
                                <a:latin typeface="Cambria Math"/>
                              </a:rPr>
                              <m:t>𝐻𝑂𝐴𝑐</m:t>
                            </m:r>
                          </m:e>
                        </m:d>
                        <m:d>
                          <m:dPr>
                            <m:begChr m:val="["/>
                            <m:endChr m:val="]"/>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𝑂𝐻</m:t>
                                </m:r>
                              </m:e>
                              <m:sup>
                                <m:r>
                                  <a:rPr lang="en-US" sz="2000" b="0" i="1" smtClean="0">
                                    <a:latin typeface="Cambria Math"/>
                                  </a:rPr>
                                  <m:t>–</m:t>
                                </m:r>
                              </m:sup>
                            </m:sSup>
                          </m:e>
                        </m:d>
                      </m:num>
                      <m:den>
                        <m:d>
                          <m:dPr>
                            <m:begChr m:val="["/>
                            <m:endChr m:val="]"/>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𝑂𝐴𝑐</m:t>
                                </m:r>
                              </m:e>
                              <m:sup>
                                <m:r>
                                  <a:rPr lang="en-US" sz="2000" b="0" i="1" smtClean="0">
                                    <a:latin typeface="Cambria Math"/>
                                  </a:rPr>
                                  <m:t>–</m:t>
                                </m:r>
                              </m:sup>
                            </m:sSup>
                          </m:e>
                        </m:d>
                      </m:den>
                    </m:f>
                  </m:oMath>
                </a14:m>
                <a:endParaRPr lang="en-US" sz="2000" dirty="0" smtClean="0"/>
              </a:p>
              <a:p>
                <a:pPr marL="0" indent="0" algn="ctr">
                  <a:buNone/>
                </a:pPr>
                <a:r>
                  <a:rPr lang="en-US" sz="2000" dirty="0" smtClean="0">
                    <a:solidFill>
                      <a:srgbClr val="C00000"/>
                    </a:solidFill>
                  </a:rPr>
                  <a:t>But we don’t know K!</a:t>
                </a:r>
                <a:r>
                  <a:rPr lang="en-US" sz="2000" dirty="0" smtClean="0"/>
                  <a:t>		</a:t>
                </a:r>
                <a:endParaRPr lang="en-US" sz="2000" baseline="30000" dirty="0"/>
              </a:p>
              <a:p>
                <a:pPr marL="0" indent="0">
                  <a:buNone/>
                </a:pPr>
                <a:r>
                  <a:rPr lang="en-US" sz="2000" dirty="0"/>
                  <a:t>What we know:  For </a:t>
                </a:r>
                <a:r>
                  <a:rPr lang="en-US" sz="2000" dirty="0" smtClean="0"/>
                  <a:t>  CH</a:t>
                </a:r>
                <a:r>
                  <a:rPr lang="en-US" sz="2000" baseline="-25000" dirty="0" smtClean="0"/>
                  <a:t>3</a:t>
                </a:r>
                <a:r>
                  <a:rPr lang="en-US" sz="2000" dirty="0" smtClean="0"/>
                  <a:t>COOH </a:t>
                </a:r>
                <a14:m>
                  <m:oMath xmlns:m="http://schemas.openxmlformats.org/officeDocument/2006/math">
                    <m:r>
                      <a:rPr lang="en-US" sz="2000" i="1">
                        <a:latin typeface="Cambria Math"/>
                        <a:ea typeface="Cambria Math"/>
                      </a:rPr>
                      <m:t>⇌</m:t>
                    </m:r>
                  </m:oMath>
                </a14:m>
                <a:r>
                  <a:rPr lang="en-US" sz="2000" dirty="0"/>
                  <a:t>  H</a:t>
                </a:r>
                <a:r>
                  <a:rPr lang="en-US" sz="2000" baseline="30000" dirty="0"/>
                  <a:t>+</a:t>
                </a:r>
                <a:r>
                  <a:rPr lang="en-US" sz="2000" dirty="0"/>
                  <a:t> + CH</a:t>
                </a:r>
                <a:r>
                  <a:rPr lang="en-US" sz="2000" baseline="-25000" dirty="0"/>
                  <a:t>3</a:t>
                </a:r>
                <a:r>
                  <a:rPr lang="en-US" sz="2000" dirty="0"/>
                  <a:t>COO</a:t>
                </a:r>
                <a:r>
                  <a:rPr lang="en-US" sz="2000" baseline="30000" dirty="0"/>
                  <a:t> –</a:t>
                </a:r>
                <a:r>
                  <a:rPr lang="en-US" sz="2000" dirty="0" smtClean="0"/>
                  <a:t> ,  </a:t>
                </a:r>
                <a14:m>
                  <m:oMath xmlns:m="http://schemas.openxmlformats.org/officeDocument/2006/math">
                    <m:sSub>
                      <m:sSubPr>
                        <m:ctrlPr>
                          <a:rPr lang="en-US" sz="2000" i="1" smtClean="0">
                            <a:latin typeface="Cambria Math"/>
                          </a:rPr>
                        </m:ctrlPr>
                      </m:sSubPr>
                      <m:e>
                        <m:r>
                          <a:rPr lang="en-US" sz="2000" b="0" i="1" smtClean="0">
                            <a:latin typeface="Cambria Math"/>
                          </a:rPr>
                          <m:t>𝐾</m:t>
                        </m:r>
                      </m:e>
                      <m:sub>
                        <m:r>
                          <a:rPr lang="en-US" sz="2000" b="0" i="1" smtClean="0">
                            <a:latin typeface="Cambria Math"/>
                          </a:rPr>
                          <m:t>𝑎</m:t>
                        </m:r>
                      </m:sub>
                    </m:sSub>
                    <m:r>
                      <a:rPr lang="en-US" sz="2000" b="0" i="1" smtClean="0">
                        <a:latin typeface="Cambria Math"/>
                      </a:rPr>
                      <m:t>=</m:t>
                    </m:r>
                    <m:f>
                      <m:fPr>
                        <m:ctrlPr>
                          <a:rPr lang="en-US" sz="2000" i="1">
                            <a:latin typeface="Cambria Math"/>
                          </a:rPr>
                        </m:ctrlPr>
                      </m:fPr>
                      <m:num>
                        <m:d>
                          <m:dPr>
                            <m:begChr m:val="["/>
                            <m:endChr m:val="]"/>
                            <m:ctrlPr>
                              <a:rPr lang="en-US" sz="2000" i="1" smtClean="0">
                                <a:latin typeface="Cambria Math"/>
                              </a:rPr>
                            </m:ctrlPr>
                          </m:dPr>
                          <m:e>
                            <m:sSup>
                              <m:sSupPr>
                                <m:ctrlPr>
                                  <a:rPr lang="en-US" sz="2000" i="1" smtClean="0">
                                    <a:latin typeface="Cambria Math"/>
                                  </a:rPr>
                                </m:ctrlPr>
                              </m:sSupPr>
                              <m:e>
                                <m:r>
                                  <a:rPr lang="en-US" sz="2000" b="0" i="1" smtClean="0">
                                    <a:latin typeface="Cambria Math"/>
                                  </a:rPr>
                                  <m:t>𝐻</m:t>
                                </m:r>
                              </m:e>
                              <m:sup>
                                <m:r>
                                  <a:rPr lang="en-US" sz="2000" b="0" i="1" smtClean="0">
                                    <a:latin typeface="Cambria Math"/>
                                  </a:rPr>
                                  <m:t>+</m:t>
                                </m:r>
                              </m:sup>
                            </m:sSup>
                          </m:e>
                        </m:d>
                        <m:d>
                          <m:dPr>
                            <m:begChr m:val="["/>
                            <m:endChr m:val="]"/>
                            <m:ctrlPr>
                              <a:rPr lang="en-US" sz="2000" i="1" smtClean="0">
                                <a:latin typeface="Cambria Math"/>
                              </a:rPr>
                            </m:ctrlPr>
                          </m:dPr>
                          <m:e>
                            <m:sSup>
                              <m:sSupPr>
                                <m:ctrlPr>
                                  <a:rPr lang="en-US" sz="2000" i="1" smtClean="0">
                                    <a:latin typeface="Cambria Math"/>
                                  </a:rPr>
                                </m:ctrlPr>
                              </m:sSupPr>
                              <m:e>
                                <m:r>
                                  <a:rPr lang="en-US" sz="2000" b="0" i="1" smtClean="0">
                                    <a:latin typeface="Cambria Math"/>
                                  </a:rPr>
                                  <m:t>𝑂𝐴𝑐</m:t>
                                </m:r>
                              </m:e>
                              <m:sup>
                                <m:r>
                                  <a:rPr lang="en-US" sz="2000" i="1" smtClean="0">
                                    <a:latin typeface="Cambria Math"/>
                                  </a:rPr>
                                  <m:t>–</m:t>
                                </m:r>
                              </m:sup>
                            </m:sSup>
                          </m:e>
                        </m:d>
                      </m:num>
                      <m:den>
                        <m:d>
                          <m:dPr>
                            <m:begChr m:val="["/>
                            <m:endChr m:val="]"/>
                            <m:ctrlPr>
                              <a:rPr lang="en-US" sz="2000" i="1" smtClean="0">
                                <a:latin typeface="Cambria Math"/>
                              </a:rPr>
                            </m:ctrlPr>
                          </m:dPr>
                          <m:e>
                            <m:r>
                              <a:rPr lang="en-US" sz="2000" b="0" i="1" smtClean="0">
                                <a:latin typeface="Cambria Math"/>
                              </a:rPr>
                              <m:t>𝐻𝑂𝐴𝑐</m:t>
                            </m:r>
                          </m:e>
                        </m:d>
                      </m:den>
                    </m:f>
                    <m:r>
                      <a:rPr lang="en-US" sz="2000" i="1">
                        <a:latin typeface="Cambria Math"/>
                      </a:rPr>
                      <m:t>=1.76</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r>
                  <a:rPr lang="en-US" sz="2000" dirty="0">
                    <a:ea typeface="Cambria Math"/>
                  </a:rPr>
                  <a:t> </a:t>
                </a:r>
              </a:p>
              <a:p>
                <a:pPr marL="0" indent="0">
                  <a:buNone/>
                </a:pPr>
                <a:r>
                  <a:rPr lang="en-US" sz="2000" dirty="0" smtClean="0"/>
                  <a:t>Comparing the K we want, and the </a:t>
                </a:r>
                <a:r>
                  <a:rPr lang="en-US" sz="2000" dirty="0" err="1" smtClean="0"/>
                  <a:t>K</a:t>
                </a:r>
                <a:r>
                  <a:rPr lang="en-US" sz="2000" baseline="-25000" dirty="0" err="1" smtClean="0"/>
                  <a:t>a</a:t>
                </a:r>
                <a:r>
                  <a:rPr lang="en-US" sz="2000" dirty="0" smtClean="0"/>
                  <a:t> we have, if we invert </a:t>
                </a:r>
                <a:r>
                  <a:rPr lang="en-US" sz="2000" dirty="0" err="1" smtClean="0"/>
                  <a:t>K</a:t>
                </a:r>
                <a:r>
                  <a:rPr lang="en-US" sz="2000" baseline="-25000" dirty="0" err="1" smtClean="0"/>
                  <a:t>a</a:t>
                </a:r>
                <a:r>
                  <a:rPr lang="en-US" sz="2000" dirty="0" smtClean="0"/>
                  <a:t>, we’ll be partly there.</a:t>
                </a:r>
              </a:p>
              <a:p>
                <a:pPr marL="0" indent="0" algn="ctr">
                  <a:buNone/>
                </a:pPr>
                <a14:m>
                  <m:oMath xmlns:m="http://schemas.openxmlformats.org/officeDocument/2006/math">
                    <m:f>
                      <m:fPr>
                        <m:ctrlPr>
                          <a:rPr lang="en-US" sz="2000" i="1">
                            <a:latin typeface="Cambria Math"/>
                          </a:rPr>
                        </m:ctrlPr>
                      </m:fPr>
                      <m:num>
                        <m:d>
                          <m:dPr>
                            <m:begChr m:val="["/>
                            <m:endChr m:val="]"/>
                            <m:ctrlPr>
                              <a:rPr lang="en-US" sz="2000" i="1">
                                <a:latin typeface="Cambria Math"/>
                              </a:rPr>
                            </m:ctrlPr>
                          </m:dPr>
                          <m:e>
                            <m:r>
                              <a:rPr lang="en-US" sz="2000" i="1">
                                <a:latin typeface="Cambria Math"/>
                              </a:rPr>
                              <m:t>𝐻𝑂𝐴𝑐</m:t>
                            </m:r>
                          </m:e>
                        </m:d>
                      </m:num>
                      <m:den>
                        <m:d>
                          <m:dPr>
                            <m:begChr m:val="["/>
                            <m:endChr m:val="]"/>
                            <m:ctrlPr>
                              <a:rPr lang="en-US" sz="2000" i="1">
                                <a:latin typeface="Cambria Math"/>
                              </a:rPr>
                            </m:ctrlPr>
                          </m:dPr>
                          <m:e>
                            <m:sSup>
                              <m:sSupPr>
                                <m:ctrlPr>
                                  <a:rPr lang="en-US" sz="2000" i="1">
                                    <a:latin typeface="Cambria Math"/>
                                  </a:rPr>
                                </m:ctrlPr>
                              </m:sSupPr>
                              <m:e>
                                <m:r>
                                  <a:rPr lang="en-US" sz="2000" i="1">
                                    <a:latin typeface="Cambria Math"/>
                                  </a:rPr>
                                  <m:t>𝐻</m:t>
                                </m:r>
                              </m:e>
                              <m:sup>
                                <m:r>
                                  <a:rPr lang="en-US" sz="2000" i="1">
                                    <a:latin typeface="Cambria Math"/>
                                  </a:rPr>
                                  <m:t>+</m:t>
                                </m:r>
                              </m:sup>
                            </m:sSup>
                          </m:e>
                        </m:d>
                        <m:d>
                          <m:dPr>
                            <m:begChr m:val="["/>
                            <m:endChr m:val="]"/>
                            <m:ctrlPr>
                              <a:rPr lang="en-US" sz="2000" i="1">
                                <a:latin typeface="Cambria Math"/>
                              </a:rPr>
                            </m:ctrlPr>
                          </m:dPr>
                          <m:e>
                            <m:sSup>
                              <m:sSupPr>
                                <m:ctrlPr>
                                  <a:rPr lang="en-US" sz="2000" i="1">
                                    <a:latin typeface="Cambria Math"/>
                                  </a:rPr>
                                </m:ctrlPr>
                              </m:sSupPr>
                              <m:e>
                                <m:r>
                                  <a:rPr lang="en-US" sz="2000" i="1">
                                    <a:latin typeface="Cambria Math"/>
                                  </a:rPr>
                                  <m:t>𝑂𝐴𝑐</m:t>
                                </m:r>
                              </m:e>
                              <m:sup>
                                <m:r>
                                  <a:rPr lang="en-US" sz="2000" i="1">
                                    <a:latin typeface="Cambria Math"/>
                                  </a:rPr>
                                  <m:t>–</m:t>
                                </m:r>
                              </m:sup>
                            </m:sSup>
                          </m:e>
                        </m:d>
                      </m:den>
                    </m:f>
                    <m:r>
                      <a:rPr lang="en-US" sz="2000" i="1">
                        <a:latin typeface="Cambria Math"/>
                      </a:rPr>
                      <m:t>=</m:t>
                    </m:r>
                    <m:r>
                      <a:rPr lang="en-US" sz="2000" b="0" i="1" smtClean="0">
                        <a:latin typeface="Cambria Math"/>
                      </a:rPr>
                      <m:t>5.68</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b="0" i="1" smtClean="0">
                            <a:latin typeface="Cambria Math"/>
                            <a:ea typeface="Cambria Math"/>
                          </a:rPr>
                          <m:t>4</m:t>
                        </m:r>
                      </m:sup>
                    </m:sSup>
                  </m:oMath>
                </a14:m>
                <a:r>
                  <a:rPr lang="en-US" sz="2000" dirty="0" smtClean="0"/>
                  <a:t> </a:t>
                </a:r>
              </a:p>
              <a:p>
                <a:pPr marL="0" indent="0">
                  <a:buNone/>
                </a:pPr>
                <a:r>
                  <a:rPr lang="en-US" sz="2000" dirty="0" smtClean="0"/>
                  <a:t>This places [</a:t>
                </a:r>
                <a:r>
                  <a:rPr lang="en-US" sz="2000" dirty="0" err="1" smtClean="0"/>
                  <a:t>HOAc</a:t>
                </a:r>
                <a:r>
                  <a:rPr lang="en-US" sz="2000" dirty="0" smtClean="0"/>
                  <a:t>] and [</a:t>
                </a:r>
                <a:r>
                  <a:rPr lang="en-US" sz="2000" dirty="0" err="1" smtClean="0"/>
                  <a:t>OAc</a:t>
                </a:r>
                <a:r>
                  <a:rPr lang="en-US" sz="2000" baseline="30000" dirty="0" smtClean="0"/>
                  <a:t>–</a:t>
                </a:r>
                <a:r>
                  <a:rPr lang="en-US" sz="2000" dirty="0" smtClean="0"/>
                  <a:t>] where we want them.  </a:t>
                </a:r>
              </a:p>
              <a:p>
                <a:pPr marL="0" indent="0">
                  <a:buNone/>
                </a:pPr>
                <a:r>
                  <a:rPr lang="en-US" sz="2000" dirty="0" smtClean="0"/>
                  <a:t>Now if we multiply by </a:t>
                </a:r>
                <a:r>
                  <a:rPr lang="en-US" sz="2000" dirty="0">
                    <a:solidFill>
                      <a:prstClr val="black"/>
                    </a:solidFill>
                  </a:rPr>
                  <a:t>K</a:t>
                </a:r>
                <a:r>
                  <a:rPr lang="en-US" sz="2000" baseline="-25000" dirty="0">
                    <a:solidFill>
                      <a:prstClr val="black"/>
                    </a:solidFill>
                  </a:rPr>
                  <a:t>w</a:t>
                </a:r>
                <a:r>
                  <a:rPr lang="en-US" sz="2000" dirty="0">
                    <a:solidFill>
                      <a:prstClr val="black"/>
                    </a:solidFill>
                  </a:rPr>
                  <a:t> = [OH</a:t>
                </a:r>
                <a:r>
                  <a:rPr lang="en-US" sz="2000" baseline="30000" dirty="0">
                    <a:solidFill>
                      <a:prstClr val="black"/>
                    </a:solidFill>
                  </a:rPr>
                  <a:t>–</a:t>
                </a:r>
                <a:r>
                  <a:rPr lang="en-US" sz="2000" dirty="0">
                    <a:solidFill>
                      <a:prstClr val="black"/>
                    </a:solidFill>
                  </a:rPr>
                  <a:t>][H</a:t>
                </a:r>
                <a:r>
                  <a:rPr lang="en-US" sz="2000" baseline="30000" dirty="0">
                    <a:solidFill>
                      <a:prstClr val="black"/>
                    </a:solidFill>
                  </a:rPr>
                  <a:t>+</a:t>
                </a:r>
                <a:r>
                  <a:rPr lang="en-US" sz="2000" dirty="0">
                    <a:solidFill>
                      <a:prstClr val="black"/>
                    </a:solidFill>
                  </a:rPr>
                  <a:t>] = 10</a:t>
                </a:r>
                <a:r>
                  <a:rPr lang="en-US" sz="2000" baseline="30000" dirty="0">
                    <a:solidFill>
                      <a:prstClr val="black"/>
                    </a:solidFill>
                  </a:rPr>
                  <a:t>-14</a:t>
                </a:r>
                <a:r>
                  <a:rPr lang="en-US" sz="2000" dirty="0" smtClean="0"/>
                  <a:t> we get what we want:</a:t>
                </a:r>
              </a:p>
              <a:p>
                <a:pPr marL="0" indent="0" algn="ctr">
                  <a:buNone/>
                </a:pPr>
                <a14:m>
                  <m:oMath xmlns:m="http://schemas.openxmlformats.org/officeDocument/2006/math">
                    <m:f>
                      <m:fPr>
                        <m:ctrlPr>
                          <a:rPr lang="en-US" sz="2000" i="1">
                            <a:latin typeface="Cambria Math"/>
                          </a:rPr>
                        </m:ctrlPr>
                      </m:fPr>
                      <m:num>
                        <m:d>
                          <m:dPr>
                            <m:begChr m:val="["/>
                            <m:endChr m:val="]"/>
                            <m:ctrlPr>
                              <a:rPr lang="en-US" sz="2000" i="1">
                                <a:latin typeface="Cambria Math"/>
                              </a:rPr>
                            </m:ctrlPr>
                          </m:dPr>
                          <m:e>
                            <m:r>
                              <a:rPr lang="en-US" sz="2000" i="1">
                                <a:latin typeface="Cambria Math"/>
                              </a:rPr>
                              <m:t>𝐻𝑂𝐴𝑐</m:t>
                            </m:r>
                          </m:e>
                        </m:d>
                        <m:d>
                          <m:dPr>
                            <m:begChr m:val="["/>
                            <m:endChr m:val="]"/>
                            <m:ctrlPr>
                              <a:rPr lang="en-US" sz="2000" i="1">
                                <a:latin typeface="Cambria Math"/>
                              </a:rPr>
                            </m:ctrlPr>
                          </m:dPr>
                          <m:e>
                            <m:sSup>
                              <m:sSupPr>
                                <m:ctrlPr>
                                  <a:rPr lang="en-US" sz="2000" i="1">
                                    <a:latin typeface="Cambria Math"/>
                                  </a:rPr>
                                </m:ctrlPr>
                              </m:sSupPr>
                              <m:e>
                                <m:r>
                                  <a:rPr lang="en-US" sz="2000" i="1">
                                    <a:latin typeface="Cambria Math"/>
                                  </a:rPr>
                                  <m:t>𝐻</m:t>
                                </m:r>
                              </m:e>
                              <m:sup>
                                <m:r>
                                  <a:rPr lang="en-US" sz="2000" i="1">
                                    <a:latin typeface="Cambria Math"/>
                                  </a:rPr>
                                  <m:t>+</m:t>
                                </m:r>
                              </m:sup>
                            </m:sSup>
                          </m:e>
                        </m:d>
                        <m:d>
                          <m:dPr>
                            <m:begChr m:val="["/>
                            <m:endChr m:val="]"/>
                            <m:ctrlPr>
                              <a:rPr lang="en-US" sz="2000" i="1">
                                <a:latin typeface="Cambria Math"/>
                              </a:rPr>
                            </m:ctrlPr>
                          </m:dPr>
                          <m:e>
                            <m:sSup>
                              <m:sSupPr>
                                <m:ctrlPr>
                                  <a:rPr lang="en-US" sz="2000" i="1">
                                    <a:latin typeface="Cambria Math"/>
                                  </a:rPr>
                                </m:ctrlPr>
                              </m:sSupPr>
                              <m:e>
                                <m:r>
                                  <a:rPr lang="en-US" sz="2000" i="1">
                                    <a:latin typeface="Cambria Math"/>
                                  </a:rPr>
                                  <m:t>𝑂</m:t>
                                </m:r>
                                <m:r>
                                  <a:rPr lang="en-US" sz="2000" b="0" i="1" smtClean="0">
                                    <a:latin typeface="Cambria Math"/>
                                  </a:rPr>
                                  <m:t>𝐻</m:t>
                                </m:r>
                              </m:e>
                              <m:sup>
                                <m:r>
                                  <a:rPr lang="en-US" sz="2000" i="1">
                                    <a:latin typeface="Cambria Math"/>
                                  </a:rPr>
                                  <m:t>–</m:t>
                                </m:r>
                              </m:sup>
                            </m:sSup>
                          </m:e>
                        </m:d>
                      </m:num>
                      <m:den>
                        <m:d>
                          <m:dPr>
                            <m:begChr m:val="["/>
                            <m:endChr m:val="]"/>
                            <m:ctrlPr>
                              <a:rPr lang="en-US" sz="2000" i="1">
                                <a:latin typeface="Cambria Math"/>
                              </a:rPr>
                            </m:ctrlPr>
                          </m:dPr>
                          <m:e>
                            <m:sSup>
                              <m:sSupPr>
                                <m:ctrlPr>
                                  <a:rPr lang="en-US" sz="2000" i="1">
                                    <a:latin typeface="Cambria Math"/>
                                  </a:rPr>
                                </m:ctrlPr>
                              </m:sSupPr>
                              <m:e>
                                <m:r>
                                  <a:rPr lang="en-US" sz="2000" i="1">
                                    <a:latin typeface="Cambria Math"/>
                                  </a:rPr>
                                  <m:t>𝐻</m:t>
                                </m:r>
                              </m:e>
                              <m:sup>
                                <m:r>
                                  <a:rPr lang="en-US" sz="2000" i="1">
                                    <a:latin typeface="Cambria Math"/>
                                  </a:rPr>
                                  <m:t>+</m:t>
                                </m:r>
                              </m:sup>
                            </m:sSup>
                          </m:e>
                        </m:d>
                        <m:d>
                          <m:dPr>
                            <m:begChr m:val="["/>
                            <m:endChr m:val="]"/>
                            <m:ctrlPr>
                              <a:rPr lang="en-US" sz="2000" i="1">
                                <a:latin typeface="Cambria Math"/>
                              </a:rPr>
                            </m:ctrlPr>
                          </m:dPr>
                          <m:e>
                            <m:sSup>
                              <m:sSupPr>
                                <m:ctrlPr>
                                  <a:rPr lang="en-US" sz="2000" i="1">
                                    <a:latin typeface="Cambria Math"/>
                                  </a:rPr>
                                </m:ctrlPr>
                              </m:sSupPr>
                              <m:e>
                                <m:r>
                                  <a:rPr lang="en-US" sz="2000" i="1">
                                    <a:latin typeface="Cambria Math"/>
                                  </a:rPr>
                                  <m:t>𝑂𝐴𝑐</m:t>
                                </m:r>
                              </m:e>
                              <m:sup>
                                <m:r>
                                  <a:rPr lang="en-US" sz="2000" i="1">
                                    <a:latin typeface="Cambria Math"/>
                                  </a:rPr>
                                  <m:t>–</m:t>
                                </m:r>
                              </m:sup>
                            </m:sSup>
                          </m:e>
                        </m:d>
                      </m:den>
                    </m:f>
                    <m:r>
                      <a:rPr lang="en-US" sz="2000" i="1">
                        <a:latin typeface="Cambria Math"/>
                      </a:rPr>
                      <m:t>=5.68</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4</m:t>
                        </m:r>
                      </m:sup>
                    </m:sSup>
                    <m:r>
                      <a:rPr lang="en-US" sz="2000" b="0" i="1" smtClean="0">
                        <a:latin typeface="Cambria Math"/>
                        <a:ea typeface="Cambria Math"/>
                      </a:rPr>
                      <m:t> ×</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−14</m:t>
                        </m:r>
                      </m:sup>
                    </m:sSup>
                  </m:oMath>
                </a14:m>
                <a:r>
                  <a:rPr lang="en-US" sz="2000" dirty="0" smtClean="0"/>
                  <a:t> </a:t>
                </a:r>
              </a:p>
              <a:p>
                <a:pPr marL="0" indent="0" algn="ctr">
                  <a:buNone/>
                </a:pPr>
                <a14:m>
                  <m:oMath xmlns:m="http://schemas.openxmlformats.org/officeDocument/2006/math">
                    <m:borderBox>
                      <m:borderBoxPr>
                        <m:ctrlPr>
                          <a:rPr lang="en-US" sz="2000" i="1" smtClean="0">
                            <a:solidFill>
                              <a:srgbClr val="C00000"/>
                            </a:solidFill>
                            <a:latin typeface="Cambria Math"/>
                          </a:rPr>
                        </m:ctrlPr>
                      </m:borderBoxPr>
                      <m:e>
                        <m:f>
                          <m:fPr>
                            <m:ctrlPr>
                              <a:rPr lang="en-US" sz="2000" i="1">
                                <a:solidFill>
                                  <a:srgbClr val="C00000"/>
                                </a:solidFill>
                                <a:latin typeface="Cambria Math"/>
                              </a:rPr>
                            </m:ctrlPr>
                          </m:fPr>
                          <m:num>
                            <m:d>
                              <m:dPr>
                                <m:begChr m:val="["/>
                                <m:endChr m:val="]"/>
                                <m:ctrlPr>
                                  <a:rPr lang="en-US" sz="2000" i="1">
                                    <a:solidFill>
                                      <a:srgbClr val="C00000"/>
                                    </a:solidFill>
                                    <a:latin typeface="Cambria Math"/>
                                  </a:rPr>
                                </m:ctrlPr>
                              </m:dPr>
                              <m:e>
                                <m:r>
                                  <a:rPr lang="en-US" sz="2000" i="1">
                                    <a:solidFill>
                                      <a:srgbClr val="C00000"/>
                                    </a:solidFill>
                                    <a:latin typeface="Cambria Math"/>
                                  </a:rPr>
                                  <m:t>𝐻𝑂𝐴𝑐</m:t>
                                </m:r>
                              </m:e>
                            </m:d>
                            <m:d>
                              <m:dPr>
                                <m:begChr m:val="["/>
                                <m:endChr m:val="]"/>
                                <m:ctrlPr>
                                  <a:rPr lang="en-US" sz="2000" i="1">
                                    <a:solidFill>
                                      <a:srgbClr val="C00000"/>
                                    </a:solidFill>
                                    <a:latin typeface="Cambria Math"/>
                                  </a:rPr>
                                </m:ctrlPr>
                              </m:dPr>
                              <m:e>
                                <m:sSup>
                                  <m:sSupPr>
                                    <m:ctrlPr>
                                      <a:rPr lang="en-US" sz="2000" i="1">
                                        <a:solidFill>
                                          <a:srgbClr val="C00000"/>
                                        </a:solidFill>
                                        <a:latin typeface="Cambria Math"/>
                                      </a:rPr>
                                    </m:ctrlPr>
                                  </m:sSupPr>
                                  <m:e>
                                    <m:r>
                                      <a:rPr lang="en-US" sz="2000" i="1">
                                        <a:solidFill>
                                          <a:srgbClr val="C00000"/>
                                        </a:solidFill>
                                        <a:latin typeface="Cambria Math"/>
                                      </a:rPr>
                                      <m:t>𝑂𝐻</m:t>
                                    </m:r>
                                  </m:e>
                                  <m:sup>
                                    <m:r>
                                      <a:rPr lang="en-US" sz="2000" i="1">
                                        <a:solidFill>
                                          <a:srgbClr val="C00000"/>
                                        </a:solidFill>
                                        <a:latin typeface="Cambria Math"/>
                                      </a:rPr>
                                      <m:t>–</m:t>
                                    </m:r>
                                  </m:sup>
                                </m:sSup>
                              </m:e>
                            </m:d>
                          </m:num>
                          <m:den>
                            <m:d>
                              <m:dPr>
                                <m:begChr m:val="["/>
                                <m:endChr m:val="]"/>
                                <m:ctrlPr>
                                  <a:rPr lang="en-US" sz="2000" i="1">
                                    <a:solidFill>
                                      <a:srgbClr val="C00000"/>
                                    </a:solidFill>
                                    <a:latin typeface="Cambria Math"/>
                                  </a:rPr>
                                </m:ctrlPr>
                              </m:dPr>
                              <m:e>
                                <m:sSup>
                                  <m:sSupPr>
                                    <m:ctrlPr>
                                      <a:rPr lang="en-US" sz="2000" i="1">
                                        <a:solidFill>
                                          <a:srgbClr val="C00000"/>
                                        </a:solidFill>
                                        <a:latin typeface="Cambria Math"/>
                                      </a:rPr>
                                    </m:ctrlPr>
                                  </m:sSupPr>
                                  <m:e>
                                    <m:r>
                                      <a:rPr lang="en-US" sz="2000" i="1">
                                        <a:solidFill>
                                          <a:srgbClr val="C00000"/>
                                        </a:solidFill>
                                        <a:latin typeface="Cambria Math"/>
                                      </a:rPr>
                                      <m:t>𝑂𝐴𝑐</m:t>
                                    </m:r>
                                  </m:e>
                                  <m:sup>
                                    <m:r>
                                      <a:rPr lang="en-US" sz="2000" i="1">
                                        <a:solidFill>
                                          <a:srgbClr val="C00000"/>
                                        </a:solidFill>
                                        <a:latin typeface="Cambria Math"/>
                                      </a:rPr>
                                      <m:t>–</m:t>
                                    </m:r>
                                  </m:sup>
                                </m:sSup>
                              </m:e>
                            </m:d>
                          </m:den>
                        </m:f>
                        <m:r>
                          <a:rPr lang="en-US" sz="2000" i="1">
                            <a:solidFill>
                              <a:srgbClr val="C00000"/>
                            </a:solidFill>
                            <a:latin typeface="Cambria Math"/>
                          </a:rPr>
                          <m:t>=5.68</m:t>
                        </m:r>
                        <m:r>
                          <a:rPr lang="en-US" sz="2000" i="1">
                            <a:solidFill>
                              <a:srgbClr val="C00000"/>
                            </a:solidFill>
                            <a:latin typeface="Cambria Math"/>
                            <a:ea typeface="Cambria Math"/>
                          </a:rPr>
                          <m:t>×</m:t>
                        </m:r>
                        <m:sSup>
                          <m:sSupPr>
                            <m:ctrlPr>
                              <a:rPr lang="en-US" sz="2000" i="1">
                                <a:solidFill>
                                  <a:srgbClr val="C00000"/>
                                </a:solidFill>
                                <a:latin typeface="Cambria Math"/>
                                <a:ea typeface="Cambria Math"/>
                              </a:rPr>
                            </m:ctrlPr>
                          </m:sSupPr>
                          <m:e>
                            <m:r>
                              <a:rPr lang="en-US" sz="2000" i="1">
                                <a:solidFill>
                                  <a:srgbClr val="C00000"/>
                                </a:solidFill>
                                <a:latin typeface="Cambria Math"/>
                                <a:ea typeface="Cambria Math"/>
                              </a:rPr>
                              <m:t>10</m:t>
                            </m:r>
                          </m:e>
                          <m:sup>
                            <m:r>
                              <a:rPr lang="en-US" sz="2000" i="1">
                                <a:solidFill>
                                  <a:srgbClr val="C00000"/>
                                </a:solidFill>
                                <a:latin typeface="Cambria Math"/>
                                <a:ea typeface="Cambria Math"/>
                              </a:rPr>
                              <m:t>−10</m:t>
                            </m:r>
                          </m:sup>
                        </m:sSup>
                        <m:r>
                          <m:rPr>
                            <m:nor/>
                          </m:rPr>
                          <a:rPr lang="en-US" sz="2000" dirty="0">
                            <a:solidFill>
                              <a:srgbClr val="C00000"/>
                            </a:solidFill>
                          </a:rPr>
                          <m:t>  </m:t>
                        </m:r>
                      </m:e>
                    </m:borderBox>
                  </m:oMath>
                </a14:m>
                <a:r>
                  <a:rPr lang="en-US" sz="2000" dirty="0" smtClean="0">
                    <a:solidFill>
                      <a:srgbClr val="C00000"/>
                    </a:solidFill>
                  </a:rPr>
                  <a:t> </a:t>
                </a:r>
              </a:p>
              <a:p>
                <a:pPr marL="0" indent="0" algn="ctr">
                  <a:buNone/>
                </a:pPr>
                <a:r>
                  <a:rPr lang="en-US" sz="2000" dirty="0" smtClean="0">
                    <a:solidFill>
                      <a:srgbClr val="C00000"/>
                    </a:solidFill>
                  </a:rPr>
                  <a:t>Now we have what we need to solve this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839200" cy="5867400"/>
              </a:xfrm>
              <a:blipFill rotWithShape="1">
                <a:blip r:embed="rId2"/>
                <a:stretch>
                  <a:fillRect l="-690" t="-520"/>
                </a:stretch>
              </a:blipFill>
            </p:spPr>
            <p:txBody>
              <a:bodyPr/>
              <a:lstStyle/>
              <a:p>
                <a:r>
                  <a:rPr lang="en-US">
                    <a:noFill/>
                  </a:rPr>
                  <a:t> </a:t>
                </a:r>
              </a:p>
            </p:txBody>
          </p:sp>
        </mc:Fallback>
      </mc:AlternateContent>
    </p:spTree>
    <p:extLst>
      <p:ext uri="{BB962C8B-B14F-4D97-AF65-F5344CB8AC3E}">
        <p14:creationId xmlns:p14="http://schemas.microsoft.com/office/powerpoint/2010/main" val="3944715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u="sng" dirty="0" smtClean="0">
                <a:solidFill>
                  <a:srgbClr val="C00000"/>
                </a:solidFill>
              </a:rPr>
              <a:t>Weak acids</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839200" cy="5867400"/>
              </a:xfrm>
            </p:spPr>
            <p:txBody>
              <a:bodyPr>
                <a:normAutofit lnSpcReduction="10000"/>
              </a:bodyPr>
              <a:lstStyle/>
              <a:p>
                <a:pPr marL="0" indent="0">
                  <a:buNone/>
                </a:pPr>
                <a:r>
                  <a:rPr lang="en-US" sz="2000" u="sng" dirty="0" smtClean="0">
                    <a:solidFill>
                      <a:srgbClr val="C00000"/>
                    </a:solidFill>
                  </a:rPr>
                  <a:t>Problem:</a:t>
                </a:r>
                <a:r>
                  <a:rPr lang="en-US" sz="2000" dirty="0" smtClean="0"/>
                  <a:t>   What is the pH of an 0.1 M solution of sodium acetate?</a:t>
                </a:r>
              </a:p>
              <a:p>
                <a:pPr marL="0" indent="0">
                  <a:buNone/>
                </a:pPr>
                <a:r>
                  <a:rPr lang="en-US" sz="2000" dirty="0" smtClean="0"/>
                  <a:t>Now we really do need to worry about the reaction</a:t>
                </a:r>
              </a:p>
              <a:p>
                <a:pPr marL="0" indent="0" algn="ctr">
                  <a:buNone/>
                </a:pPr>
                <a:r>
                  <a:rPr lang="en-US" sz="2000" dirty="0" smtClean="0"/>
                  <a:t>H</a:t>
                </a:r>
                <a:r>
                  <a:rPr lang="en-US" sz="2000" baseline="-25000" dirty="0" smtClean="0"/>
                  <a:t>2</a:t>
                </a:r>
                <a:r>
                  <a:rPr lang="en-US" sz="2000" dirty="0" smtClean="0"/>
                  <a:t>O + CH</a:t>
                </a:r>
                <a:r>
                  <a:rPr lang="en-US" sz="2000" baseline="-25000" dirty="0" smtClean="0"/>
                  <a:t>3</a:t>
                </a:r>
                <a:r>
                  <a:rPr lang="en-US" sz="2000" dirty="0" smtClean="0"/>
                  <a:t>COO</a:t>
                </a:r>
                <a:r>
                  <a:rPr lang="en-US" sz="2000" baseline="30000" dirty="0" smtClean="0"/>
                  <a:t> </a:t>
                </a:r>
                <a:r>
                  <a:rPr lang="en-US" sz="2000" baseline="30000" dirty="0"/>
                  <a:t>–</a:t>
                </a:r>
                <a:r>
                  <a:rPr lang="en-US" sz="2000" dirty="0" smtClean="0"/>
                  <a:t> </a:t>
                </a:r>
                <a14:m>
                  <m:oMath xmlns:m="http://schemas.openxmlformats.org/officeDocument/2006/math">
                    <m:r>
                      <a:rPr lang="en-US" sz="2000" i="1">
                        <a:latin typeface="Cambria Math"/>
                        <a:ea typeface="Cambria Math"/>
                      </a:rPr>
                      <m:t>⇌</m:t>
                    </m:r>
                  </m:oMath>
                </a14:m>
                <a:r>
                  <a:rPr lang="en-US" sz="2000" dirty="0"/>
                  <a:t> </a:t>
                </a:r>
                <a:r>
                  <a:rPr lang="en-US" sz="2000" dirty="0" smtClean="0"/>
                  <a:t>CH</a:t>
                </a:r>
                <a:r>
                  <a:rPr lang="en-US" sz="2000" baseline="-25000" dirty="0" smtClean="0"/>
                  <a:t>3</a:t>
                </a:r>
                <a:r>
                  <a:rPr lang="en-US" sz="2000" dirty="0" smtClean="0"/>
                  <a:t>COOH + OH</a:t>
                </a:r>
                <a:r>
                  <a:rPr lang="en-US" sz="2000" baseline="30000" dirty="0"/>
                  <a:t> </a:t>
                </a:r>
                <a:r>
                  <a:rPr lang="en-US" sz="2000" baseline="30000" dirty="0" smtClean="0"/>
                  <a:t>–    </a:t>
                </a:r>
                <a14:m>
                  <m:oMath xmlns:m="http://schemas.openxmlformats.org/officeDocument/2006/math">
                    <m:r>
                      <a:rPr lang="en-US" sz="2000" b="0" i="0" smtClean="0">
                        <a:latin typeface="Cambria Math"/>
                      </a:rPr>
                      <m:t>       </m:t>
                    </m:r>
                    <m:r>
                      <a:rPr lang="en-US" sz="2000" b="0" i="1" smtClean="0">
                        <a:latin typeface="Cambria Math"/>
                      </a:rPr>
                      <m:t>𝐾</m:t>
                    </m:r>
                    <m:r>
                      <a:rPr lang="en-US" sz="2000" b="0" i="1" smtClean="0">
                        <a:latin typeface="Cambria Math"/>
                      </a:rPr>
                      <m:t>= </m:t>
                    </m:r>
                    <m:f>
                      <m:fPr>
                        <m:ctrlPr>
                          <a:rPr lang="en-US" sz="2000" b="0" i="1" smtClean="0">
                            <a:solidFill>
                              <a:schemeClr val="tx1"/>
                            </a:solidFill>
                            <a:latin typeface="Cambria Math"/>
                          </a:rPr>
                        </m:ctrlPr>
                      </m:fPr>
                      <m:num>
                        <m:d>
                          <m:dPr>
                            <m:begChr m:val="["/>
                            <m:endChr m:val="]"/>
                            <m:ctrlPr>
                              <a:rPr lang="en-US" sz="2000" b="0" i="1" smtClean="0">
                                <a:solidFill>
                                  <a:schemeClr val="tx1"/>
                                </a:solidFill>
                                <a:latin typeface="Cambria Math"/>
                              </a:rPr>
                            </m:ctrlPr>
                          </m:dPr>
                          <m:e>
                            <m:r>
                              <a:rPr lang="en-US" sz="2000" b="0" i="1" smtClean="0">
                                <a:solidFill>
                                  <a:schemeClr val="tx1"/>
                                </a:solidFill>
                                <a:latin typeface="Cambria Math"/>
                              </a:rPr>
                              <m:t>𝐻𝑂𝐴𝑐</m:t>
                            </m:r>
                          </m:e>
                        </m:d>
                        <m:d>
                          <m:dPr>
                            <m:begChr m:val="["/>
                            <m:endChr m:val="]"/>
                            <m:ctrlPr>
                              <a:rPr lang="en-US" sz="2000" b="0" i="1" smtClean="0">
                                <a:solidFill>
                                  <a:schemeClr val="tx1"/>
                                </a:solidFill>
                                <a:latin typeface="Cambria Math"/>
                              </a:rPr>
                            </m:ctrlPr>
                          </m:dPr>
                          <m:e>
                            <m:sSup>
                              <m:sSupPr>
                                <m:ctrlPr>
                                  <a:rPr lang="en-US" sz="2000" b="0" i="1" smtClean="0">
                                    <a:solidFill>
                                      <a:schemeClr val="tx1"/>
                                    </a:solidFill>
                                    <a:latin typeface="Cambria Math"/>
                                  </a:rPr>
                                </m:ctrlPr>
                              </m:sSupPr>
                              <m:e>
                                <m:r>
                                  <a:rPr lang="en-US" sz="2000" b="0" i="1" smtClean="0">
                                    <a:solidFill>
                                      <a:schemeClr val="tx1"/>
                                    </a:solidFill>
                                    <a:latin typeface="Cambria Math"/>
                                  </a:rPr>
                                  <m:t>𝑂𝐻</m:t>
                                </m:r>
                              </m:e>
                              <m:sup>
                                <m:r>
                                  <a:rPr lang="en-US" sz="2000" b="0" i="1" smtClean="0">
                                    <a:solidFill>
                                      <a:schemeClr val="tx1"/>
                                    </a:solidFill>
                                    <a:latin typeface="Cambria Math"/>
                                  </a:rPr>
                                  <m:t>–</m:t>
                                </m:r>
                              </m:sup>
                            </m:sSup>
                          </m:e>
                        </m:d>
                      </m:num>
                      <m:den>
                        <m:d>
                          <m:dPr>
                            <m:begChr m:val="["/>
                            <m:endChr m:val="]"/>
                            <m:ctrlPr>
                              <a:rPr lang="en-US" sz="2000" b="0" i="1" smtClean="0">
                                <a:solidFill>
                                  <a:schemeClr val="tx1"/>
                                </a:solidFill>
                                <a:latin typeface="Cambria Math"/>
                              </a:rPr>
                            </m:ctrlPr>
                          </m:dPr>
                          <m:e>
                            <m:sSup>
                              <m:sSupPr>
                                <m:ctrlPr>
                                  <a:rPr lang="en-US" sz="2000" b="0" i="1" smtClean="0">
                                    <a:solidFill>
                                      <a:schemeClr val="tx1"/>
                                    </a:solidFill>
                                    <a:latin typeface="Cambria Math"/>
                                  </a:rPr>
                                </m:ctrlPr>
                              </m:sSupPr>
                              <m:e>
                                <m:r>
                                  <a:rPr lang="en-US" sz="2000" b="0" i="1" smtClean="0">
                                    <a:solidFill>
                                      <a:schemeClr val="tx1"/>
                                    </a:solidFill>
                                    <a:latin typeface="Cambria Math"/>
                                  </a:rPr>
                                  <m:t>𝑂𝐴𝑐</m:t>
                                </m:r>
                              </m:e>
                              <m:sup>
                                <m:r>
                                  <a:rPr lang="en-US" sz="2000" b="0" i="1" smtClean="0">
                                    <a:solidFill>
                                      <a:schemeClr val="tx1"/>
                                    </a:solidFill>
                                    <a:latin typeface="Cambria Math"/>
                                  </a:rPr>
                                  <m:t>–</m:t>
                                </m:r>
                              </m:sup>
                            </m:sSup>
                          </m:e>
                        </m:d>
                      </m:den>
                    </m:f>
                    <m:r>
                      <a:rPr lang="en-US" sz="2000" i="1">
                        <a:solidFill>
                          <a:schemeClr val="tx1"/>
                        </a:solidFill>
                        <a:latin typeface="Cambria Math"/>
                      </a:rPr>
                      <m:t>=5.68</m:t>
                    </m:r>
                    <m:r>
                      <a:rPr lang="en-US" sz="2000" i="1">
                        <a:solidFill>
                          <a:schemeClr val="tx1"/>
                        </a:solidFill>
                        <a:latin typeface="Cambria Math"/>
                        <a:ea typeface="Cambria Math"/>
                      </a:rPr>
                      <m:t>×</m:t>
                    </m:r>
                    <m:sSup>
                      <m:sSupPr>
                        <m:ctrlPr>
                          <a:rPr lang="en-US" sz="2000" i="1">
                            <a:solidFill>
                              <a:schemeClr val="tx1"/>
                            </a:solidFill>
                            <a:latin typeface="Cambria Math"/>
                            <a:ea typeface="Cambria Math"/>
                          </a:rPr>
                        </m:ctrlPr>
                      </m:sSupPr>
                      <m:e>
                        <m:r>
                          <a:rPr lang="en-US" sz="2000" i="1">
                            <a:solidFill>
                              <a:schemeClr val="tx1"/>
                            </a:solidFill>
                            <a:latin typeface="Cambria Math"/>
                            <a:ea typeface="Cambria Math"/>
                          </a:rPr>
                          <m:t>10</m:t>
                        </m:r>
                      </m:e>
                      <m:sup>
                        <m:r>
                          <a:rPr lang="en-US" sz="2000" i="1">
                            <a:solidFill>
                              <a:schemeClr val="tx1"/>
                            </a:solidFill>
                            <a:latin typeface="Cambria Math"/>
                            <a:ea typeface="Cambria Math"/>
                          </a:rPr>
                          <m:t>−10</m:t>
                        </m:r>
                      </m:sup>
                    </m:sSup>
                  </m:oMath>
                </a14:m>
                <a:endParaRPr lang="en-US" sz="2000" dirty="0" smtClean="0"/>
              </a:p>
              <a:p>
                <a:pPr marL="0" indent="0" algn="ctr">
                  <a:buNone/>
                </a:pPr>
                <a:r>
                  <a:rPr lang="en-US" sz="2000" dirty="0" smtClean="0"/>
                  <a:t>ICE TABLE:</a:t>
                </a:r>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14:m>
                  <m:oMath xmlns:m="http://schemas.openxmlformats.org/officeDocument/2006/math">
                    <m:f>
                      <m:fPr>
                        <m:ctrlPr>
                          <a:rPr lang="en-US" sz="2000" i="1">
                            <a:latin typeface="Cambria Math"/>
                          </a:rPr>
                        </m:ctrlPr>
                      </m:fPr>
                      <m:num>
                        <m:sSup>
                          <m:sSupPr>
                            <m:ctrlPr>
                              <a:rPr lang="en-US" sz="2000" i="1" smtClean="0">
                                <a:latin typeface="Cambria Math"/>
                              </a:rPr>
                            </m:ctrlPr>
                          </m:sSupPr>
                          <m:e>
                            <m:r>
                              <a:rPr lang="en-US" sz="2000" b="0" i="1" smtClean="0">
                                <a:latin typeface="Cambria Math"/>
                              </a:rPr>
                              <m:t>𝑥</m:t>
                            </m:r>
                          </m:e>
                          <m:sup>
                            <m:r>
                              <a:rPr lang="en-US" sz="2000" b="0" i="1" smtClean="0">
                                <a:latin typeface="Cambria Math"/>
                              </a:rPr>
                              <m:t>2</m:t>
                            </m:r>
                          </m:sup>
                        </m:sSup>
                      </m:num>
                      <m:den>
                        <m:r>
                          <a:rPr lang="en-US" sz="2000" b="0" i="1" smtClean="0">
                            <a:latin typeface="Cambria Math"/>
                          </a:rPr>
                          <m:t>0.1−</m:t>
                        </m:r>
                        <m:r>
                          <a:rPr lang="en-US" sz="2000" b="0" i="1" smtClean="0">
                            <a:latin typeface="Cambria Math"/>
                          </a:rPr>
                          <m:t>𝑥</m:t>
                        </m:r>
                      </m:den>
                    </m:f>
                    <m:r>
                      <a:rPr lang="en-US" sz="2000" i="1">
                        <a:latin typeface="Cambria Math"/>
                      </a:rPr>
                      <m:t>=5.68</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−10</m:t>
                        </m:r>
                      </m:sup>
                    </m:sSup>
                  </m:oMath>
                </a14:m>
                <a:r>
                  <a:rPr lang="en-US" sz="2000" dirty="0" smtClean="0"/>
                  <a:t> </a:t>
                </a:r>
              </a:p>
              <a:p>
                <a:pPr marL="0" indent="0" algn="ctr">
                  <a:buNone/>
                </a:pPr>
                <a:endParaRPr lang="en-US" sz="2000" dirty="0" smtClean="0"/>
              </a:p>
              <a:p>
                <a:pPr marL="0" indent="0" algn="ctr">
                  <a:buNone/>
                </a:pPr>
                <a:r>
                  <a:rPr lang="en-US" sz="2000" dirty="0" smtClean="0"/>
                  <a:t>Again, x will be very small, so we may approximate 0.1-x </a:t>
                </a:r>
                <a:r>
                  <a:rPr lang="en-US" sz="2000" dirty="0" smtClean="0">
                    <a:latin typeface="Calibri"/>
                  </a:rPr>
                  <a:t>≈ 0.1.</a:t>
                </a:r>
              </a:p>
              <a:p>
                <a:pPr marL="0" indent="0" algn="ctr">
                  <a:buNone/>
                </a:pPr>
                <a14:m>
                  <m:oMathPara xmlns:m="http://schemas.openxmlformats.org/officeDocument/2006/math">
                    <m:oMathParaPr>
                      <m:jc m:val="centerGroup"/>
                    </m:oMathParaPr>
                    <m:oMath xmlns:m="http://schemas.openxmlformats.org/officeDocument/2006/math">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=5.68</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−10</m:t>
                          </m:r>
                        </m:sup>
                      </m:sSup>
                      <m:r>
                        <a:rPr lang="en-US" sz="2000" i="1" smtClean="0">
                          <a:latin typeface="Cambria Math"/>
                          <a:ea typeface="Cambria Math"/>
                        </a:rPr>
                        <m:t>×</m:t>
                      </m:r>
                      <m:r>
                        <a:rPr lang="en-US" sz="2000" b="0" i="1" smtClean="0">
                          <a:latin typeface="Cambria Math"/>
                          <a:ea typeface="Cambria Math"/>
                        </a:rPr>
                        <m:t>0.1=</m:t>
                      </m:r>
                      <m:r>
                        <a:rPr lang="en-US" sz="2000" i="1">
                          <a:latin typeface="Cambria Math"/>
                        </a:rPr>
                        <m:t>5.68</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−1</m:t>
                          </m:r>
                          <m:r>
                            <a:rPr lang="en-US" sz="2000" b="0" i="1" smtClean="0">
                              <a:latin typeface="Cambria Math"/>
                              <a:ea typeface="Cambria Math"/>
                            </a:rPr>
                            <m:t>1</m:t>
                          </m:r>
                        </m:sup>
                      </m:sSup>
                    </m:oMath>
                  </m:oMathPara>
                </a14:m>
                <a:endParaRPr lang="en-US" sz="2000" dirty="0" smtClean="0"/>
              </a:p>
              <a:p>
                <a:pPr marL="0" indent="0" algn="ctr">
                  <a:buNone/>
                </a:pPr>
                <a:r>
                  <a:rPr lang="en-US" sz="2000" dirty="0" smtClean="0"/>
                  <a:t>x = 7.54 × 10</a:t>
                </a:r>
                <a:r>
                  <a:rPr lang="en-US" sz="2000" baseline="30000" dirty="0" smtClean="0"/>
                  <a:t>-6 </a:t>
                </a:r>
                <a:r>
                  <a:rPr lang="en-US" sz="2000" dirty="0" smtClean="0"/>
                  <a:t>= [</a:t>
                </a:r>
                <a:r>
                  <a:rPr lang="en-US" sz="2000" dirty="0"/>
                  <a:t>OH</a:t>
                </a:r>
                <a:r>
                  <a:rPr lang="en-US" sz="2000" baseline="30000" dirty="0"/>
                  <a:t> </a:t>
                </a:r>
                <a:r>
                  <a:rPr lang="en-US" sz="2000" baseline="30000" dirty="0" smtClean="0"/>
                  <a:t>–</a:t>
                </a:r>
                <a:r>
                  <a:rPr lang="en-US" sz="2000" dirty="0" smtClean="0"/>
                  <a:t>]</a:t>
                </a:r>
                <a:endParaRPr lang="en-US" sz="2000" dirty="0"/>
              </a:p>
              <a:p>
                <a:pPr marL="0" indent="0" algn="ctr">
                  <a:buNone/>
                </a:pPr>
                <a:r>
                  <a:rPr lang="en-US" sz="2000" dirty="0" smtClean="0"/>
                  <a:t>pOH = -log(</a:t>
                </a:r>
                <a:r>
                  <a:rPr lang="en-US" sz="2000" dirty="0"/>
                  <a:t>7.54 × 10</a:t>
                </a:r>
                <a:r>
                  <a:rPr lang="en-US" sz="2000" baseline="30000" dirty="0"/>
                  <a:t>-6 </a:t>
                </a:r>
                <a:r>
                  <a:rPr lang="en-US" sz="2000" dirty="0" smtClean="0"/>
                  <a:t>) = 5.123</a:t>
                </a:r>
              </a:p>
              <a:p>
                <a:pPr marL="0" indent="0" algn="ctr">
                  <a:buNone/>
                </a:pPr>
                <a:r>
                  <a:rPr lang="en-US" sz="2000" dirty="0" smtClean="0">
                    <a:solidFill>
                      <a:srgbClr val="C00000"/>
                    </a:solidFill>
                  </a:rPr>
                  <a:t>pH = 14.0-pOH =   8.88 = 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839200" cy="5867400"/>
              </a:xfrm>
              <a:blipFill rotWithShape="1">
                <a:blip r:embed="rId2"/>
                <a:stretch>
                  <a:fillRect l="-690" t="-1040" b="-208"/>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7175577"/>
              </p:ext>
            </p:extLst>
          </p:nvPr>
        </p:nvGraphicFramePr>
        <p:xfrm>
          <a:off x="1524000" y="24384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dirty="0"/>
                    </a:p>
                  </a:txBody>
                  <a:tcPr/>
                </a:tc>
                <a:tc>
                  <a:txBody>
                    <a:bodyPr/>
                    <a:lstStyle/>
                    <a:p>
                      <a:pPr algn="ctr"/>
                      <a:r>
                        <a:rPr lang="en-US" sz="1800" dirty="0" smtClean="0"/>
                        <a:t>CH</a:t>
                      </a:r>
                      <a:r>
                        <a:rPr lang="en-US" sz="1800" baseline="-25000" dirty="0" smtClean="0"/>
                        <a:t>3</a:t>
                      </a:r>
                      <a:r>
                        <a:rPr lang="en-US" sz="1800" dirty="0" smtClean="0"/>
                        <a:t>COO</a:t>
                      </a:r>
                      <a:r>
                        <a:rPr lang="en-US" sz="1800" baseline="30000" dirty="0" smtClean="0"/>
                        <a:t> –</a:t>
                      </a:r>
                      <a:endParaRPr lang="en-US" dirty="0"/>
                    </a:p>
                  </a:txBody>
                  <a:tcPr/>
                </a:tc>
                <a:tc>
                  <a:txBody>
                    <a:bodyPr/>
                    <a:lstStyle/>
                    <a:p>
                      <a:pPr algn="ctr"/>
                      <a:r>
                        <a:rPr lang="en-US" sz="1800" dirty="0" smtClean="0"/>
                        <a:t>CH</a:t>
                      </a:r>
                      <a:r>
                        <a:rPr lang="en-US" sz="1800" baseline="-25000" dirty="0" smtClean="0"/>
                        <a:t>3</a:t>
                      </a:r>
                      <a:r>
                        <a:rPr lang="en-US" sz="1800" dirty="0" smtClean="0"/>
                        <a:t>COOH</a:t>
                      </a:r>
                      <a:endParaRPr lang="en-US" dirty="0"/>
                    </a:p>
                  </a:txBody>
                  <a:tcPr/>
                </a:tc>
                <a:tc>
                  <a:txBody>
                    <a:bodyPr/>
                    <a:lstStyle/>
                    <a:p>
                      <a:pPr algn="ctr"/>
                      <a:r>
                        <a:rPr lang="en-US" sz="1800" dirty="0" smtClean="0"/>
                        <a:t>OH</a:t>
                      </a:r>
                      <a:r>
                        <a:rPr lang="en-US" sz="1800" baseline="30000" dirty="0" smtClean="0"/>
                        <a:t> –</a:t>
                      </a:r>
                      <a:endParaRPr lang="en-US" dirty="0"/>
                    </a:p>
                  </a:txBody>
                  <a:tcPr/>
                </a:tc>
              </a:tr>
              <a:tr h="370840">
                <a:tc>
                  <a:txBody>
                    <a:bodyPr/>
                    <a:lstStyle/>
                    <a:p>
                      <a:pPr algn="ctr"/>
                      <a:r>
                        <a:rPr lang="en-US" dirty="0" smtClean="0"/>
                        <a:t>Initial</a:t>
                      </a:r>
                      <a:endParaRPr lang="en-US" dirty="0"/>
                    </a:p>
                  </a:txBody>
                  <a:tcPr/>
                </a:tc>
                <a:tc>
                  <a:txBody>
                    <a:bodyPr/>
                    <a:lstStyle/>
                    <a:p>
                      <a:pPr algn="ctr"/>
                      <a:r>
                        <a:rPr lang="en-US" dirty="0" smtClean="0"/>
                        <a:t>0.1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Change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Equilibrium</a:t>
                      </a:r>
                      <a:endParaRPr lang="en-US" dirty="0"/>
                    </a:p>
                  </a:txBody>
                  <a:tcPr/>
                </a:tc>
                <a:tc>
                  <a:txBody>
                    <a:bodyPr/>
                    <a:lstStyle/>
                    <a:p>
                      <a:pPr algn="ctr"/>
                      <a:r>
                        <a:rPr lang="en-US" dirty="0" smtClean="0"/>
                        <a:t>0.1-x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5" name="Rectangle 4"/>
          <p:cNvSpPr/>
          <p:nvPr/>
        </p:nvSpPr>
        <p:spPr>
          <a:xfrm>
            <a:off x="5105400" y="6248400"/>
            <a:ext cx="1066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13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following reaction has K = 2.  Which image shows the reaction at equilibrium?</a:t>
            </a:r>
            <a:endParaRPr lang="en-US" dirty="0"/>
          </a:p>
        </p:txBody>
      </p:sp>
      <p:pic>
        <p:nvPicPr>
          <p:cNvPr id="5" name="Picture 4"/>
          <p:cNvPicPr>
            <a:picLocks noChangeAspect="1"/>
          </p:cNvPicPr>
          <p:nvPr/>
        </p:nvPicPr>
        <p:blipFill>
          <a:blip r:embed="rId2"/>
          <a:stretch>
            <a:fillRect/>
          </a:stretch>
        </p:blipFill>
        <p:spPr>
          <a:xfrm>
            <a:off x="3300092" y="1808795"/>
            <a:ext cx="2289546" cy="353420"/>
          </a:xfrm>
          <a:prstGeom prst="rect">
            <a:avLst/>
          </a:prstGeom>
        </p:spPr>
      </p:pic>
      <p:pic>
        <p:nvPicPr>
          <p:cNvPr id="6" name="Picture 5"/>
          <p:cNvPicPr>
            <a:picLocks noChangeAspect="1"/>
          </p:cNvPicPr>
          <p:nvPr/>
        </p:nvPicPr>
        <p:blipFill>
          <a:blip r:embed="rId3"/>
          <a:stretch>
            <a:fillRect/>
          </a:stretch>
        </p:blipFill>
        <p:spPr>
          <a:xfrm>
            <a:off x="1500478" y="2289169"/>
            <a:ext cx="2288358" cy="2220722"/>
          </a:xfrm>
          <a:prstGeom prst="rect">
            <a:avLst/>
          </a:prstGeom>
        </p:spPr>
      </p:pic>
      <p:pic>
        <p:nvPicPr>
          <p:cNvPr id="7" name="Picture 6"/>
          <p:cNvPicPr>
            <a:picLocks noChangeAspect="1"/>
          </p:cNvPicPr>
          <p:nvPr/>
        </p:nvPicPr>
        <p:blipFill>
          <a:blip r:embed="rId4"/>
          <a:stretch>
            <a:fillRect/>
          </a:stretch>
        </p:blipFill>
        <p:spPr>
          <a:xfrm>
            <a:off x="4950821" y="2271889"/>
            <a:ext cx="2306164" cy="2238002"/>
          </a:xfrm>
          <a:prstGeom prst="rect">
            <a:avLst/>
          </a:prstGeom>
        </p:spPr>
      </p:pic>
      <p:pic>
        <p:nvPicPr>
          <p:cNvPr id="9" name="Picture 8"/>
          <p:cNvPicPr>
            <a:picLocks noChangeAspect="1"/>
          </p:cNvPicPr>
          <p:nvPr/>
        </p:nvPicPr>
        <p:blipFill>
          <a:blip r:embed="rId5"/>
          <a:stretch>
            <a:fillRect/>
          </a:stretch>
        </p:blipFill>
        <p:spPr>
          <a:xfrm>
            <a:off x="1500478" y="4514105"/>
            <a:ext cx="2288358" cy="2220721"/>
          </a:xfrm>
          <a:prstGeom prst="rect">
            <a:avLst/>
          </a:prstGeom>
        </p:spPr>
      </p:pic>
      <p:pic>
        <p:nvPicPr>
          <p:cNvPr id="10" name="Picture 9"/>
          <p:cNvPicPr>
            <a:picLocks noChangeAspect="1"/>
          </p:cNvPicPr>
          <p:nvPr/>
        </p:nvPicPr>
        <p:blipFill>
          <a:blip r:embed="rId6"/>
          <a:stretch>
            <a:fillRect/>
          </a:stretch>
        </p:blipFill>
        <p:spPr>
          <a:xfrm>
            <a:off x="4950822" y="4514105"/>
            <a:ext cx="2339501" cy="2270353"/>
          </a:xfrm>
          <a:prstGeom prst="rect">
            <a:avLst/>
          </a:prstGeom>
        </p:spPr>
      </p:pic>
    </p:spTree>
    <p:extLst>
      <p:ext uri="{BB962C8B-B14F-4D97-AF65-F5344CB8AC3E}">
        <p14:creationId xmlns:p14="http://schemas.microsoft.com/office/powerpoint/2010/main" val="769278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191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Le </a:t>
            </a:r>
            <a:r>
              <a:rPr lang="en-US" sz="4000" u="sng" dirty="0" err="1" smtClean="0">
                <a:solidFill>
                  <a:srgbClr val="C00000"/>
                </a:solidFill>
              </a:rPr>
              <a:t>Châtelier’s</a:t>
            </a:r>
            <a:r>
              <a:rPr lang="en-US" sz="4000" u="sng" dirty="0" smtClean="0">
                <a:solidFill>
                  <a:srgbClr val="C00000"/>
                </a:solidFill>
              </a:rPr>
              <a:t> Principle</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5943600"/>
              </a:xfrm>
            </p:spPr>
            <p:txBody>
              <a:bodyPr>
                <a:normAutofit lnSpcReduction="10000"/>
              </a:bodyPr>
              <a:lstStyle/>
              <a:p>
                <a:pPr marL="0" indent="0">
                  <a:buNone/>
                </a:pPr>
                <a:r>
                  <a:rPr lang="en-US" sz="1800" dirty="0"/>
                  <a:t>P</a:t>
                </a:r>
                <a:r>
                  <a:rPr lang="en-US" sz="1800" dirty="0" smtClean="0"/>
                  <a:t>robably the most general </a:t>
                </a:r>
                <a:r>
                  <a:rPr lang="en-US" sz="1800" u="sng" dirty="0" smtClean="0">
                    <a:solidFill>
                      <a:srgbClr val="C00000"/>
                    </a:solidFill>
                  </a:rPr>
                  <a:t>qualitative description</a:t>
                </a:r>
                <a:r>
                  <a:rPr lang="en-US" sz="1800" dirty="0" smtClean="0">
                    <a:solidFill>
                      <a:srgbClr val="C00000"/>
                    </a:solidFill>
                  </a:rPr>
                  <a:t> </a:t>
                </a:r>
                <a:r>
                  <a:rPr lang="en-US" sz="1800" dirty="0" smtClean="0"/>
                  <a:t>of equilibrium that has ever been articulated.</a:t>
                </a:r>
              </a:p>
              <a:p>
                <a:pPr marL="0" indent="0">
                  <a:buNone/>
                </a:pPr>
                <a:endParaRPr lang="en-US" sz="2400" dirty="0"/>
              </a:p>
              <a:p>
                <a:pPr marL="0" indent="0">
                  <a:buNone/>
                </a:pPr>
                <a:r>
                  <a:rPr lang="en-US" sz="2400" dirty="0" smtClean="0"/>
                  <a:t>“When a system at equilibrium is subjected to change in </a:t>
                </a:r>
                <a:r>
                  <a:rPr lang="en-US" sz="2400" dirty="0">
                    <a:hlinkClick r:id="rId2" tooltip="Concentration"/>
                  </a:rPr>
                  <a:t>concentration</a:t>
                </a:r>
                <a:r>
                  <a:rPr lang="en-US" sz="2400" dirty="0"/>
                  <a:t>, </a:t>
                </a:r>
                <a:r>
                  <a:rPr lang="en-US" sz="2400" dirty="0">
                    <a:hlinkClick r:id="rId3" tooltip="Temperature"/>
                  </a:rPr>
                  <a:t>temperature</a:t>
                </a:r>
                <a:r>
                  <a:rPr lang="en-US" sz="2400" dirty="0"/>
                  <a:t>, </a:t>
                </a:r>
                <a:r>
                  <a:rPr lang="en-US" sz="2400" dirty="0">
                    <a:hlinkClick r:id="rId4" tooltip="Volume"/>
                  </a:rPr>
                  <a:t>volume</a:t>
                </a:r>
                <a:r>
                  <a:rPr lang="en-US" sz="2400" dirty="0"/>
                  <a:t>, or </a:t>
                </a:r>
                <a:r>
                  <a:rPr lang="en-US" sz="2400" dirty="0">
                    <a:hlinkClick r:id="rId5" tooltip="Pressure"/>
                  </a:rPr>
                  <a:t>pressure</a:t>
                </a:r>
                <a:r>
                  <a:rPr lang="en-US" sz="2400" dirty="0"/>
                  <a:t>, then the system readjusts itself to (partially) counteract the effect of the applied </a:t>
                </a:r>
                <a:r>
                  <a:rPr lang="en-US" sz="2400" dirty="0" smtClean="0"/>
                  <a:t>change </a:t>
                </a:r>
                <a:r>
                  <a:rPr lang="en-US" sz="2400" dirty="0"/>
                  <a:t>and a new equilibrium is established</a:t>
                </a:r>
                <a:r>
                  <a:rPr lang="en-US" sz="2400" dirty="0" smtClean="0"/>
                  <a:t>.”</a:t>
                </a:r>
              </a:p>
              <a:p>
                <a:pPr marL="0" indent="0">
                  <a:buNone/>
                </a:pPr>
                <a:endParaRPr lang="en-US" sz="2400" dirty="0"/>
              </a:p>
              <a:p>
                <a:pPr marL="0" indent="0">
                  <a:buNone/>
                </a:pPr>
                <a:r>
                  <a:rPr lang="en-US" sz="2400" dirty="0" smtClean="0"/>
                  <a:t>Example:   N</a:t>
                </a:r>
                <a:r>
                  <a:rPr lang="en-US" sz="2400" baseline="-25000" dirty="0" smtClean="0"/>
                  <a:t>2</a:t>
                </a:r>
                <a:r>
                  <a:rPr lang="en-US" sz="2400" dirty="0" smtClean="0"/>
                  <a:t>(g) + 3H</a:t>
                </a:r>
                <a:r>
                  <a:rPr lang="en-US" sz="2400" baseline="-25000" dirty="0" smtClean="0"/>
                  <a:t>2</a:t>
                </a:r>
                <a:r>
                  <a:rPr lang="en-US" sz="2400" dirty="0" smtClean="0"/>
                  <a:t>(g) </a:t>
                </a:r>
                <a14:m>
                  <m:oMath xmlns:m="http://schemas.openxmlformats.org/officeDocument/2006/math">
                    <m:r>
                      <a:rPr lang="en-US" sz="2400" i="1" smtClean="0">
                        <a:latin typeface="Cambria Math"/>
                        <a:ea typeface="Cambria Math"/>
                      </a:rPr>
                      <m:t>⇌</m:t>
                    </m:r>
                  </m:oMath>
                </a14:m>
                <a:r>
                  <a:rPr lang="en-US" sz="2400" dirty="0" smtClean="0"/>
                  <a:t> 2NH</a:t>
                </a:r>
                <a:r>
                  <a:rPr lang="en-US" sz="2400" baseline="-25000" dirty="0" smtClean="0"/>
                  <a:t>3</a:t>
                </a:r>
                <a:r>
                  <a:rPr lang="en-US" sz="2400" dirty="0" smtClean="0"/>
                  <a:t>(g) + heat (</a:t>
                </a:r>
                <a:r>
                  <a:rPr lang="el-GR" sz="2400" dirty="0" smtClean="0"/>
                  <a:t>Δ</a:t>
                </a:r>
                <a:r>
                  <a:rPr lang="en-US" sz="2400" dirty="0" smtClean="0"/>
                  <a:t>H = -92 kJ/</a:t>
                </a:r>
                <a:r>
                  <a:rPr lang="en-US" sz="2400" dirty="0" err="1" smtClean="0"/>
                  <a:t>mol</a:t>
                </a:r>
                <a:r>
                  <a:rPr lang="en-US" sz="2400" dirty="0" smtClean="0"/>
                  <a:t>)</a:t>
                </a:r>
              </a:p>
              <a:p>
                <a:pPr marL="0" indent="0">
                  <a:buNone/>
                </a:pPr>
                <a:endParaRPr lang="en-US" sz="2400" dirty="0" smtClean="0"/>
              </a:p>
              <a:p>
                <a:pPr marL="0" indent="0">
                  <a:buNone/>
                </a:pPr>
                <a:r>
                  <a:rPr lang="en-US" sz="2400" dirty="0" smtClean="0"/>
                  <a:t>                 4 molar volumes   2 molar volumes</a:t>
                </a:r>
              </a:p>
              <a:p>
                <a:pPr marL="0" indent="0">
                  <a:buNone/>
                </a:pPr>
                <a:r>
                  <a:rPr lang="en-US" sz="2400" dirty="0" smtClean="0"/>
                  <a:t>Decreasing the volume                  More NH</a:t>
                </a:r>
                <a:r>
                  <a:rPr lang="en-US" sz="2400" baseline="-25000" dirty="0" smtClean="0"/>
                  <a:t>3</a:t>
                </a:r>
                <a:r>
                  <a:rPr lang="en-US" sz="2400" dirty="0" smtClean="0"/>
                  <a:t> is produced</a:t>
                </a:r>
              </a:p>
              <a:p>
                <a:pPr marL="0" indent="0">
                  <a:buNone/>
                </a:pPr>
                <a:r>
                  <a:rPr lang="en-US" sz="2400" dirty="0" smtClean="0"/>
                  <a:t>Adding N</a:t>
                </a:r>
                <a:r>
                  <a:rPr lang="en-US" sz="2400" baseline="-25000" dirty="0" smtClean="0"/>
                  <a:t>2</a:t>
                </a:r>
                <a:r>
                  <a:rPr lang="en-US" sz="2400" dirty="0" smtClean="0"/>
                  <a:t> or H</a:t>
                </a:r>
                <a:r>
                  <a:rPr lang="en-US" sz="2400" baseline="-25000" dirty="0" smtClean="0"/>
                  <a:t>2</a:t>
                </a:r>
                <a:r>
                  <a:rPr lang="en-US" sz="2400" dirty="0" smtClean="0"/>
                  <a:t>                               More </a:t>
                </a:r>
                <a:r>
                  <a:rPr lang="en-US" sz="2400" dirty="0"/>
                  <a:t>NH</a:t>
                </a:r>
                <a:r>
                  <a:rPr lang="en-US" sz="2400" baseline="-25000" dirty="0"/>
                  <a:t>3</a:t>
                </a:r>
                <a:r>
                  <a:rPr lang="en-US" sz="2400" dirty="0"/>
                  <a:t> is produced</a:t>
                </a:r>
              </a:p>
              <a:p>
                <a:pPr marL="0" indent="0">
                  <a:buNone/>
                </a:pPr>
                <a:r>
                  <a:rPr lang="en-US" sz="2400" dirty="0" smtClean="0"/>
                  <a:t>Adding heat (increasing T)            NH</a:t>
                </a:r>
                <a:r>
                  <a:rPr lang="en-US" sz="2400" baseline="-25000" dirty="0" smtClean="0"/>
                  <a:t>3</a:t>
                </a:r>
                <a:r>
                  <a:rPr lang="en-US" sz="2400" dirty="0" smtClean="0"/>
                  <a:t> is converted to N</a:t>
                </a:r>
                <a:r>
                  <a:rPr lang="en-US" sz="2400" baseline="-25000" dirty="0" smtClean="0"/>
                  <a:t>2</a:t>
                </a:r>
                <a:r>
                  <a:rPr lang="en-US" sz="2400" dirty="0" smtClean="0"/>
                  <a:t> + and H</a:t>
                </a:r>
                <a:r>
                  <a:rPr lang="en-US" sz="2400" baseline="-25000" dirty="0" smtClean="0"/>
                  <a:t>2</a:t>
                </a:r>
              </a:p>
              <a:p>
                <a:pPr marL="0" indent="0">
                  <a:buNone/>
                </a:pPr>
                <a:r>
                  <a:rPr lang="en-US" sz="2400" dirty="0" smtClean="0"/>
                  <a:t>NH</a:t>
                </a:r>
                <a:r>
                  <a:rPr lang="en-US" sz="2400" baseline="-25000" dirty="0" smtClean="0"/>
                  <a:t>3</a:t>
                </a:r>
                <a:r>
                  <a:rPr lang="en-US" sz="2400" dirty="0" smtClean="0"/>
                  <a:t> is added                                    </a:t>
                </a:r>
                <a:r>
                  <a:rPr lang="en-US" sz="2400" dirty="0"/>
                  <a:t>NH</a:t>
                </a:r>
                <a:r>
                  <a:rPr lang="en-US" sz="2400" baseline="-25000" dirty="0"/>
                  <a:t>3</a:t>
                </a:r>
                <a:r>
                  <a:rPr lang="en-US" sz="2400" dirty="0"/>
                  <a:t> is converted to N</a:t>
                </a:r>
                <a:r>
                  <a:rPr lang="en-US" sz="2400" baseline="-25000" dirty="0"/>
                  <a:t>2</a:t>
                </a:r>
                <a:r>
                  <a:rPr lang="en-US" sz="2400" dirty="0"/>
                  <a:t> + and H</a:t>
                </a:r>
                <a:r>
                  <a:rPr lang="en-US" sz="2400" baseline="-25000" dirty="0"/>
                  <a:t>2</a:t>
                </a:r>
              </a:p>
              <a:p>
                <a:pPr marL="0" indent="0">
                  <a:buNone/>
                </a:pP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943600"/>
              </a:xfrm>
              <a:blipFill rotWithShape="1">
                <a:blip r:embed="rId6"/>
                <a:stretch>
                  <a:fillRect l="-1111" t="-923"/>
                </a:stretch>
              </a:blipFill>
            </p:spPr>
            <p:txBody>
              <a:bodyPr/>
              <a:lstStyle/>
              <a:p>
                <a:r>
                  <a:rPr lang="en-US">
                    <a:noFill/>
                  </a:rPr>
                  <a:t> </a:t>
                </a:r>
              </a:p>
            </p:txBody>
          </p:sp>
        </mc:Fallback>
      </mc:AlternateContent>
      <p:cxnSp>
        <p:nvCxnSpPr>
          <p:cNvPr id="5" name="Straight Arrow Connector 4"/>
          <p:cNvCxnSpPr/>
          <p:nvPr/>
        </p:nvCxnSpPr>
        <p:spPr>
          <a:xfrm flipV="1">
            <a:off x="2743200" y="4038600"/>
            <a:ext cx="0" cy="53340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91025" y="4038600"/>
            <a:ext cx="0" cy="53340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7625" y="5105400"/>
            <a:ext cx="533400" cy="0"/>
          </a:xfrm>
          <a:prstGeom prst="straightConnector1">
            <a:avLst/>
          </a:prstGeom>
          <a:ln w="3492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57625" y="5486400"/>
            <a:ext cx="533400" cy="0"/>
          </a:xfrm>
          <a:prstGeom prst="straightConnector1">
            <a:avLst/>
          </a:prstGeom>
          <a:ln w="3492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48100" y="5867400"/>
            <a:ext cx="533400" cy="0"/>
          </a:xfrm>
          <a:prstGeom prst="straightConnector1">
            <a:avLst/>
          </a:prstGeom>
          <a:ln w="3492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57625" y="6324600"/>
            <a:ext cx="533400" cy="0"/>
          </a:xfrm>
          <a:prstGeom prst="straightConnector1">
            <a:avLst/>
          </a:prstGeom>
          <a:ln w="3492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47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Kinetic model for equilibrium</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a:bodyPr>
              <a:lstStyle/>
              <a:p>
                <a:pPr marL="0" indent="0">
                  <a:buNone/>
                </a:pPr>
                <a:r>
                  <a:rPr lang="en-US" sz="1800" dirty="0" smtClean="0"/>
                  <a:t>In a dynamic equilibrium, the forward and reverse rates must be equal.  Thus, for the reaction</a:t>
                </a:r>
              </a:p>
              <a:p>
                <a:pPr marL="0" indent="0" algn="ctr">
                  <a:buNone/>
                </a:pPr>
                <a:r>
                  <a:rPr lang="en-US" sz="2400" i="1" dirty="0" err="1" smtClean="0"/>
                  <a:t>a</a:t>
                </a:r>
                <a:r>
                  <a:rPr lang="en-US" sz="2400" dirty="0" err="1" smtClean="0"/>
                  <a:t>A</a:t>
                </a:r>
                <a:r>
                  <a:rPr lang="en-US" sz="2400" dirty="0" smtClean="0"/>
                  <a:t> + </a:t>
                </a:r>
                <a:r>
                  <a:rPr lang="en-US" sz="2400" i="1" dirty="0" err="1" smtClean="0"/>
                  <a:t>b</a:t>
                </a:r>
                <a:r>
                  <a:rPr lang="en-US" sz="2400" dirty="0" err="1" smtClean="0"/>
                  <a:t>B</a:t>
                </a:r>
                <a:r>
                  <a:rPr lang="en-US" sz="2400" dirty="0" smtClean="0"/>
                  <a:t> </a:t>
                </a:r>
                <a14:m>
                  <m:oMath xmlns:m="http://schemas.openxmlformats.org/officeDocument/2006/math">
                    <m:r>
                      <a:rPr lang="en-US" sz="2400" i="1">
                        <a:latin typeface="Cambria Math"/>
                        <a:ea typeface="Cambria Math"/>
                      </a:rPr>
                      <m:t>⇌</m:t>
                    </m:r>
                  </m:oMath>
                </a14:m>
                <a:r>
                  <a:rPr lang="en-US" sz="2400" dirty="0" smtClean="0"/>
                  <a:t> </a:t>
                </a:r>
                <a:r>
                  <a:rPr lang="en-US" sz="2400" i="1" dirty="0" err="1" smtClean="0"/>
                  <a:t>c</a:t>
                </a:r>
                <a:r>
                  <a:rPr lang="en-US" sz="2400" dirty="0" err="1" smtClean="0"/>
                  <a:t>C</a:t>
                </a:r>
                <a:r>
                  <a:rPr lang="en-US" sz="2400" dirty="0" smtClean="0"/>
                  <a:t> + </a:t>
                </a:r>
                <a:r>
                  <a:rPr lang="en-US" sz="2400" i="1" dirty="0" err="1" smtClean="0"/>
                  <a:t>d</a:t>
                </a:r>
                <a:r>
                  <a:rPr lang="en-US" sz="2400" dirty="0" err="1" smtClean="0"/>
                  <a:t>D</a:t>
                </a:r>
                <a:r>
                  <a:rPr lang="en-US" sz="2400" dirty="0" smtClean="0"/>
                  <a:t>, </a:t>
                </a:r>
              </a:p>
              <a:p>
                <a:pPr marL="0" indent="0">
                  <a:buNone/>
                </a:pPr>
                <a:r>
                  <a:rPr lang="en-US" sz="1800" dirty="0" smtClean="0"/>
                  <a:t>at equilibrium the rate of the forward reaction </a:t>
                </a:r>
                <a:r>
                  <a:rPr lang="en-US" sz="1800" i="1" dirty="0"/>
                  <a:t>a</a:t>
                </a:r>
                <a:r>
                  <a:rPr lang="en-US" sz="1800" dirty="0"/>
                  <a:t>A + </a:t>
                </a:r>
                <a:r>
                  <a:rPr lang="en-US" sz="1800" i="1" dirty="0" err="1"/>
                  <a:t>b</a:t>
                </a:r>
                <a:r>
                  <a:rPr lang="en-US" sz="1800" dirty="0" err="1"/>
                  <a:t>B</a:t>
                </a:r>
                <a:r>
                  <a:rPr lang="en-US" sz="1800" dirty="0"/>
                  <a:t> </a:t>
                </a:r>
                <a14:m>
                  <m:oMath xmlns:m="http://schemas.openxmlformats.org/officeDocument/2006/math">
                    <m:r>
                      <a:rPr lang="en-US" sz="1800" i="1" smtClean="0">
                        <a:latin typeface="Cambria Math"/>
                        <a:ea typeface="Cambria Math"/>
                      </a:rPr>
                      <m:t>⟶</m:t>
                    </m:r>
                  </m:oMath>
                </a14:m>
                <a:r>
                  <a:rPr lang="en-US" sz="1800" dirty="0"/>
                  <a:t> </a:t>
                </a:r>
                <a:r>
                  <a:rPr lang="en-US" sz="1800" i="1" dirty="0" err="1"/>
                  <a:t>c</a:t>
                </a:r>
                <a:r>
                  <a:rPr lang="en-US" sz="1800" dirty="0" err="1"/>
                  <a:t>C</a:t>
                </a:r>
                <a:r>
                  <a:rPr lang="en-US" sz="1800" dirty="0"/>
                  <a:t> + </a:t>
                </a:r>
                <a:r>
                  <a:rPr lang="en-US" sz="1800" i="1" dirty="0" err="1" smtClean="0"/>
                  <a:t>d</a:t>
                </a:r>
                <a:r>
                  <a:rPr lang="en-US" sz="1800" dirty="0" err="1" smtClean="0"/>
                  <a:t>D</a:t>
                </a:r>
                <a:endParaRPr lang="en-US" sz="1800" dirty="0" smtClean="0"/>
              </a:p>
              <a:p>
                <a:pPr marL="0" indent="0">
                  <a:buNone/>
                </a:pPr>
                <a:r>
                  <a:rPr lang="en-US" sz="1800" dirty="0"/>
                  <a:t>m</a:t>
                </a:r>
                <a:r>
                  <a:rPr lang="en-US" sz="1800" dirty="0" smtClean="0"/>
                  <a:t>ust equal the rate of the reverse reaction       </a:t>
                </a:r>
                <a:r>
                  <a:rPr lang="en-US" sz="1800" i="1" dirty="0" err="1" smtClean="0"/>
                  <a:t>a</a:t>
                </a:r>
                <a:r>
                  <a:rPr lang="en-US" sz="1800" dirty="0" err="1" smtClean="0"/>
                  <a:t>A</a:t>
                </a:r>
                <a:r>
                  <a:rPr lang="en-US" sz="1800" dirty="0" smtClean="0"/>
                  <a:t> </a:t>
                </a:r>
                <a:r>
                  <a:rPr lang="en-US" sz="1800" dirty="0"/>
                  <a:t>+ </a:t>
                </a:r>
                <a:r>
                  <a:rPr lang="en-US" sz="1800" i="1" dirty="0" err="1"/>
                  <a:t>b</a:t>
                </a:r>
                <a:r>
                  <a:rPr lang="en-US" sz="1800" dirty="0" err="1"/>
                  <a:t>B</a:t>
                </a:r>
                <a:r>
                  <a:rPr lang="en-US" sz="1800" dirty="0"/>
                  <a:t> </a:t>
                </a:r>
                <a14:m>
                  <m:oMath xmlns:m="http://schemas.openxmlformats.org/officeDocument/2006/math">
                    <m:r>
                      <a:rPr lang="en-US" sz="1800" i="1" smtClean="0">
                        <a:latin typeface="Cambria Math"/>
                        <a:ea typeface="Cambria Math"/>
                      </a:rPr>
                      <m:t>⟵</m:t>
                    </m:r>
                  </m:oMath>
                </a14:m>
                <a:r>
                  <a:rPr lang="en-US" sz="1800" dirty="0"/>
                  <a:t> </a:t>
                </a:r>
                <a:r>
                  <a:rPr lang="en-US" sz="1800" i="1" dirty="0" err="1"/>
                  <a:t>c</a:t>
                </a:r>
                <a:r>
                  <a:rPr lang="en-US" sz="1800" dirty="0" err="1"/>
                  <a:t>C</a:t>
                </a:r>
                <a:r>
                  <a:rPr lang="en-US" sz="1800" dirty="0"/>
                  <a:t> + </a:t>
                </a:r>
                <a:r>
                  <a:rPr lang="en-US" sz="1800" i="1" dirty="0" err="1" smtClean="0"/>
                  <a:t>d</a:t>
                </a:r>
                <a:r>
                  <a:rPr lang="en-US" sz="1800" dirty="0" err="1" smtClean="0"/>
                  <a:t>D</a:t>
                </a:r>
                <a:endParaRPr lang="en-US" sz="1800" dirty="0" smtClean="0"/>
              </a:p>
              <a:p>
                <a:pPr marL="0" indent="0">
                  <a:buNone/>
                </a:pPr>
                <a:endParaRPr lang="en-US" sz="1800" dirty="0" smtClean="0"/>
              </a:p>
              <a:p>
                <a:pPr marL="0" indent="0">
                  <a:buNone/>
                </a:pPr>
                <a:r>
                  <a:rPr lang="en-US" sz="1800" dirty="0" smtClean="0"/>
                  <a:t>In 1865, Cato Maximillian </a:t>
                </a:r>
                <a:r>
                  <a:rPr lang="en-US" sz="1800" dirty="0" err="1" smtClean="0"/>
                  <a:t>Guldberg</a:t>
                </a:r>
                <a:r>
                  <a:rPr lang="en-US" sz="1800" dirty="0" smtClean="0"/>
                  <a:t> and Peter </a:t>
                </a:r>
                <a:r>
                  <a:rPr lang="en-US" sz="1800" dirty="0" err="1" smtClean="0"/>
                  <a:t>Waage</a:t>
                </a:r>
                <a:r>
                  <a:rPr lang="en-US" sz="1800" dirty="0" smtClean="0"/>
                  <a:t> proposed that the rates of the forward and reverse reactions are given by</a:t>
                </a:r>
              </a:p>
              <a:p>
                <a:pPr marL="0" indent="0" algn="ctr">
                  <a:buNone/>
                </a:pPr>
                <a:r>
                  <a:rPr lang="en-US" sz="1800" dirty="0" smtClean="0"/>
                  <a:t>Forward reaction rate = k</a:t>
                </a:r>
                <a:r>
                  <a:rPr lang="en-US" sz="1800" baseline="-25000" dirty="0" smtClean="0"/>
                  <a:t>+</a:t>
                </a:r>
                <a:r>
                  <a:rPr lang="en-US" sz="1800" dirty="0" smtClean="0"/>
                  <a:t> [A]</a:t>
                </a:r>
                <a:r>
                  <a:rPr lang="en-US" sz="1800" i="1" baseline="30000" dirty="0" smtClean="0"/>
                  <a:t>a</a:t>
                </a:r>
                <a:r>
                  <a:rPr lang="en-US" sz="1800" dirty="0" smtClean="0"/>
                  <a:t>[B]</a:t>
                </a:r>
                <a:r>
                  <a:rPr lang="en-US" sz="1800" i="1" baseline="30000" dirty="0" smtClean="0"/>
                  <a:t>b</a:t>
                </a:r>
              </a:p>
              <a:p>
                <a:pPr marL="0" indent="0" algn="ctr">
                  <a:buNone/>
                </a:pPr>
                <a:r>
                  <a:rPr lang="en-US" sz="1800" dirty="0" smtClean="0"/>
                  <a:t>Reverse reaction rate  = k</a:t>
                </a:r>
                <a:r>
                  <a:rPr lang="en-US" sz="1800" baseline="-25000" dirty="0" smtClean="0"/>
                  <a:t>–</a:t>
                </a:r>
                <a:r>
                  <a:rPr lang="en-US" sz="1800" dirty="0" smtClean="0"/>
                  <a:t> [C]</a:t>
                </a:r>
                <a:r>
                  <a:rPr lang="en-US" sz="1800" i="1" baseline="30000" dirty="0" smtClean="0"/>
                  <a:t>c</a:t>
                </a:r>
                <a:r>
                  <a:rPr lang="en-US" sz="1800" dirty="0" smtClean="0"/>
                  <a:t>[D]</a:t>
                </a:r>
                <a:r>
                  <a:rPr lang="en-US" sz="1800" i="1" baseline="30000" dirty="0" smtClean="0"/>
                  <a:t>d</a:t>
                </a:r>
                <a:r>
                  <a:rPr lang="en-US" sz="1800" dirty="0" smtClean="0"/>
                  <a:t> </a:t>
                </a:r>
              </a:p>
              <a:p>
                <a:pPr marL="0" indent="0">
                  <a:buNone/>
                </a:pPr>
                <a:r>
                  <a:rPr lang="en-US" sz="1800" dirty="0" smtClean="0"/>
                  <a:t>Here [A] is the concentration of species A, </a:t>
                </a:r>
                <a:r>
                  <a:rPr lang="en-US" sz="1800" i="1" dirty="0" smtClean="0"/>
                  <a:t>etc.</a:t>
                </a:r>
                <a:r>
                  <a:rPr lang="en-US" sz="1800" dirty="0" smtClean="0"/>
                  <a:t>, and the powers </a:t>
                </a:r>
                <a:r>
                  <a:rPr lang="en-US" sz="1800" i="1" dirty="0" smtClean="0"/>
                  <a:t>a, b, … </a:t>
                </a:r>
                <a:r>
                  <a:rPr lang="en-US" sz="1800" dirty="0" smtClean="0"/>
                  <a:t>are the stoichiometric coefficients.  For gases, partial pressures, </a:t>
                </a:r>
                <a:r>
                  <a:rPr lang="en-US" sz="1800" i="1" dirty="0" smtClean="0"/>
                  <a:t>P</a:t>
                </a:r>
                <a:r>
                  <a:rPr lang="en-US" sz="1800" i="1" baseline="-25000" dirty="0" smtClean="0"/>
                  <a:t>A </a:t>
                </a:r>
                <a:r>
                  <a:rPr lang="en-US" sz="1800" i="1" dirty="0" smtClean="0"/>
                  <a:t>, P</a:t>
                </a:r>
                <a:r>
                  <a:rPr lang="en-US" sz="1800" i="1" baseline="-25000" dirty="0" smtClean="0"/>
                  <a:t>B </a:t>
                </a:r>
                <a:r>
                  <a:rPr lang="en-US" sz="1800" i="1" dirty="0" smtClean="0"/>
                  <a:t>, etc. </a:t>
                </a:r>
                <a:r>
                  <a:rPr lang="en-US" sz="1800" dirty="0" smtClean="0"/>
                  <a:t>may be used, instead.</a:t>
                </a:r>
              </a:p>
              <a:p>
                <a:pPr marL="0" indent="0">
                  <a:buNone/>
                </a:pPr>
                <a:r>
                  <a:rPr lang="en-US" sz="1800" dirty="0" smtClean="0"/>
                  <a:t>At equilibrium, the two rates must be equal, so </a:t>
                </a:r>
                <a:r>
                  <a:rPr lang="en-US" sz="1800" dirty="0"/>
                  <a:t>k</a:t>
                </a:r>
                <a:r>
                  <a:rPr lang="en-US" sz="1800" baseline="-25000" dirty="0"/>
                  <a:t>+</a:t>
                </a:r>
                <a:r>
                  <a:rPr lang="en-US" sz="1800" dirty="0"/>
                  <a:t> [</a:t>
                </a:r>
                <a:r>
                  <a:rPr lang="en-US" sz="1800" dirty="0" smtClean="0"/>
                  <a:t>A]</a:t>
                </a:r>
                <a:r>
                  <a:rPr lang="en-US" sz="1800" i="1" baseline="30000" dirty="0" smtClean="0"/>
                  <a:t>a</a:t>
                </a:r>
                <a:r>
                  <a:rPr lang="en-US" sz="1800" dirty="0" smtClean="0"/>
                  <a:t>[B]</a:t>
                </a:r>
                <a:r>
                  <a:rPr lang="en-US" sz="1800" i="1" baseline="30000" dirty="0" smtClean="0"/>
                  <a:t>b</a:t>
                </a:r>
                <a:r>
                  <a:rPr lang="en-US" sz="1800" dirty="0" smtClean="0"/>
                  <a:t> = </a:t>
                </a:r>
                <a:r>
                  <a:rPr lang="en-US" sz="1800" dirty="0"/>
                  <a:t>k</a:t>
                </a:r>
                <a:r>
                  <a:rPr lang="en-US" sz="1800" baseline="-25000" dirty="0"/>
                  <a:t>–</a:t>
                </a:r>
                <a:r>
                  <a:rPr lang="en-US" sz="1800" dirty="0"/>
                  <a:t> [C]</a:t>
                </a:r>
                <a:r>
                  <a:rPr lang="en-US" sz="1800" i="1" baseline="30000" dirty="0"/>
                  <a:t>c</a:t>
                </a:r>
                <a:r>
                  <a:rPr lang="en-US" sz="1800" dirty="0"/>
                  <a:t>[D]</a:t>
                </a:r>
                <a:r>
                  <a:rPr lang="en-US" sz="1800" i="1" baseline="30000" dirty="0"/>
                  <a:t>d</a:t>
                </a:r>
                <a:r>
                  <a:rPr lang="en-US" sz="1800" dirty="0"/>
                  <a:t> </a:t>
                </a:r>
                <a:r>
                  <a:rPr lang="en-US" sz="1800" dirty="0" smtClean="0"/>
                  <a:t>. This can be arranged to give</a:t>
                </a:r>
              </a:p>
              <a:p>
                <a:pPr marL="0" indent="0" algn="ctr">
                  <a:buNone/>
                </a:pPr>
                <a14:m>
                  <m:oMath xmlns:m="http://schemas.openxmlformats.org/officeDocument/2006/math">
                    <m:r>
                      <a:rPr lang="en-US" sz="1800" b="0" i="1" smtClean="0">
                        <a:latin typeface="Cambria Math"/>
                      </a:rPr>
                      <m:t>𝐾</m:t>
                    </m:r>
                    <m:r>
                      <a:rPr lang="en-US" sz="1800" b="0" i="1" smtClean="0">
                        <a:latin typeface="Cambria Math"/>
                      </a:rPr>
                      <m:t>= </m:t>
                    </m:r>
                    <m:f>
                      <m:fPr>
                        <m:ctrlPr>
                          <a:rPr lang="en-US" sz="1800" b="0" i="1" smtClean="0">
                            <a:latin typeface="Cambria Math"/>
                          </a:rPr>
                        </m:ctrlPr>
                      </m:fPr>
                      <m:num>
                        <m:sSub>
                          <m:sSubPr>
                            <m:ctrlPr>
                              <a:rPr lang="en-US" sz="1800" b="0" i="1" smtClean="0">
                                <a:latin typeface="Cambria Math"/>
                              </a:rPr>
                            </m:ctrlPr>
                          </m:sSubPr>
                          <m:e>
                            <m:r>
                              <a:rPr lang="en-US" sz="1800" i="1">
                                <a:latin typeface="Cambria Math"/>
                              </a:rPr>
                              <m:t>𝑘</m:t>
                            </m:r>
                          </m:e>
                          <m:sub>
                            <m:r>
                              <a:rPr lang="en-US" sz="1800" b="0" i="1" smtClean="0">
                                <a:latin typeface="Cambria Math"/>
                              </a:rPr>
                              <m:t>+</m:t>
                            </m:r>
                          </m:sub>
                        </m:sSub>
                      </m:num>
                      <m:den>
                        <m:sSub>
                          <m:sSubPr>
                            <m:ctrlPr>
                              <a:rPr lang="en-US" sz="1800" b="0" i="1" smtClean="0">
                                <a:latin typeface="Cambria Math"/>
                              </a:rPr>
                            </m:ctrlPr>
                          </m:sSubPr>
                          <m:e>
                            <m:r>
                              <a:rPr lang="en-US" sz="1800" b="0" i="1" smtClean="0">
                                <a:latin typeface="Cambria Math"/>
                              </a:rPr>
                              <m:t>𝑘</m:t>
                            </m:r>
                          </m:e>
                          <m:sub>
                            <m:r>
                              <a:rPr lang="en-US" sz="1800" b="0" i="1" smtClean="0">
                                <a:latin typeface="Cambria Math"/>
                              </a:rPr>
                              <m:t>–</m:t>
                            </m:r>
                          </m:sub>
                        </m:sSub>
                      </m:den>
                    </m:f>
                    <m:r>
                      <a:rPr lang="en-US" sz="1800" b="0" i="1" smtClean="0">
                        <a:latin typeface="Cambria Math"/>
                      </a:rPr>
                      <m:t>=</m:t>
                    </m:r>
                    <m:f>
                      <m:fPr>
                        <m:ctrlPr>
                          <a:rPr lang="en-US" sz="1800" b="0" i="1" smtClean="0">
                            <a:latin typeface="Cambria Math"/>
                          </a:rPr>
                        </m:ctrlPr>
                      </m:fPr>
                      <m:num>
                        <m:sSup>
                          <m:sSupPr>
                            <m:ctrlPr>
                              <a:rPr lang="en-US" sz="1800" b="0" i="1" smtClean="0">
                                <a:latin typeface="Cambria Math"/>
                              </a:rPr>
                            </m:ctrlPr>
                          </m:sSupPr>
                          <m:e>
                            <m:r>
                              <a:rPr lang="en-US" sz="1800" b="0" i="1" smtClean="0">
                                <a:latin typeface="Cambria Math"/>
                              </a:rPr>
                              <m:t>[</m:t>
                            </m:r>
                            <m:r>
                              <a:rPr lang="en-US" sz="1800" b="0" i="1" smtClean="0">
                                <a:latin typeface="Cambria Math"/>
                              </a:rPr>
                              <m:t>𝐶</m:t>
                            </m:r>
                            <m:r>
                              <a:rPr lang="en-US" sz="1800" b="0" i="1" smtClean="0">
                                <a:latin typeface="Cambria Math"/>
                              </a:rPr>
                              <m:t>]</m:t>
                            </m:r>
                          </m:e>
                          <m:sup>
                            <m:r>
                              <a:rPr lang="en-US" sz="1800" b="0" i="1" smtClean="0">
                                <a:latin typeface="Cambria Math"/>
                              </a:rPr>
                              <m:t>𝑐</m:t>
                            </m:r>
                          </m:sup>
                        </m:sSup>
                        <m:sSup>
                          <m:sSupPr>
                            <m:ctrlPr>
                              <a:rPr lang="en-US" sz="1800" b="0" i="1" smtClean="0">
                                <a:latin typeface="Cambria Math"/>
                              </a:rPr>
                            </m:ctrlPr>
                          </m:sSupPr>
                          <m:e>
                            <m:r>
                              <a:rPr lang="en-US" sz="1800" b="0" i="1" smtClean="0">
                                <a:latin typeface="Cambria Math"/>
                              </a:rPr>
                              <m:t>[</m:t>
                            </m:r>
                            <m:r>
                              <a:rPr lang="en-US" sz="1800" b="0" i="1" smtClean="0">
                                <a:latin typeface="Cambria Math"/>
                              </a:rPr>
                              <m:t>𝐷</m:t>
                            </m:r>
                            <m:r>
                              <a:rPr lang="en-US" sz="1800" b="0" i="1" smtClean="0">
                                <a:latin typeface="Cambria Math"/>
                              </a:rPr>
                              <m:t>]</m:t>
                            </m:r>
                          </m:e>
                          <m:sup>
                            <m:r>
                              <a:rPr lang="en-US" sz="1800" b="0" i="1" smtClean="0">
                                <a:latin typeface="Cambria Math"/>
                              </a:rPr>
                              <m:t>𝑑</m:t>
                            </m:r>
                          </m:sup>
                        </m:sSup>
                      </m:num>
                      <m:den>
                        <m:sSup>
                          <m:sSupPr>
                            <m:ctrlPr>
                              <a:rPr lang="en-US" sz="1800" b="0" i="1" smtClean="0">
                                <a:latin typeface="Cambria Math"/>
                              </a:rPr>
                            </m:ctrlPr>
                          </m:sSupPr>
                          <m:e>
                            <m:r>
                              <a:rPr lang="en-US" sz="1800" b="0" i="1" smtClean="0">
                                <a:latin typeface="Cambria Math"/>
                              </a:rPr>
                              <m:t>[</m:t>
                            </m:r>
                            <m:r>
                              <a:rPr lang="en-US" sz="1800" b="0" i="1" smtClean="0">
                                <a:latin typeface="Cambria Math"/>
                              </a:rPr>
                              <m:t>𝐴</m:t>
                            </m:r>
                            <m:r>
                              <a:rPr lang="en-US" sz="1800" b="0" i="1" smtClean="0">
                                <a:latin typeface="Cambria Math"/>
                              </a:rPr>
                              <m:t>]</m:t>
                            </m:r>
                          </m:e>
                          <m:sup>
                            <m:r>
                              <a:rPr lang="en-US" sz="1800" b="0" i="1" smtClean="0">
                                <a:latin typeface="Cambria Math"/>
                              </a:rPr>
                              <m:t>𝑎</m:t>
                            </m:r>
                          </m:sup>
                        </m:sSup>
                        <m:sSup>
                          <m:sSupPr>
                            <m:ctrlPr>
                              <a:rPr lang="en-US" sz="1800" b="0" i="1" smtClean="0">
                                <a:latin typeface="Cambria Math"/>
                              </a:rPr>
                            </m:ctrlPr>
                          </m:sSupPr>
                          <m:e>
                            <m:r>
                              <a:rPr lang="en-US" sz="1800" b="0" i="1" smtClean="0">
                                <a:latin typeface="Cambria Math"/>
                              </a:rPr>
                              <m:t>[</m:t>
                            </m:r>
                            <m:r>
                              <a:rPr lang="en-US" sz="1800" b="0" i="1" smtClean="0">
                                <a:latin typeface="Cambria Math"/>
                              </a:rPr>
                              <m:t>𝐵</m:t>
                            </m:r>
                            <m:r>
                              <a:rPr lang="en-US" sz="1800" b="0" i="1" smtClean="0">
                                <a:latin typeface="Cambria Math"/>
                              </a:rPr>
                              <m:t>]</m:t>
                            </m:r>
                          </m:e>
                          <m:sup>
                            <m:r>
                              <a:rPr lang="en-US" sz="1800" b="0" i="1" smtClean="0">
                                <a:latin typeface="Cambria Math"/>
                              </a:rPr>
                              <m:t>𝑏</m:t>
                            </m:r>
                          </m:sup>
                        </m:sSup>
                      </m:den>
                    </m:f>
                    <m:r>
                      <a:rPr lang="en-US" sz="1800" b="0" i="0" smtClean="0">
                        <a:latin typeface="Cambria Math"/>
                      </a:rPr>
                      <m:t> </m:t>
                    </m:r>
                  </m:oMath>
                </a14:m>
                <a:r>
                  <a:rPr lang="en-US" sz="1800" dirty="0" smtClean="0"/>
                  <a:t> , where </a:t>
                </a:r>
                <a14:m>
                  <m:oMath xmlns:m="http://schemas.openxmlformats.org/officeDocument/2006/math">
                    <m:r>
                      <a:rPr lang="en-US" sz="1800" i="1">
                        <a:latin typeface="Cambria Math"/>
                      </a:rPr>
                      <m:t>𝐾</m:t>
                    </m:r>
                  </m:oMath>
                </a14:m>
                <a:r>
                  <a:rPr lang="en-US" sz="1800" dirty="0" smtClean="0"/>
                  <a:t> is called the </a:t>
                </a:r>
                <a:r>
                  <a:rPr lang="en-US" sz="1800" u="sng" dirty="0" smtClean="0">
                    <a:solidFill>
                      <a:srgbClr val="C00000"/>
                    </a:solidFill>
                  </a:rPr>
                  <a:t>equilibrium</a:t>
                </a:r>
                <a:r>
                  <a:rPr lang="en-US" sz="1800" dirty="0" smtClean="0">
                    <a:solidFill>
                      <a:srgbClr val="C00000"/>
                    </a:solidFill>
                  </a:rPr>
                  <a:t> </a:t>
                </a:r>
                <a:r>
                  <a:rPr lang="en-US" sz="1800" u="sng" dirty="0" smtClean="0">
                    <a:solidFill>
                      <a:srgbClr val="C00000"/>
                    </a:solidFill>
                  </a:rPr>
                  <a:t>constant</a:t>
                </a:r>
                <a:r>
                  <a:rPr lang="en-US" sz="1800" dirty="0" smtClean="0"/>
                  <a:t>.</a:t>
                </a:r>
              </a:p>
              <a:p>
                <a:pPr marL="0" indent="0" algn="ctr">
                  <a:buNone/>
                </a:pPr>
                <a:r>
                  <a:rPr lang="en-US" sz="1800" u="sng" dirty="0" smtClean="0">
                    <a:solidFill>
                      <a:srgbClr val="C00000"/>
                    </a:solidFill>
                  </a:rPr>
                  <a:t>REMEMBER:</a:t>
                </a:r>
                <a:r>
                  <a:rPr lang="en-US" sz="1800" dirty="0" smtClean="0">
                    <a:solidFill>
                      <a:srgbClr val="C00000"/>
                    </a:solidFill>
                  </a:rPr>
                  <a:t>  Products are in the numerator, reactants in the denominator!</a:t>
                </a:r>
                <a:endParaRPr lang="en-US" sz="1800" dirty="0">
                  <a:solidFill>
                    <a:srgbClr val="C00000"/>
                  </a:solidFill>
                </a:endParaRPr>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1">
                <a:blip r:embed="rId2"/>
                <a:stretch>
                  <a:fillRect l="-593" t="-520"/>
                </a:stretch>
              </a:blipFill>
            </p:spPr>
            <p:txBody>
              <a:bodyPr/>
              <a:lstStyle/>
              <a:p>
                <a:r>
                  <a:rPr lang="en-US">
                    <a:noFill/>
                  </a:rPr>
                  <a:t> </a:t>
                </a:r>
              </a:p>
            </p:txBody>
          </p:sp>
        </mc:Fallback>
      </mc:AlternateContent>
    </p:spTree>
    <p:extLst>
      <p:ext uri="{BB962C8B-B14F-4D97-AF65-F5344CB8AC3E}">
        <p14:creationId xmlns:p14="http://schemas.microsoft.com/office/powerpoint/2010/main" val="81444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srgbClr val="C00000"/>
                </a:solidFill>
              </a:rPr>
              <a:t>Problems with the kinetic model</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638800"/>
              </a:xfrm>
            </p:spPr>
            <p:txBody>
              <a:bodyPr>
                <a:normAutofit/>
              </a:bodyPr>
              <a:lstStyle/>
              <a:p>
                <a:pPr marL="0" indent="0">
                  <a:buNone/>
                </a:pPr>
                <a:r>
                  <a:rPr lang="en-US" sz="2000" dirty="0" smtClean="0"/>
                  <a:t>Although there is strong experimental support for the result of the kinetic model that </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𝐾</m:t>
                      </m:r>
                      <m:r>
                        <a:rPr lang="en-US" sz="2000" i="1">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m:t>
                              </m:r>
                              <m:r>
                                <a:rPr lang="en-US" sz="2000" i="1">
                                  <a:latin typeface="Cambria Math"/>
                                </a:rPr>
                                <m:t>𝐶</m:t>
                              </m:r>
                              <m:r>
                                <a:rPr lang="en-US" sz="2000" i="1">
                                  <a:latin typeface="Cambria Math"/>
                                </a:rPr>
                                <m:t>]</m:t>
                              </m:r>
                            </m:e>
                            <m:sup>
                              <m:r>
                                <a:rPr lang="en-US" sz="2000" i="1">
                                  <a:latin typeface="Cambria Math"/>
                                </a:rPr>
                                <m:t>𝑐</m:t>
                              </m:r>
                            </m:sup>
                          </m:sSup>
                          <m:sSup>
                            <m:sSupPr>
                              <m:ctrlPr>
                                <a:rPr lang="en-US" sz="2000" i="1">
                                  <a:latin typeface="Cambria Math"/>
                                </a:rPr>
                              </m:ctrlPr>
                            </m:sSupPr>
                            <m:e>
                              <m:r>
                                <a:rPr lang="en-US" sz="2000" i="1">
                                  <a:latin typeface="Cambria Math"/>
                                </a:rPr>
                                <m:t>[</m:t>
                              </m:r>
                              <m:r>
                                <a:rPr lang="en-US" sz="2000" i="1">
                                  <a:latin typeface="Cambria Math"/>
                                </a:rPr>
                                <m:t>𝐷</m:t>
                              </m:r>
                              <m:r>
                                <a:rPr lang="en-US" sz="2000" i="1">
                                  <a:latin typeface="Cambria Math"/>
                                </a:rPr>
                                <m:t>]</m:t>
                              </m:r>
                            </m:e>
                            <m:sup>
                              <m:r>
                                <a:rPr lang="en-US" sz="2000" i="1">
                                  <a:latin typeface="Cambria Math"/>
                                </a:rPr>
                                <m:t>𝑑</m:t>
                              </m:r>
                            </m:sup>
                          </m:sSup>
                        </m:num>
                        <m:den>
                          <m:sSup>
                            <m:sSupPr>
                              <m:ctrlPr>
                                <a:rPr lang="en-US" sz="2000" i="1">
                                  <a:latin typeface="Cambria Math"/>
                                </a:rPr>
                              </m:ctrlPr>
                            </m:sSupPr>
                            <m:e>
                              <m:r>
                                <a:rPr lang="en-US" sz="2000" i="1">
                                  <a:latin typeface="Cambria Math"/>
                                </a:rPr>
                                <m:t>[</m:t>
                              </m:r>
                              <m:r>
                                <a:rPr lang="en-US" sz="2000" i="1">
                                  <a:latin typeface="Cambria Math"/>
                                </a:rPr>
                                <m:t>𝐴</m:t>
                              </m:r>
                              <m:r>
                                <a:rPr lang="en-US" sz="2000" i="1">
                                  <a:latin typeface="Cambria Math"/>
                                </a:rPr>
                                <m:t>]</m:t>
                              </m:r>
                            </m:e>
                            <m:sup>
                              <m:r>
                                <a:rPr lang="en-US" sz="2000" i="1">
                                  <a:latin typeface="Cambria Math"/>
                                </a:rPr>
                                <m:t>𝑎</m:t>
                              </m:r>
                            </m:sup>
                          </m:sSup>
                          <m:sSup>
                            <m:sSupPr>
                              <m:ctrlPr>
                                <a:rPr lang="en-US" sz="2000" i="1">
                                  <a:latin typeface="Cambria Math"/>
                                </a:rPr>
                              </m:ctrlPr>
                            </m:sSupPr>
                            <m:e>
                              <m:r>
                                <a:rPr lang="en-US" sz="2000" b="0" i="1" smtClean="0">
                                  <a:latin typeface="Cambria Math"/>
                                </a:rPr>
                                <m:t>[</m:t>
                              </m:r>
                              <m:r>
                                <a:rPr lang="en-US" sz="2000" i="1">
                                  <a:latin typeface="Cambria Math"/>
                                </a:rPr>
                                <m:t>𝐵</m:t>
                              </m:r>
                              <m:r>
                                <a:rPr lang="en-US" sz="2000" b="0" i="1" smtClean="0">
                                  <a:latin typeface="Cambria Math"/>
                                </a:rPr>
                                <m:t>]</m:t>
                              </m:r>
                            </m:e>
                            <m:sup>
                              <m:r>
                                <a:rPr lang="en-US" sz="2000" i="1">
                                  <a:latin typeface="Cambria Math"/>
                                </a:rPr>
                                <m:t>𝑏</m:t>
                              </m:r>
                            </m:sup>
                          </m:sSup>
                        </m:den>
                      </m:f>
                    </m:oMath>
                  </m:oMathPara>
                </a14:m>
                <a:endParaRPr lang="en-US" sz="2000" dirty="0" smtClean="0"/>
              </a:p>
              <a:p>
                <a:pPr marL="0" indent="0">
                  <a:buNone/>
                </a:pPr>
                <a:r>
                  <a:rPr lang="en-US" sz="2000" dirty="0"/>
                  <a:t>i</a:t>
                </a:r>
                <a:r>
                  <a:rPr lang="en-US" sz="2000" dirty="0" smtClean="0"/>
                  <a:t>s a constant, there are now many reactions known that do not obey the rate laws proposed by</a:t>
                </a:r>
                <a:r>
                  <a:rPr lang="en-US" sz="2000" dirty="0"/>
                  <a:t> </a:t>
                </a:r>
                <a:r>
                  <a:rPr lang="en-US" sz="2000" dirty="0" err="1"/>
                  <a:t>Guldberg</a:t>
                </a:r>
                <a:r>
                  <a:rPr lang="en-US" sz="2000" dirty="0"/>
                  <a:t> and </a:t>
                </a:r>
                <a:r>
                  <a:rPr lang="en-US" sz="2000" dirty="0" err="1" smtClean="0"/>
                  <a:t>Waage</a:t>
                </a:r>
                <a:r>
                  <a:rPr lang="en-US" sz="2000" dirty="0" smtClean="0"/>
                  <a:t>.</a:t>
                </a:r>
              </a:p>
              <a:p>
                <a:pPr marL="0" indent="0">
                  <a:buNone/>
                </a:pPr>
                <a:endParaRPr lang="en-US" sz="2000" dirty="0"/>
              </a:p>
              <a:p>
                <a:pPr marL="0" indent="0">
                  <a:buNone/>
                </a:pPr>
                <a:r>
                  <a:rPr lang="en-US" sz="2000" u="sng" dirty="0" smtClean="0"/>
                  <a:t>Examples</a:t>
                </a:r>
                <a:r>
                  <a:rPr lang="en-US" sz="2000" dirty="0" smtClean="0"/>
                  <a:t>: </a:t>
                </a:r>
              </a:p>
              <a:p>
                <a:pPr marL="0" indent="0">
                  <a:buNone/>
                </a:pPr>
                <a:r>
                  <a:rPr lang="en-US" sz="2000" dirty="0" smtClean="0"/>
                  <a:t>2N</a:t>
                </a:r>
                <a:r>
                  <a:rPr lang="en-US" sz="2000" baseline="-25000" dirty="0" smtClean="0"/>
                  <a:t>2</a:t>
                </a:r>
                <a:r>
                  <a:rPr lang="en-US" sz="2000" dirty="0" smtClean="0"/>
                  <a:t>O</a:t>
                </a:r>
                <a:r>
                  <a:rPr lang="en-US" sz="2000" baseline="-25000" dirty="0" smtClean="0"/>
                  <a:t>5</a:t>
                </a:r>
                <a:r>
                  <a:rPr lang="en-US" sz="2000" dirty="0" smtClean="0"/>
                  <a:t>(g) </a:t>
                </a:r>
                <a14:m>
                  <m:oMath xmlns:m="http://schemas.openxmlformats.org/officeDocument/2006/math">
                    <m:r>
                      <a:rPr lang="en-US" sz="2000" i="1" smtClean="0">
                        <a:latin typeface="Cambria Math"/>
                        <a:ea typeface="Cambria Math"/>
                      </a:rPr>
                      <m:t>⟶</m:t>
                    </m:r>
                  </m:oMath>
                </a14:m>
                <a:r>
                  <a:rPr lang="en-US" sz="2000" dirty="0" smtClean="0"/>
                  <a:t> N</a:t>
                </a:r>
                <a:r>
                  <a:rPr lang="en-US" sz="2000" baseline="-25000" dirty="0" smtClean="0"/>
                  <a:t>2</a:t>
                </a:r>
                <a:r>
                  <a:rPr lang="en-US" sz="2000" dirty="0" smtClean="0"/>
                  <a:t>O</a:t>
                </a:r>
                <a:r>
                  <a:rPr lang="en-US" sz="2000" baseline="-25000" dirty="0" smtClean="0"/>
                  <a:t>4</a:t>
                </a:r>
                <a:r>
                  <a:rPr lang="en-US" sz="2000" dirty="0" smtClean="0"/>
                  <a:t>(g) + O</a:t>
                </a:r>
                <a:r>
                  <a:rPr lang="en-US" sz="2000" baseline="-25000" dirty="0" smtClean="0"/>
                  <a:t>2</a:t>
                </a:r>
                <a:r>
                  <a:rPr lang="en-US" sz="2000" dirty="0" smtClean="0"/>
                  <a:t>(g)        Rate = </a:t>
                </a:r>
                <a14:m>
                  <m:oMath xmlns:m="http://schemas.openxmlformats.org/officeDocument/2006/math">
                    <m:r>
                      <a:rPr lang="en-US" sz="2000" b="0" i="1" smtClean="0">
                        <a:latin typeface="Cambria Math"/>
                      </a:rPr>
                      <m:t>𝑘</m:t>
                    </m:r>
                    <m:r>
                      <a:rPr lang="en-US" sz="2000" b="0" i="1" smtClean="0">
                        <a:latin typeface="Cambria Math"/>
                      </a:rPr>
                      <m:t>[</m:t>
                    </m:r>
                    <m:sSub>
                      <m:sSubPr>
                        <m:ctrlPr>
                          <a:rPr lang="en-US" sz="2000" b="0" i="1" smtClean="0">
                            <a:latin typeface="Cambria Math"/>
                          </a:rPr>
                        </m:ctrlPr>
                      </m:sSubPr>
                      <m:e>
                        <m:r>
                          <a:rPr lang="en-US" sz="2000" b="0" i="1" smtClean="0">
                            <a:latin typeface="Cambria Math"/>
                          </a:rPr>
                          <m:t>𝑁</m:t>
                        </m:r>
                      </m:e>
                      <m:sub>
                        <m:r>
                          <a:rPr lang="en-US" sz="2000" b="0" i="1" smtClean="0">
                            <a:latin typeface="Cambria Math"/>
                          </a:rPr>
                          <m:t>2</m:t>
                        </m:r>
                      </m:sub>
                    </m:sSub>
                    <m:sSub>
                      <m:sSubPr>
                        <m:ctrlPr>
                          <a:rPr lang="en-US" sz="2000" b="0" i="1" smtClean="0">
                            <a:latin typeface="Cambria Math"/>
                          </a:rPr>
                        </m:ctrlPr>
                      </m:sSubPr>
                      <m:e>
                        <m:r>
                          <a:rPr lang="en-US" sz="2000" b="0" i="1" smtClean="0">
                            <a:latin typeface="Cambria Math"/>
                          </a:rPr>
                          <m:t>𝑂</m:t>
                        </m:r>
                      </m:e>
                      <m:sub>
                        <m:r>
                          <a:rPr lang="en-US" sz="2000" b="0" i="1" smtClean="0">
                            <a:latin typeface="Cambria Math"/>
                          </a:rPr>
                          <m:t>5</m:t>
                        </m:r>
                      </m:sub>
                    </m:sSub>
                    <m:r>
                      <a:rPr lang="en-US" sz="2000" b="0" i="1" smtClean="0">
                        <a:latin typeface="Cambria Math"/>
                      </a:rPr>
                      <m:t>]</m:t>
                    </m:r>
                  </m:oMath>
                </a14:m>
                <a:r>
                  <a:rPr lang="en-US" sz="2000" dirty="0" smtClean="0"/>
                  <a:t> ,           </a:t>
                </a:r>
                <a:r>
                  <a:rPr lang="en-US" sz="2000" dirty="0" smtClean="0">
                    <a:solidFill>
                      <a:srgbClr val="C00000"/>
                    </a:solidFill>
                  </a:rPr>
                  <a:t>NOT </a:t>
                </a:r>
                <a:r>
                  <a:rPr lang="en-US" sz="2000" dirty="0" smtClean="0"/>
                  <a:t>    </a:t>
                </a:r>
                <a14:m>
                  <m:oMath xmlns:m="http://schemas.openxmlformats.org/officeDocument/2006/math">
                    <m:sSup>
                      <m:sSupPr>
                        <m:ctrlPr>
                          <a:rPr lang="en-US" sz="2000" i="1" smtClean="0">
                            <a:latin typeface="Cambria Math"/>
                          </a:rPr>
                        </m:ctrlPr>
                      </m:sSupPr>
                      <m:e>
                        <m:r>
                          <a:rPr lang="en-US" sz="2000" b="0" i="1" smtClean="0">
                            <a:latin typeface="Cambria Math"/>
                          </a:rPr>
                          <m:t>𝑘</m:t>
                        </m:r>
                        <m:r>
                          <a:rPr lang="en-US" sz="2000" i="1">
                            <a:latin typeface="Cambria Math"/>
                          </a:rPr>
                          <m:t>[</m:t>
                        </m:r>
                        <m:sSub>
                          <m:sSubPr>
                            <m:ctrlPr>
                              <a:rPr lang="en-US" sz="2000" i="1">
                                <a:latin typeface="Cambria Math"/>
                              </a:rPr>
                            </m:ctrlPr>
                          </m:sSubPr>
                          <m:e>
                            <m:r>
                              <a:rPr lang="en-US" sz="2000" i="1">
                                <a:latin typeface="Cambria Math"/>
                              </a:rPr>
                              <m:t>𝑁</m:t>
                            </m:r>
                          </m:e>
                          <m:sub>
                            <m:r>
                              <a:rPr lang="en-US" sz="2000" i="1">
                                <a:latin typeface="Cambria Math"/>
                              </a:rPr>
                              <m:t>2</m:t>
                            </m:r>
                          </m:sub>
                        </m:sSub>
                        <m:sSub>
                          <m:sSubPr>
                            <m:ctrlPr>
                              <a:rPr lang="en-US" sz="2000" i="1">
                                <a:latin typeface="Cambria Math"/>
                              </a:rPr>
                            </m:ctrlPr>
                          </m:sSubPr>
                          <m:e>
                            <m:r>
                              <a:rPr lang="en-US" sz="2000" i="1">
                                <a:latin typeface="Cambria Math"/>
                              </a:rPr>
                              <m:t>𝑂</m:t>
                            </m:r>
                          </m:e>
                          <m:sub>
                            <m:r>
                              <a:rPr lang="en-US" sz="2000" i="1">
                                <a:latin typeface="Cambria Math"/>
                              </a:rPr>
                              <m:t>5</m:t>
                            </m:r>
                          </m:sub>
                        </m:sSub>
                        <m:r>
                          <a:rPr lang="en-US" sz="2000" i="1">
                            <a:latin typeface="Cambria Math"/>
                          </a:rPr>
                          <m:t>]</m:t>
                        </m:r>
                      </m:e>
                      <m:sup>
                        <m:r>
                          <a:rPr lang="en-US" sz="2000" b="0" i="1" smtClean="0">
                            <a:latin typeface="Cambria Math"/>
                          </a:rPr>
                          <m:t>2</m:t>
                        </m:r>
                      </m:sup>
                    </m:sSup>
                  </m:oMath>
                </a14:m>
                <a:endParaRPr lang="en-US" sz="2000" dirty="0" smtClean="0"/>
              </a:p>
              <a:p>
                <a:pPr marL="0" indent="0">
                  <a:buNone/>
                </a:pPr>
                <a:r>
                  <a:rPr lang="en-US" sz="2000" dirty="0" smtClean="0"/>
                  <a:t>H</a:t>
                </a:r>
                <a:r>
                  <a:rPr lang="en-US" sz="2000" baseline="-25000" dirty="0" smtClean="0"/>
                  <a:t>2</a:t>
                </a:r>
                <a:r>
                  <a:rPr lang="en-US" sz="2000" dirty="0" smtClean="0"/>
                  <a:t>(g) + Br</a:t>
                </a:r>
                <a:r>
                  <a:rPr lang="en-US" sz="2000" baseline="-25000" dirty="0" smtClean="0"/>
                  <a:t>2</a:t>
                </a:r>
                <a:r>
                  <a:rPr lang="en-US" sz="2000" dirty="0" smtClean="0"/>
                  <a:t>(g) </a:t>
                </a:r>
                <a14:m>
                  <m:oMath xmlns:m="http://schemas.openxmlformats.org/officeDocument/2006/math">
                    <m:r>
                      <a:rPr lang="en-US" sz="2000" i="1">
                        <a:latin typeface="Cambria Math"/>
                        <a:ea typeface="Cambria Math"/>
                      </a:rPr>
                      <m:t>⟶</m:t>
                    </m:r>
                  </m:oMath>
                </a14:m>
                <a:r>
                  <a:rPr lang="en-US" sz="2000" dirty="0" smtClean="0"/>
                  <a:t> 2HBr(g)             Rate = </a:t>
                </a:r>
                <a14:m>
                  <m:oMath xmlns:m="http://schemas.openxmlformats.org/officeDocument/2006/math">
                    <m:f>
                      <m:fPr>
                        <m:ctrlPr>
                          <a:rPr lang="en-US" sz="2000" i="1" smtClean="0">
                            <a:latin typeface="Cambria Math"/>
                          </a:rPr>
                        </m:ctrlPr>
                      </m:fPr>
                      <m:num>
                        <m:r>
                          <a:rPr lang="en-US" sz="2000" b="0" i="1" smtClean="0">
                            <a:latin typeface="Cambria Math"/>
                          </a:rPr>
                          <m:t>𝑘</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2</m:t>
                                </m:r>
                              </m:sub>
                            </m:sSub>
                          </m:e>
                        </m:d>
                        <m:sSup>
                          <m:sSupPr>
                            <m:ctrlPr>
                              <a:rPr lang="en-US" sz="2000" b="0" i="1" smtClean="0">
                                <a:latin typeface="Cambria Math"/>
                              </a:rPr>
                            </m:ctrlPr>
                          </m:sSupPr>
                          <m:e>
                            <m:r>
                              <a:rPr lang="en-US" sz="2000" i="1">
                                <a:latin typeface="Cambria Math"/>
                              </a:rPr>
                              <m:t>[</m:t>
                            </m:r>
                            <m:sSub>
                              <m:sSubPr>
                                <m:ctrlPr>
                                  <a:rPr lang="en-US" sz="2000" i="1">
                                    <a:latin typeface="Cambria Math"/>
                                  </a:rPr>
                                </m:ctrlPr>
                              </m:sSubPr>
                              <m:e>
                                <m:r>
                                  <a:rPr lang="en-US" sz="2000" b="0" i="1" smtClean="0">
                                    <a:latin typeface="Cambria Math"/>
                                  </a:rPr>
                                  <m:t>𝐵𝑟</m:t>
                                </m:r>
                              </m:e>
                              <m:sub>
                                <m:r>
                                  <a:rPr lang="en-US" sz="2000" b="0" i="1" smtClean="0">
                                    <a:latin typeface="Cambria Math"/>
                                  </a:rPr>
                                  <m:t>2</m:t>
                                </m:r>
                              </m:sub>
                            </m:sSub>
                            <m:r>
                              <a:rPr lang="en-US" sz="2000" i="1">
                                <a:latin typeface="Cambria Math"/>
                              </a:rPr>
                              <m:t>]</m:t>
                            </m:r>
                          </m:e>
                          <m:sup>
                            <m:f>
                              <m:fPr>
                                <m:type m:val="skw"/>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up>
                        </m:sSup>
                      </m:num>
                      <m:den>
                        <m:r>
                          <a:rPr lang="en-US" sz="2000" b="0" i="1" smtClean="0">
                            <a:latin typeface="Cambria Math"/>
                          </a:rPr>
                          <m:t>1+</m:t>
                        </m:r>
                        <m:sSup>
                          <m:sSupPr>
                            <m:ctrlPr>
                              <a:rPr lang="en-US" sz="2000" b="0" i="1" smtClean="0">
                                <a:latin typeface="Cambria Math"/>
                              </a:rPr>
                            </m:ctrlPr>
                          </m:sSupPr>
                          <m:e>
                            <m:r>
                              <a:rPr lang="en-US" sz="2000" i="1">
                                <a:latin typeface="Cambria Math"/>
                              </a:rPr>
                              <m:t>𝑘</m:t>
                            </m:r>
                          </m:e>
                          <m:sup>
                            <m:r>
                              <a:rPr lang="en-US" sz="2000" i="1">
                                <a:latin typeface="Cambria Math"/>
                              </a:rPr>
                              <m:t>′</m:t>
                            </m:r>
                          </m:sup>
                        </m:sSup>
                        <m:d>
                          <m:dPr>
                            <m:begChr m:val="["/>
                            <m:endChr m:val="]"/>
                            <m:ctrlPr>
                              <a:rPr lang="en-US" sz="2000" b="0" i="1" smtClean="0">
                                <a:latin typeface="Cambria Math"/>
                              </a:rPr>
                            </m:ctrlPr>
                          </m:dPr>
                          <m:e>
                            <m:r>
                              <a:rPr lang="en-US" sz="2000" b="0" i="1" smtClean="0">
                                <a:latin typeface="Cambria Math"/>
                              </a:rPr>
                              <m:t>𝐻𝐵𝑟</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𝐵𝑟</m:t>
                            </m:r>
                          </m:e>
                          <m:sub>
                            <m:r>
                              <a:rPr lang="en-US" sz="2000" b="0" i="1" smtClean="0">
                                <a:latin typeface="Cambria Math"/>
                              </a:rPr>
                              <m:t>2</m:t>
                            </m:r>
                          </m:sub>
                        </m:sSub>
                        <m:r>
                          <a:rPr lang="en-US" sz="2000" b="0" i="1" smtClean="0">
                            <a:latin typeface="Cambria Math"/>
                          </a:rPr>
                          <m:t>]</m:t>
                        </m:r>
                      </m:den>
                    </m:f>
                  </m:oMath>
                </a14:m>
                <a:r>
                  <a:rPr lang="en-US" sz="2000" dirty="0" smtClean="0"/>
                  <a:t> ,  </a:t>
                </a:r>
                <a:r>
                  <a:rPr lang="en-US" sz="2000" dirty="0" smtClean="0">
                    <a:solidFill>
                      <a:srgbClr val="C00000"/>
                    </a:solidFill>
                  </a:rPr>
                  <a:t>NOT     </a:t>
                </a:r>
                <a14:m>
                  <m:oMath xmlns:m="http://schemas.openxmlformats.org/officeDocument/2006/math">
                    <m:r>
                      <a:rPr lang="en-US" sz="2000" b="0" i="1" smtClean="0">
                        <a:solidFill>
                          <a:schemeClr val="tx1"/>
                        </a:solidFill>
                        <a:latin typeface="Cambria Math"/>
                      </a:rPr>
                      <m:t>𝑘</m:t>
                    </m:r>
                    <m:r>
                      <a:rPr lang="en-US" sz="2000" b="0" i="1" smtClean="0">
                        <a:solidFill>
                          <a:schemeClr val="tx1"/>
                        </a:solidFill>
                        <a:latin typeface="Cambria Math"/>
                      </a:rPr>
                      <m:t>[</m:t>
                    </m:r>
                    <m:sSub>
                      <m:sSubPr>
                        <m:ctrlPr>
                          <a:rPr lang="en-US" sz="2000" b="0" i="1" smtClean="0">
                            <a:solidFill>
                              <a:schemeClr val="tx1"/>
                            </a:solidFill>
                            <a:latin typeface="Cambria Math"/>
                          </a:rPr>
                        </m:ctrlPr>
                      </m:sSubPr>
                      <m:e>
                        <m:r>
                          <a:rPr lang="en-US" sz="2000" b="0" i="1" smtClean="0">
                            <a:solidFill>
                              <a:schemeClr val="tx1"/>
                            </a:solidFill>
                            <a:latin typeface="Cambria Math"/>
                          </a:rPr>
                          <m:t>𝐻</m:t>
                        </m:r>
                      </m:e>
                      <m:sub>
                        <m:r>
                          <a:rPr lang="en-US" sz="2000" b="0" i="1" smtClean="0">
                            <a:solidFill>
                              <a:schemeClr val="tx1"/>
                            </a:solidFill>
                            <a:latin typeface="Cambria Math"/>
                          </a:rPr>
                          <m:t>2</m:t>
                        </m:r>
                      </m:sub>
                    </m:sSub>
                    <m:r>
                      <a:rPr lang="en-US" sz="2000" b="0" i="1" smtClean="0">
                        <a:solidFill>
                          <a:schemeClr val="tx1"/>
                        </a:solidFill>
                        <a:latin typeface="Cambria Math"/>
                      </a:rPr>
                      <m:t>]</m:t>
                    </m:r>
                    <m:r>
                      <a:rPr lang="en-US" sz="2000" i="1">
                        <a:latin typeface="Cambria Math"/>
                      </a:rPr>
                      <m:t>[</m:t>
                    </m:r>
                    <m:sSub>
                      <m:sSubPr>
                        <m:ctrlPr>
                          <a:rPr lang="en-US" sz="2000" i="1">
                            <a:latin typeface="Cambria Math"/>
                          </a:rPr>
                        </m:ctrlPr>
                      </m:sSubPr>
                      <m:e>
                        <m:r>
                          <a:rPr lang="en-US" sz="2000" b="0" i="1" smtClean="0">
                            <a:latin typeface="Cambria Math"/>
                          </a:rPr>
                          <m:t>𝐵𝑟</m:t>
                        </m:r>
                      </m:e>
                      <m:sub>
                        <m:r>
                          <a:rPr lang="en-US" sz="2000" i="1">
                            <a:latin typeface="Cambria Math"/>
                          </a:rPr>
                          <m:t>2</m:t>
                        </m:r>
                      </m:sub>
                    </m:sSub>
                    <m:r>
                      <a:rPr lang="en-US" sz="2000" i="1">
                        <a:latin typeface="Cambria Math"/>
                      </a:rPr>
                      <m:t>]</m:t>
                    </m:r>
                  </m:oMath>
                </a14:m>
                <a:endParaRPr lang="en-US" sz="2000" dirty="0" smtClean="0"/>
              </a:p>
              <a:p>
                <a:pPr marL="0" indent="0">
                  <a:buNone/>
                </a:pPr>
                <a:endParaRPr lang="en-US" sz="2000" dirty="0"/>
              </a:p>
              <a:p>
                <a:pPr marL="0" indent="0">
                  <a:buNone/>
                </a:pPr>
                <a:r>
                  <a:rPr lang="en-US" sz="2000" dirty="0" smtClean="0"/>
                  <a:t>These reactions don’t follow the simple rate law that one would expect, because they proceed through a series of intermediate steps.  They’re not simple, direct, one-step reactions.  Still, the equilibrium constant expression given above remains valid.</a:t>
                </a:r>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638800"/>
              </a:xfrm>
              <a:blipFill rotWithShape="1">
                <a:blip r:embed="rId2"/>
                <a:stretch>
                  <a:fillRect l="-741" t="-541"/>
                </a:stretch>
              </a:blipFill>
            </p:spPr>
            <p:txBody>
              <a:bodyPr/>
              <a:lstStyle/>
              <a:p>
                <a:r>
                  <a:rPr lang="en-US">
                    <a:noFill/>
                  </a:rPr>
                  <a:t> </a:t>
                </a:r>
              </a:p>
            </p:txBody>
          </p:sp>
        </mc:Fallback>
      </mc:AlternateContent>
    </p:spTree>
    <p:extLst>
      <p:ext uri="{BB962C8B-B14F-4D97-AF65-F5344CB8AC3E}">
        <p14:creationId xmlns:p14="http://schemas.microsoft.com/office/powerpoint/2010/main" val="216611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u="sng" dirty="0" smtClean="0">
                <a:solidFill>
                  <a:srgbClr val="C00000"/>
                </a:solidFill>
              </a:rPr>
              <a:t>Thermodynamic model for equilibrium</a:t>
            </a:r>
            <a:endParaRPr lang="en-US"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66800"/>
                <a:ext cx="8229600" cy="5562600"/>
              </a:xfrm>
            </p:spPr>
            <p:txBody>
              <a:bodyPr>
                <a:normAutofit fontScale="92500"/>
              </a:bodyPr>
              <a:lstStyle/>
              <a:p>
                <a:pPr marL="0" indent="0">
                  <a:buNone/>
                </a:pPr>
                <a:r>
                  <a:rPr lang="en-US" sz="2000" dirty="0" smtClean="0"/>
                  <a:t>Let’s start with the Gibbs free energy of an ideal gas.  We can define the Gibbs free energy of one mole of gas at a certain temperature and one atmosphere of pressure as the </a:t>
                </a:r>
                <a:r>
                  <a:rPr lang="en-US" sz="2000" u="sng" dirty="0" smtClean="0">
                    <a:solidFill>
                      <a:srgbClr val="C00000"/>
                    </a:solidFill>
                  </a:rPr>
                  <a:t>standard molar Gibbs free energy</a:t>
                </a:r>
                <a:r>
                  <a:rPr lang="en-US" sz="2000" dirty="0" smtClean="0"/>
                  <a:t> of the substance, symbolized by </a:t>
                </a:r>
                <a:r>
                  <a:rPr lang="en-US" sz="2000" dirty="0" smtClean="0">
                    <a:solidFill>
                      <a:srgbClr val="C00000"/>
                    </a:solidFill>
                  </a:rPr>
                  <a:t>G°(T)</a:t>
                </a:r>
                <a:r>
                  <a:rPr lang="en-US" sz="2000" dirty="0" smtClean="0"/>
                  <a:t>.  If we want to know the Gibbs free energy at some different pressure, we need to know that the Gibbs free energy changes with pressure according to:</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d>
                            <m:dPr>
                              <m:ctrlPr>
                                <a:rPr lang="en-US" sz="2000" i="1">
                                  <a:latin typeface="Cambria Math"/>
                                </a:rPr>
                              </m:ctrlPr>
                            </m:dPr>
                            <m:e>
                              <m:f>
                                <m:fPr>
                                  <m:ctrlPr>
                                    <a:rPr lang="en-US" sz="2000" i="1">
                                      <a:latin typeface="Cambria Math"/>
                                    </a:rPr>
                                  </m:ctrlPr>
                                </m:fPr>
                                <m:num>
                                  <m:r>
                                    <a:rPr lang="en-US" sz="2000" i="1">
                                      <a:latin typeface="Cambria Math"/>
                                      <a:ea typeface="Cambria Math"/>
                                    </a:rPr>
                                    <m:t>𝜕</m:t>
                                  </m:r>
                                  <m:r>
                                    <a:rPr lang="en-US" sz="2000" i="1">
                                      <a:latin typeface="Cambria Math"/>
                                      <a:ea typeface="Cambria Math"/>
                                    </a:rPr>
                                    <m:t>𝐺</m:t>
                                  </m:r>
                                </m:num>
                                <m:den>
                                  <m:r>
                                    <a:rPr lang="en-US" sz="2000" i="1">
                                      <a:latin typeface="Cambria Math"/>
                                      <a:ea typeface="Cambria Math"/>
                                    </a:rPr>
                                    <m:t>𝜕</m:t>
                                  </m:r>
                                  <m:r>
                                    <a:rPr lang="en-US" sz="2000" b="0" i="1" smtClean="0">
                                      <a:latin typeface="Cambria Math"/>
                                      <a:ea typeface="Cambria Math"/>
                                    </a:rPr>
                                    <m:t>𝑝</m:t>
                                  </m:r>
                                </m:den>
                              </m:f>
                            </m:e>
                          </m:d>
                        </m:e>
                        <m:sub>
                          <m:r>
                            <a:rPr lang="en-US" sz="2000" b="0" i="1" smtClean="0">
                              <a:latin typeface="Cambria Math"/>
                            </a:rPr>
                            <m:t>𝑇</m:t>
                          </m:r>
                        </m:sub>
                      </m:sSub>
                      <m:r>
                        <a:rPr lang="en-US" sz="2000" b="0" i="1" smtClean="0">
                          <a:latin typeface="Cambria Math"/>
                        </a:rPr>
                        <m:t>=</m:t>
                      </m:r>
                      <m:r>
                        <a:rPr lang="en-US" sz="2000" b="0" i="1" smtClean="0">
                          <a:latin typeface="Cambria Math"/>
                        </a:rPr>
                        <m:t>𝑉</m:t>
                      </m:r>
                    </m:oMath>
                  </m:oMathPara>
                </a14:m>
                <a:endParaRPr lang="en-US" sz="2000" dirty="0" smtClean="0"/>
              </a:p>
              <a:p>
                <a:pPr marL="0" indent="0">
                  <a:buNone/>
                </a:pPr>
                <a:r>
                  <a:rPr lang="en-US" sz="2000" dirty="0" smtClean="0"/>
                  <a:t>Imagine starting at the standard state (one atmosphere) and changing the pressure of the gas.  Then, the Gibbs free energy at a different pressure is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𝐺</m:t>
                      </m:r>
                      <m:d>
                        <m:dPr>
                          <m:ctrlPr>
                            <a:rPr lang="en-US" sz="2000" b="0" i="1" smtClean="0">
                              <a:latin typeface="Cambria Math"/>
                            </a:rPr>
                          </m:ctrlPr>
                        </m:dPr>
                        <m:e>
                          <m:r>
                            <a:rPr lang="en-US" sz="2000" b="0" i="1" smtClean="0">
                              <a:latin typeface="Cambria Math"/>
                            </a:rPr>
                            <m:t>𝑇</m:t>
                          </m:r>
                          <m:r>
                            <a:rPr lang="en-US" sz="2000" b="0" i="1" smtClean="0">
                              <a:latin typeface="Cambria Math"/>
                            </a:rPr>
                            <m:t>, </m:t>
                          </m:r>
                          <m:r>
                            <a:rPr lang="en-US" sz="2000" b="0" i="1" smtClean="0">
                              <a:latin typeface="Cambria Math"/>
                            </a:rPr>
                            <m:t>𝑃</m:t>
                          </m:r>
                        </m:e>
                      </m:d>
                      <m:r>
                        <a:rPr lang="en-US" sz="2000" b="0" i="1" smtClean="0">
                          <a:latin typeface="Cambria Math"/>
                        </a:rPr>
                        <m:t>=</m:t>
                      </m:r>
                      <m:r>
                        <a:rPr lang="en-US" sz="2000" i="1">
                          <a:latin typeface="Cambria Math"/>
                        </a:rPr>
                        <m:t>𝐺</m:t>
                      </m:r>
                      <m:r>
                        <a:rPr lang="en-US" sz="2000" i="1">
                          <a:latin typeface="Cambria Math"/>
                        </a:rPr>
                        <m:t>°</m:t>
                      </m:r>
                      <m:d>
                        <m:dPr>
                          <m:ctrlPr>
                            <a:rPr lang="en-US" sz="2000" i="1">
                              <a:latin typeface="Cambria Math"/>
                            </a:rPr>
                          </m:ctrlPr>
                        </m:dPr>
                        <m:e>
                          <m:r>
                            <a:rPr lang="en-US" sz="2000" i="1">
                              <a:latin typeface="Cambria Math"/>
                            </a:rPr>
                            <m:t>𝑇</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1</m:t>
                          </m:r>
                          <m:r>
                            <a:rPr lang="en-US" sz="2000" b="0" i="1" smtClean="0">
                              <a:latin typeface="Cambria Math"/>
                            </a:rPr>
                            <m:t> </m:t>
                          </m:r>
                          <m:r>
                            <a:rPr lang="en-US" sz="2000" b="0" i="1" smtClean="0">
                              <a:latin typeface="Cambria Math"/>
                            </a:rPr>
                            <m:t>𝑎𝑡𝑚</m:t>
                          </m:r>
                        </m:sub>
                        <m:sup>
                          <m:r>
                            <a:rPr lang="en-US" sz="2000" b="0" i="1" smtClean="0">
                              <a:latin typeface="Cambria Math"/>
                            </a:rPr>
                            <m:t>𝑝</m:t>
                          </m:r>
                        </m:sup>
                        <m:e>
                          <m:sSub>
                            <m:sSubPr>
                              <m:ctrlPr>
                                <a:rPr lang="en-US" sz="2000" i="1">
                                  <a:latin typeface="Cambria Math"/>
                                </a:rPr>
                              </m:ctrlPr>
                            </m:sSubPr>
                            <m:e>
                              <m:d>
                                <m:dPr>
                                  <m:ctrlPr>
                                    <a:rPr lang="en-US" sz="2000" i="1">
                                      <a:latin typeface="Cambria Math"/>
                                    </a:rPr>
                                  </m:ctrlPr>
                                </m:dPr>
                                <m:e>
                                  <m:f>
                                    <m:fPr>
                                      <m:ctrlPr>
                                        <a:rPr lang="en-US" sz="2000" i="1">
                                          <a:latin typeface="Cambria Math"/>
                                        </a:rPr>
                                      </m:ctrlPr>
                                    </m:fPr>
                                    <m:num>
                                      <m:r>
                                        <a:rPr lang="en-US" sz="2000" i="1">
                                          <a:latin typeface="Cambria Math"/>
                                          <a:ea typeface="Cambria Math"/>
                                        </a:rPr>
                                        <m:t>𝜕</m:t>
                                      </m:r>
                                      <m:r>
                                        <a:rPr lang="en-US" sz="2000" i="1">
                                          <a:latin typeface="Cambria Math"/>
                                          <a:ea typeface="Cambria Math"/>
                                        </a:rPr>
                                        <m:t>𝐺</m:t>
                                      </m:r>
                                    </m:num>
                                    <m:den>
                                      <m:r>
                                        <a:rPr lang="en-US" sz="2000" i="1">
                                          <a:latin typeface="Cambria Math"/>
                                          <a:ea typeface="Cambria Math"/>
                                        </a:rPr>
                                        <m:t>𝜕</m:t>
                                      </m:r>
                                      <m:r>
                                        <a:rPr lang="en-US" sz="2000" b="0" i="1" smtClean="0">
                                          <a:latin typeface="Cambria Math"/>
                                          <a:ea typeface="Cambria Math"/>
                                        </a:rPr>
                                        <m:t>𝑝</m:t>
                                      </m:r>
                                    </m:den>
                                  </m:f>
                                </m:e>
                              </m:d>
                            </m:e>
                            <m:sub>
                              <m:r>
                                <a:rPr lang="en-US" sz="2000" i="1">
                                  <a:latin typeface="Cambria Math"/>
                                </a:rPr>
                                <m:t>𝑇</m:t>
                              </m:r>
                            </m:sub>
                          </m:sSub>
                          <m:r>
                            <a:rPr lang="en-US" sz="2000" b="0" i="1" smtClean="0">
                              <a:latin typeface="Cambria Math"/>
                            </a:rPr>
                            <m:t>𝑑𝑝</m:t>
                          </m:r>
                        </m:e>
                      </m:nary>
                      <m:r>
                        <a:rPr lang="en-US" sz="2000" b="0" i="1" smtClean="0">
                          <a:latin typeface="Cambria Math"/>
                        </a:rPr>
                        <m:t>=</m:t>
                      </m:r>
                      <m:r>
                        <a:rPr lang="en-US" sz="2000" b="0" i="1" smtClean="0">
                          <a:latin typeface="Cambria Math"/>
                        </a:rPr>
                        <m:t>𝐺</m:t>
                      </m:r>
                      <m:r>
                        <a:rPr lang="en-US" sz="2000" b="0" i="1" smtClean="0">
                          <a:latin typeface="Cambria Math"/>
                        </a:rPr>
                        <m:t>°</m:t>
                      </m:r>
                      <m:d>
                        <m:dPr>
                          <m:ctrlPr>
                            <a:rPr lang="en-US" sz="2000" b="0" i="1" smtClean="0">
                              <a:latin typeface="Cambria Math"/>
                            </a:rPr>
                          </m:ctrlPr>
                        </m:dPr>
                        <m:e>
                          <m:r>
                            <a:rPr lang="en-US" sz="2000" b="0" i="1" smtClean="0">
                              <a:latin typeface="Cambria Math"/>
                            </a:rPr>
                            <m:t>𝑇</m:t>
                          </m:r>
                        </m:e>
                      </m:d>
                      <m:r>
                        <a:rPr lang="en-US" sz="2000" b="0" i="1" smtClean="0">
                          <a:latin typeface="Cambria Math"/>
                        </a:rPr>
                        <m:t>+</m:t>
                      </m:r>
                      <m:nary>
                        <m:naryPr>
                          <m:ctrlPr>
                            <a:rPr lang="en-US" sz="2000" i="1">
                              <a:latin typeface="Cambria Math"/>
                            </a:rPr>
                          </m:ctrlPr>
                        </m:naryPr>
                        <m:sub>
                          <m:r>
                            <m:rPr>
                              <m:brk m:alnAt="23"/>
                            </m:rPr>
                            <a:rPr lang="en-US" sz="2000" i="1">
                              <a:latin typeface="Cambria Math"/>
                            </a:rPr>
                            <m:t>1</m:t>
                          </m:r>
                          <m:r>
                            <a:rPr lang="en-US" sz="2000" i="1">
                              <a:latin typeface="Cambria Math"/>
                            </a:rPr>
                            <m:t> </m:t>
                          </m:r>
                          <m:r>
                            <a:rPr lang="en-US" sz="2000" i="1">
                              <a:latin typeface="Cambria Math"/>
                            </a:rPr>
                            <m:t>𝑎𝑡𝑚</m:t>
                          </m:r>
                        </m:sub>
                        <m:sup>
                          <m:r>
                            <a:rPr lang="en-US" sz="2000" b="0" i="1" smtClean="0">
                              <a:latin typeface="Cambria Math"/>
                            </a:rPr>
                            <m:t>𝑝</m:t>
                          </m:r>
                        </m:sup>
                        <m:e>
                          <m:r>
                            <a:rPr lang="en-US" sz="2000" b="0" i="1" smtClean="0">
                              <a:latin typeface="Cambria Math"/>
                            </a:rPr>
                            <m:t>𝑉</m:t>
                          </m:r>
                          <m:r>
                            <a:rPr lang="en-US" sz="2000" b="0" i="1" smtClean="0">
                              <a:latin typeface="Cambria Math"/>
                            </a:rPr>
                            <m:t> </m:t>
                          </m:r>
                          <m:r>
                            <a:rPr lang="en-US" sz="2000" i="1">
                              <a:latin typeface="Cambria Math"/>
                            </a:rPr>
                            <m:t>𝑑</m:t>
                          </m:r>
                          <m:r>
                            <a:rPr lang="en-US" sz="2000" b="0" i="1" smtClean="0">
                              <a:latin typeface="Cambria Math"/>
                            </a:rPr>
                            <m:t>𝑝</m:t>
                          </m:r>
                        </m:e>
                      </m:nary>
                    </m:oMath>
                  </m:oMathPara>
                </a14:m>
                <a:endParaRPr lang="en-US" sz="2000" dirty="0" smtClean="0"/>
              </a:p>
              <a:p>
                <a:pPr marL="0" indent="0">
                  <a:buNone/>
                </a:pPr>
                <a:r>
                  <a:rPr lang="en-US" sz="2000" dirty="0" smtClean="0"/>
                  <a:t>For an ideal gas, </a:t>
                </a:r>
                <a14:m>
                  <m:oMath xmlns:m="http://schemas.openxmlformats.org/officeDocument/2006/math">
                    <m:r>
                      <a:rPr lang="en-US" sz="2000" i="1" dirty="0" smtClean="0">
                        <a:latin typeface="Cambria Math"/>
                      </a:rPr>
                      <m:t>𝑝𝑉</m:t>
                    </m:r>
                    <m:r>
                      <a:rPr lang="en-US" sz="2000" i="1" dirty="0" smtClean="0">
                        <a:latin typeface="Cambria Math"/>
                      </a:rPr>
                      <m:t>=</m:t>
                    </m:r>
                    <m:r>
                      <a:rPr lang="en-US" sz="2000" i="1" dirty="0" err="1" smtClean="0">
                        <a:latin typeface="Cambria Math"/>
                      </a:rPr>
                      <m:t>𝑛𝑅𝑇</m:t>
                    </m:r>
                  </m:oMath>
                </a14:m>
                <a:r>
                  <a:rPr lang="en-US" sz="2000" dirty="0" smtClean="0"/>
                  <a:t>, so </a:t>
                </a:r>
                <a14:m>
                  <m:oMath xmlns:m="http://schemas.openxmlformats.org/officeDocument/2006/math">
                    <m:r>
                      <a:rPr lang="en-US" sz="2000" i="1" dirty="0" smtClean="0">
                        <a:latin typeface="Cambria Math"/>
                      </a:rPr>
                      <m:t>𝑉</m:t>
                    </m:r>
                    <m:r>
                      <a:rPr lang="en-US" sz="2000" b="0" i="1" dirty="0" smtClean="0">
                        <a:latin typeface="Cambria Math"/>
                      </a:rPr>
                      <m:t>=</m:t>
                    </m:r>
                    <m:f>
                      <m:fPr>
                        <m:ctrlPr>
                          <a:rPr lang="en-US" sz="2000" b="0" i="1" dirty="0" smtClean="0">
                            <a:latin typeface="Cambria Math"/>
                          </a:rPr>
                        </m:ctrlPr>
                      </m:fPr>
                      <m:num>
                        <m:r>
                          <a:rPr lang="en-US" sz="2000" i="1" dirty="0">
                            <a:latin typeface="Cambria Math"/>
                          </a:rPr>
                          <m:t>𝑛𝑅𝑇</m:t>
                        </m:r>
                      </m:num>
                      <m:den>
                        <m:r>
                          <a:rPr lang="en-US" sz="2000" b="0" i="1" dirty="0" smtClean="0">
                            <a:latin typeface="Cambria Math"/>
                          </a:rPr>
                          <m:t>𝑝</m:t>
                        </m:r>
                      </m:den>
                    </m:f>
                  </m:oMath>
                </a14:m>
                <a:r>
                  <a:rPr lang="en-US" sz="2000" dirty="0" smtClean="0"/>
                  <a:t> (but for one mole, </a:t>
                </a:r>
                <a14:m>
                  <m:oMath xmlns:m="http://schemas.openxmlformats.org/officeDocument/2006/math">
                    <m:r>
                      <a:rPr lang="en-US" sz="2000" i="1" dirty="0">
                        <a:latin typeface="Cambria Math"/>
                      </a:rPr>
                      <m:t>𝑛</m:t>
                    </m:r>
                    <m:r>
                      <a:rPr lang="en-US" sz="2000" b="0" i="1" dirty="0" smtClean="0">
                        <a:latin typeface="Cambria Math"/>
                      </a:rPr>
                      <m:t>=1</m:t>
                    </m:r>
                  </m:oMath>
                </a14:m>
                <a:r>
                  <a:rPr lang="en-US" sz="2000" dirty="0" smtClean="0"/>
                  <a:t>) so</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𝐺</m:t>
                      </m:r>
                      <m:d>
                        <m:dPr>
                          <m:ctrlPr>
                            <a:rPr lang="en-US" sz="2000" i="1">
                              <a:latin typeface="Cambria Math"/>
                            </a:rPr>
                          </m:ctrlPr>
                        </m:dPr>
                        <m:e>
                          <m:r>
                            <a:rPr lang="en-US" sz="2000" i="1">
                              <a:latin typeface="Cambria Math"/>
                            </a:rPr>
                            <m:t>𝑇</m:t>
                          </m:r>
                          <m:r>
                            <a:rPr lang="en-US" sz="2000" i="1">
                              <a:latin typeface="Cambria Math"/>
                            </a:rPr>
                            <m:t>, </m:t>
                          </m:r>
                          <m:r>
                            <a:rPr lang="en-US" sz="2000" i="1">
                              <a:latin typeface="Cambria Math"/>
                            </a:rPr>
                            <m:t>𝑃</m:t>
                          </m:r>
                        </m:e>
                      </m:d>
                      <m:r>
                        <a:rPr lang="en-US" sz="2000" i="1">
                          <a:latin typeface="Cambria Math"/>
                        </a:rPr>
                        <m:t>=</m:t>
                      </m:r>
                      <m:r>
                        <a:rPr lang="en-US" sz="2000" i="1">
                          <a:latin typeface="Cambria Math"/>
                        </a:rPr>
                        <m:t>𝐺</m:t>
                      </m:r>
                      <m:r>
                        <a:rPr lang="en-US" sz="2000" i="1">
                          <a:latin typeface="Cambria Math"/>
                        </a:rPr>
                        <m:t>°</m:t>
                      </m:r>
                      <m:d>
                        <m:dPr>
                          <m:ctrlPr>
                            <a:rPr lang="en-US" sz="2000" i="1">
                              <a:latin typeface="Cambria Math"/>
                            </a:rPr>
                          </m:ctrlPr>
                        </m:dPr>
                        <m:e>
                          <m:r>
                            <a:rPr lang="en-US" sz="2000" i="1">
                              <a:latin typeface="Cambria Math"/>
                            </a:rPr>
                            <m:t>𝑇</m:t>
                          </m:r>
                        </m:e>
                      </m:d>
                      <m:r>
                        <a:rPr lang="en-US" sz="2000" i="1">
                          <a:latin typeface="Cambria Math"/>
                        </a:rPr>
                        <m:t>+</m:t>
                      </m:r>
                      <m:nary>
                        <m:naryPr>
                          <m:ctrlPr>
                            <a:rPr lang="en-US" sz="2000" i="1">
                              <a:latin typeface="Cambria Math"/>
                            </a:rPr>
                          </m:ctrlPr>
                        </m:naryPr>
                        <m:sub>
                          <m:r>
                            <m:rPr>
                              <m:brk m:alnAt="23"/>
                            </m:rPr>
                            <a:rPr lang="en-US" sz="2000" i="1">
                              <a:latin typeface="Cambria Math"/>
                            </a:rPr>
                            <m:t>1</m:t>
                          </m:r>
                          <m:r>
                            <a:rPr lang="en-US" sz="2000" i="1">
                              <a:latin typeface="Cambria Math"/>
                            </a:rPr>
                            <m:t> </m:t>
                          </m:r>
                          <m:r>
                            <a:rPr lang="en-US" sz="2000" i="1">
                              <a:latin typeface="Cambria Math"/>
                            </a:rPr>
                            <m:t>𝑎𝑡𝑚</m:t>
                          </m:r>
                        </m:sub>
                        <m:sup>
                          <m:r>
                            <a:rPr lang="en-US" sz="2000" i="1">
                              <a:latin typeface="Cambria Math"/>
                            </a:rPr>
                            <m:t>𝑝</m:t>
                          </m:r>
                        </m:sup>
                        <m:e>
                          <m:f>
                            <m:fPr>
                              <m:ctrlPr>
                                <a:rPr lang="en-US" sz="2000" i="1" dirty="0">
                                  <a:latin typeface="Cambria Math"/>
                                </a:rPr>
                              </m:ctrlPr>
                            </m:fPr>
                            <m:num>
                              <m:r>
                                <a:rPr lang="en-US" sz="2000" i="1" dirty="0">
                                  <a:latin typeface="Cambria Math"/>
                                </a:rPr>
                                <m:t>𝑅𝑇</m:t>
                              </m:r>
                            </m:num>
                            <m:den>
                              <m:r>
                                <a:rPr lang="en-US" sz="2000" i="1" dirty="0">
                                  <a:latin typeface="Cambria Math"/>
                                </a:rPr>
                                <m:t>𝑝</m:t>
                              </m:r>
                            </m:den>
                          </m:f>
                          <m:r>
                            <a:rPr lang="en-US" sz="2000" i="1">
                              <a:latin typeface="Cambria Math"/>
                            </a:rPr>
                            <m:t>𝑑𝑝</m:t>
                          </m:r>
                        </m:e>
                      </m:nary>
                    </m:oMath>
                  </m:oMathPara>
                </a14:m>
                <a:endParaRPr lang="en-US" sz="2000" dirty="0" smtClean="0"/>
              </a:p>
              <a:p>
                <a:pPr marL="0" indent="0">
                  <a:buNone/>
                </a:pPr>
                <a14:m>
                  <m:oMathPara xmlns:m="http://schemas.openxmlformats.org/officeDocument/2006/math">
                    <m:oMathParaPr>
                      <m:jc m:val="centerGroup"/>
                    </m:oMathParaPr>
                    <m:oMath xmlns:m="http://schemas.openxmlformats.org/officeDocument/2006/math">
                      <m:borderBox>
                        <m:borderBoxPr>
                          <m:ctrlPr>
                            <a:rPr lang="en-US" sz="2000" b="0" i="1" smtClean="0">
                              <a:solidFill>
                                <a:srgbClr val="C00000"/>
                              </a:solidFill>
                              <a:latin typeface="Cambria Math"/>
                            </a:rPr>
                          </m:ctrlPr>
                        </m:borderBoxPr>
                        <m:e>
                          <m:r>
                            <a:rPr lang="en-US" sz="2000" i="1">
                              <a:solidFill>
                                <a:srgbClr val="C00000"/>
                              </a:solidFill>
                              <a:latin typeface="Cambria Math"/>
                            </a:rPr>
                            <m:t>𝐺</m:t>
                          </m:r>
                          <m:d>
                            <m:dPr>
                              <m:ctrlPr>
                                <a:rPr lang="en-US" sz="2000" i="1">
                                  <a:solidFill>
                                    <a:srgbClr val="C00000"/>
                                  </a:solidFill>
                                  <a:latin typeface="Cambria Math"/>
                                </a:rPr>
                              </m:ctrlPr>
                            </m:dPr>
                            <m:e>
                              <m:r>
                                <a:rPr lang="en-US" sz="2000" i="1">
                                  <a:solidFill>
                                    <a:srgbClr val="C00000"/>
                                  </a:solidFill>
                                  <a:latin typeface="Cambria Math"/>
                                </a:rPr>
                                <m:t>𝑇</m:t>
                              </m:r>
                              <m:r>
                                <a:rPr lang="en-US" sz="2000" i="1">
                                  <a:solidFill>
                                    <a:srgbClr val="C00000"/>
                                  </a:solidFill>
                                  <a:latin typeface="Cambria Math"/>
                                </a:rPr>
                                <m:t>, </m:t>
                              </m:r>
                              <m:r>
                                <a:rPr lang="en-US" sz="2000" i="1">
                                  <a:solidFill>
                                    <a:srgbClr val="C00000"/>
                                  </a:solidFill>
                                  <a:latin typeface="Cambria Math"/>
                                </a:rPr>
                                <m:t>𝑃</m:t>
                              </m:r>
                            </m:e>
                          </m:d>
                          <m:r>
                            <a:rPr lang="en-US" sz="2000" i="1">
                              <a:solidFill>
                                <a:srgbClr val="C00000"/>
                              </a:solidFill>
                              <a:latin typeface="Cambria Math"/>
                            </a:rPr>
                            <m:t>=</m:t>
                          </m:r>
                          <m:r>
                            <a:rPr lang="en-US" sz="2000" i="1">
                              <a:solidFill>
                                <a:srgbClr val="C00000"/>
                              </a:solidFill>
                              <a:latin typeface="Cambria Math"/>
                            </a:rPr>
                            <m:t>𝐺</m:t>
                          </m:r>
                          <m:r>
                            <a:rPr lang="en-US" sz="2000" i="1">
                              <a:solidFill>
                                <a:srgbClr val="C00000"/>
                              </a:solidFill>
                              <a:latin typeface="Cambria Math"/>
                            </a:rPr>
                            <m:t>°</m:t>
                          </m:r>
                          <m:d>
                            <m:dPr>
                              <m:ctrlPr>
                                <a:rPr lang="en-US" sz="2000" i="1">
                                  <a:solidFill>
                                    <a:srgbClr val="C00000"/>
                                  </a:solidFill>
                                  <a:latin typeface="Cambria Math"/>
                                </a:rPr>
                              </m:ctrlPr>
                            </m:dPr>
                            <m:e>
                              <m:r>
                                <a:rPr lang="en-US" sz="2000" i="1">
                                  <a:solidFill>
                                    <a:srgbClr val="C00000"/>
                                  </a:solidFill>
                                  <a:latin typeface="Cambria Math"/>
                                </a:rPr>
                                <m:t>𝑇</m:t>
                              </m:r>
                            </m:e>
                          </m:d>
                          <m:r>
                            <a:rPr lang="en-US" sz="2000" i="1">
                              <a:solidFill>
                                <a:srgbClr val="C00000"/>
                              </a:solidFill>
                              <a:latin typeface="Cambria Math"/>
                            </a:rPr>
                            <m:t>+</m:t>
                          </m:r>
                          <m:r>
                            <a:rPr lang="en-US" sz="2000" i="1" dirty="0">
                              <a:solidFill>
                                <a:srgbClr val="C00000"/>
                              </a:solidFill>
                              <a:latin typeface="Cambria Math"/>
                            </a:rPr>
                            <m:t>𝑅𝑇</m:t>
                          </m:r>
                          <m:r>
                            <a:rPr lang="en-US" sz="2000" i="1" dirty="0">
                              <a:solidFill>
                                <a:srgbClr val="C00000"/>
                              </a:solidFill>
                              <a:latin typeface="Cambria Math"/>
                            </a:rPr>
                            <m:t> </m:t>
                          </m:r>
                          <m:r>
                            <a:rPr lang="en-US" sz="2000" i="1" dirty="0">
                              <a:solidFill>
                                <a:srgbClr val="C00000"/>
                              </a:solidFill>
                              <a:latin typeface="Cambria Math"/>
                            </a:rPr>
                            <m:t>𝑙𝑛</m:t>
                          </m:r>
                          <m:f>
                            <m:fPr>
                              <m:ctrlPr>
                                <a:rPr lang="en-US" sz="2000" i="1" dirty="0">
                                  <a:solidFill>
                                    <a:srgbClr val="C00000"/>
                                  </a:solidFill>
                                  <a:latin typeface="Cambria Math"/>
                                  <a:ea typeface="Cambria Math"/>
                                </a:rPr>
                              </m:ctrlPr>
                            </m:fPr>
                            <m:num>
                              <m:r>
                                <a:rPr lang="en-US" sz="2000" i="1" dirty="0">
                                  <a:solidFill>
                                    <a:srgbClr val="C00000"/>
                                  </a:solidFill>
                                  <a:latin typeface="Cambria Math"/>
                                  <a:ea typeface="Cambria Math"/>
                                </a:rPr>
                                <m:t>𝑝</m:t>
                              </m:r>
                            </m:num>
                            <m:den>
                              <m:r>
                                <a:rPr lang="en-US" sz="2000" i="1" dirty="0">
                                  <a:solidFill>
                                    <a:srgbClr val="C00000"/>
                                  </a:solidFill>
                                  <a:latin typeface="Cambria Math"/>
                                  <a:ea typeface="Cambria Math"/>
                                </a:rPr>
                                <m:t>1 </m:t>
                              </m:r>
                              <m:r>
                                <a:rPr lang="en-US" sz="2000" i="1" dirty="0">
                                  <a:solidFill>
                                    <a:srgbClr val="C00000"/>
                                  </a:solidFill>
                                  <a:latin typeface="Cambria Math"/>
                                  <a:ea typeface="Cambria Math"/>
                                </a:rPr>
                                <m:t>𝑎𝑡𝑚</m:t>
                              </m:r>
                            </m:den>
                          </m:f>
                        </m:e>
                      </m:borderBox>
                    </m:oMath>
                  </m:oMathPara>
                </a14:m>
                <a:endParaRPr lang="en-US" sz="20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66800"/>
                <a:ext cx="8229600" cy="5562600"/>
              </a:xfrm>
              <a:blipFill rotWithShape="1">
                <a:blip r:embed="rId2"/>
                <a:stretch>
                  <a:fillRect l="-741" t="-548" r="-593"/>
                </a:stretch>
              </a:blipFill>
            </p:spPr>
            <p:txBody>
              <a:bodyPr/>
              <a:lstStyle/>
              <a:p>
                <a:r>
                  <a:rPr lang="en-US">
                    <a:noFill/>
                  </a:rPr>
                  <a:t> </a:t>
                </a:r>
              </a:p>
            </p:txBody>
          </p:sp>
        </mc:Fallback>
      </mc:AlternateContent>
    </p:spTree>
    <p:extLst>
      <p:ext uri="{BB962C8B-B14F-4D97-AF65-F5344CB8AC3E}">
        <p14:creationId xmlns:p14="http://schemas.microsoft.com/office/powerpoint/2010/main" val="11371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4000" u="sng" dirty="0" smtClean="0">
                <a:solidFill>
                  <a:srgbClr val="C00000"/>
                </a:solidFill>
              </a:rPr>
              <a:t>At equilibrium, </a:t>
            </a:r>
            <a:r>
              <a:rPr lang="el-GR" sz="4000" u="sng" dirty="0" smtClean="0">
                <a:solidFill>
                  <a:srgbClr val="C00000"/>
                </a:solidFill>
              </a:rPr>
              <a:t>Δ</a:t>
            </a:r>
            <a:r>
              <a:rPr lang="en-US" sz="4000" u="sng" dirty="0" smtClean="0">
                <a:solidFill>
                  <a:srgbClr val="C00000"/>
                </a:solidFill>
              </a:rPr>
              <a:t>G = 0.</a:t>
            </a:r>
            <a:endParaRPr lang="en-US" sz="4000" u="sng"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990600"/>
                <a:ext cx="8229600" cy="5638800"/>
              </a:xfrm>
            </p:spPr>
            <p:txBody>
              <a:bodyPr>
                <a:normAutofit lnSpcReduction="10000"/>
              </a:bodyPr>
              <a:lstStyle/>
              <a:p>
                <a:pPr marL="0" indent="0">
                  <a:buNone/>
                </a:pPr>
                <a:r>
                  <a:rPr lang="en-US" sz="1800" dirty="0" smtClean="0"/>
                  <a:t>For the gas-phase reaction,</a:t>
                </a:r>
              </a:p>
              <a:p>
                <a:pPr marL="0" indent="0" algn="ctr">
                  <a:buNone/>
                </a:pPr>
                <a:r>
                  <a:rPr lang="en-US" sz="1800" i="1" dirty="0"/>
                  <a:t>a</a:t>
                </a:r>
                <a:r>
                  <a:rPr lang="en-US" sz="1800" dirty="0" err="1"/>
                  <a:t>A</a:t>
                </a:r>
                <a:r>
                  <a:rPr lang="en-US" sz="1800" dirty="0"/>
                  <a:t> + </a:t>
                </a:r>
                <a:r>
                  <a:rPr lang="en-US" sz="1800" i="1" dirty="0" err="1"/>
                  <a:t>b</a:t>
                </a:r>
                <a:r>
                  <a:rPr lang="en-US" sz="1800" dirty="0" err="1"/>
                  <a:t>B</a:t>
                </a:r>
                <a:r>
                  <a:rPr lang="en-US" sz="1800" dirty="0"/>
                  <a:t> </a:t>
                </a:r>
                <a14:m>
                  <m:oMath xmlns:m="http://schemas.openxmlformats.org/officeDocument/2006/math">
                    <m:r>
                      <a:rPr lang="en-US" sz="1800" i="1">
                        <a:latin typeface="Cambria Math"/>
                        <a:ea typeface="Cambria Math"/>
                      </a:rPr>
                      <m:t>⇌</m:t>
                    </m:r>
                  </m:oMath>
                </a14:m>
                <a:r>
                  <a:rPr lang="en-US" sz="1800" dirty="0"/>
                  <a:t> </a:t>
                </a:r>
                <a:r>
                  <a:rPr lang="en-US" sz="1800" i="1" dirty="0" err="1"/>
                  <a:t>c</a:t>
                </a:r>
                <a:r>
                  <a:rPr lang="en-US" sz="1800" dirty="0" err="1"/>
                  <a:t>C</a:t>
                </a:r>
                <a:r>
                  <a:rPr lang="en-US" sz="1800" dirty="0"/>
                  <a:t> + </a:t>
                </a:r>
                <a:r>
                  <a:rPr lang="en-US" sz="1800" i="1" dirty="0" err="1"/>
                  <a:t>d</a:t>
                </a:r>
                <a:r>
                  <a:rPr lang="en-US" sz="1800" dirty="0" err="1"/>
                  <a:t>D</a:t>
                </a:r>
                <a:r>
                  <a:rPr lang="en-US" sz="1800" dirty="0" smtClean="0"/>
                  <a:t>,</a:t>
                </a:r>
                <a:endParaRPr lang="en-US" sz="1800" dirty="0"/>
              </a:p>
              <a:p>
                <a:pPr marL="0" indent="0">
                  <a:buNone/>
                </a:pPr>
                <a:r>
                  <a:rPr lang="en-US" sz="1800" dirty="0"/>
                  <a:t>t</a:t>
                </a:r>
                <a:r>
                  <a:rPr lang="en-US" sz="1800" dirty="0" smtClean="0"/>
                  <a:t>he value of </a:t>
                </a:r>
                <a:r>
                  <a:rPr lang="el-GR" sz="1800" dirty="0" smtClean="0"/>
                  <a:t>Δ</a:t>
                </a:r>
                <a:r>
                  <a:rPr lang="en-US" sz="1800" dirty="0" smtClean="0"/>
                  <a:t>G is</a:t>
                </a:r>
              </a:p>
              <a:p>
                <a:pPr marL="0" indent="0" algn="ctr">
                  <a:buNone/>
                </a:pPr>
                <a:r>
                  <a:rPr lang="el-GR" sz="1800" dirty="0"/>
                  <a:t>Δ</a:t>
                </a:r>
                <a:r>
                  <a:rPr lang="en-US" sz="1800" dirty="0" smtClean="0"/>
                  <a:t>G = </a:t>
                </a:r>
                <a:r>
                  <a:rPr lang="en-US" sz="1800" i="1" dirty="0" smtClean="0"/>
                  <a:t>c</a:t>
                </a:r>
                <a14:m>
                  <m:oMath xmlns:m="http://schemas.openxmlformats.org/officeDocument/2006/math">
                    <m:r>
                      <a:rPr lang="en-US" sz="1800" i="1">
                        <a:latin typeface="Cambria Math"/>
                      </a:rPr>
                      <m:t>𝐺</m:t>
                    </m:r>
                    <m:r>
                      <a:rPr lang="en-US" sz="1800" b="0" i="1" baseline="-25000" smtClean="0">
                        <a:latin typeface="Cambria Math"/>
                      </a:rPr>
                      <m:t>𝐶</m:t>
                    </m:r>
                    <m:d>
                      <m:dPr>
                        <m:ctrlPr>
                          <a:rPr lang="en-US" sz="1800" i="1">
                            <a:latin typeface="Cambria Math"/>
                          </a:rPr>
                        </m:ctrlPr>
                      </m:dPr>
                      <m:e>
                        <m:r>
                          <a:rPr lang="en-US" sz="1800" i="1">
                            <a:latin typeface="Cambria Math"/>
                          </a:rPr>
                          <m:t>𝑇</m:t>
                        </m:r>
                        <m:r>
                          <a:rPr lang="en-US" sz="1800" i="1">
                            <a:latin typeface="Cambria Math"/>
                          </a:rPr>
                          <m:t>, </m:t>
                        </m:r>
                        <m:r>
                          <a:rPr lang="en-US" sz="1800" i="1">
                            <a:latin typeface="Cambria Math"/>
                          </a:rPr>
                          <m:t>𝑃</m:t>
                        </m:r>
                      </m:e>
                    </m:d>
                  </m:oMath>
                </a14:m>
                <a:r>
                  <a:rPr lang="en-US" sz="1800" dirty="0" smtClean="0"/>
                  <a:t> + </a:t>
                </a:r>
                <a:r>
                  <a:rPr lang="en-US" sz="1800" i="1" dirty="0" smtClean="0"/>
                  <a:t>d</a:t>
                </a:r>
                <a14:m>
                  <m:oMath xmlns:m="http://schemas.openxmlformats.org/officeDocument/2006/math">
                    <m:r>
                      <a:rPr lang="en-US" sz="1800" i="1">
                        <a:latin typeface="Cambria Math"/>
                      </a:rPr>
                      <m:t>𝐺</m:t>
                    </m:r>
                    <m:r>
                      <a:rPr lang="en-US" sz="1800" b="0" i="1" baseline="-25000" smtClean="0">
                        <a:latin typeface="Cambria Math"/>
                      </a:rPr>
                      <m:t>𝐷</m:t>
                    </m:r>
                    <m:d>
                      <m:dPr>
                        <m:ctrlPr>
                          <a:rPr lang="en-US" sz="1800" i="1">
                            <a:latin typeface="Cambria Math"/>
                          </a:rPr>
                        </m:ctrlPr>
                      </m:dPr>
                      <m:e>
                        <m:r>
                          <a:rPr lang="en-US" sz="1800" i="1">
                            <a:latin typeface="Cambria Math"/>
                          </a:rPr>
                          <m:t>𝑇</m:t>
                        </m:r>
                        <m:r>
                          <a:rPr lang="en-US" sz="1800" i="1">
                            <a:latin typeface="Cambria Math"/>
                          </a:rPr>
                          <m:t>, </m:t>
                        </m:r>
                        <m:r>
                          <a:rPr lang="en-US" sz="1800" i="1">
                            <a:latin typeface="Cambria Math"/>
                          </a:rPr>
                          <m:t>𝑃</m:t>
                        </m:r>
                      </m:e>
                    </m:d>
                  </m:oMath>
                </a14:m>
                <a:r>
                  <a:rPr lang="en-US" sz="1800" dirty="0" smtClean="0"/>
                  <a:t> - </a:t>
                </a:r>
                <a:r>
                  <a:rPr lang="en-US" sz="1800" i="1" dirty="0" smtClean="0"/>
                  <a:t>a</a:t>
                </a:r>
                <a14:m>
                  <m:oMath xmlns:m="http://schemas.openxmlformats.org/officeDocument/2006/math">
                    <m:r>
                      <a:rPr lang="en-US" sz="1800" i="1">
                        <a:latin typeface="Cambria Math"/>
                      </a:rPr>
                      <m:t>𝐺</m:t>
                    </m:r>
                    <m:r>
                      <a:rPr lang="en-US" sz="1800" b="0" i="1" baseline="-25000" smtClean="0">
                        <a:latin typeface="Cambria Math"/>
                      </a:rPr>
                      <m:t>𝐴</m:t>
                    </m:r>
                    <m:d>
                      <m:dPr>
                        <m:ctrlPr>
                          <a:rPr lang="en-US" sz="1800" i="1">
                            <a:latin typeface="Cambria Math"/>
                          </a:rPr>
                        </m:ctrlPr>
                      </m:dPr>
                      <m:e>
                        <m:r>
                          <a:rPr lang="en-US" sz="1800" i="1">
                            <a:latin typeface="Cambria Math"/>
                          </a:rPr>
                          <m:t>𝑇</m:t>
                        </m:r>
                        <m:r>
                          <a:rPr lang="en-US" sz="1800" i="1">
                            <a:latin typeface="Cambria Math"/>
                          </a:rPr>
                          <m:t>, </m:t>
                        </m:r>
                        <m:r>
                          <a:rPr lang="en-US" sz="1800" i="1">
                            <a:latin typeface="Cambria Math"/>
                          </a:rPr>
                          <m:t>𝑃</m:t>
                        </m:r>
                      </m:e>
                    </m:d>
                  </m:oMath>
                </a14:m>
                <a:r>
                  <a:rPr lang="en-US" sz="1800" dirty="0" smtClean="0"/>
                  <a:t> - </a:t>
                </a:r>
                <a:r>
                  <a:rPr lang="en-US" sz="1800" i="1" dirty="0" smtClean="0"/>
                  <a:t>b</a:t>
                </a:r>
                <a14:m>
                  <m:oMath xmlns:m="http://schemas.openxmlformats.org/officeDocument/2006/math">
                    <m:r>
                      <a:rPr lang="en-US" sz="1800" i="1">
                        <a:latin typeface="Cambria Math"/>
                      </a:rPr>
                      <m:t>𝐺</m:t>
                    </m:r>
                    <m:r>
                      <a:rPr lang="en-US" sz="1800" b="0" i="1" baseline="-25000" smtClean="0">
                        <a:latin typeface="Cambria Math"/>
                      </a:rPr>
                      <m:t>𝐵</m:t>
                    </m:r>
                    <m:d>
                      <m:dPr>
                        <m:ctrlPr>
                          <a:rPr lang="en-US" sz="1800" i="1">
                            <a:latin typeface="Cambria Math"/>
                          </a:rPr>
                        </m:ctrlPr>
                      </m:dPr>
                      <m:e>
                        <m:r>
                          <a:rPr lang="en-US" sz="1800" i="1">
                            <a:latin typeface="Cambria Math"/>
                          </a:rPr>
                          <m:t>𝑇</m:t>
                        </m:r>
                        <m:r>
                          <a:rPr lang="en-US" sz="1800" i="1">
                            <a:latin typeface="Cambria Math"/>
                          </a:rPr>
                          <m:t>, </m:t>
                        </m:r>
                        <m:r>
                          <a:rPr lang="en-US" sz="1800" i="1">
                            <a:latin typeface="Cambria Math"/>
                          </a:rPr>
                          <m:t>𝑃</m:t>
                        </m:r>
                      </m:e>
                    </m:d>
                  </m:oMath>
                </a14:m>
                <a:endParaRPr lang="en-US" sz="1800" dirty="0" smtClean="0"/>
              </a:p>
              <a:p>
                <a:pPr marL="0" indent="0">
                  <a:buNone/>
                </a:pPr>
                <a:r>
                  <a:rPr lang="en-US" sz="1800" dirty="0" smtClean="0"/>
                  <a:t>This accounts for the fact that we have </a:t>
                </a:r>
                <a:r>
                  <a:rPr lang="en-US" sz="1800" i="1" dirty="0" smtClean="0"/>
                  <a:t>a</a:t>
                </a:r>
                <a:r>
                  <a:rPr lang="en-US" sz="1800" dirty="0" smtClean="0"/>
                  <a:t> moles of reactant A, etc.</a:t>
                </a:r>
              </a:p>
              <a:p>
                <a:pPr marL="0" indent="0">
                  <a:buNone/>
                </a:pPr>
                <a:r>
                  <a:rPr lang="en-US" sz="1800" dirty="0" smtClean="0"/>
                  <a:t>Using the previous result that </a:t>
                </a:r>
                <a:endParaRPr lang="en-US" sz="1800"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a:rPr>
                        <m:t>𝐺</m:t>
                      </m:r>
                      <m:d>
                        <m:dPr>
                          <m:ctrlPr>
                            <a:rPr lang="en-US" sz="1800" i="1">
                              <a:solidFill>
                                <a:schemeClr val="tx1"/>
                              </a:solidFill>
                              <a:latin typeface="Cambria Math"/>
                            </a:rPr>
                          </m:ctrlPr>
                        </m:dPr>
                        <m:e>
                          <m:r>
                            <a:rPr lang="en-US" sz="1800" i="1">
                              <a:solidFill>
                                <a:schemeClr val="tx1"/>
                              </a:solidFill>
                              <a:latin typeface="Cambria Math"/>
                            </a:rPr>
                            <m:t>𝑇</m:t>
                          </m:r>
                          <m:r>
                            <a:rPr lang="en-US" sz="1800" i="1">
                              <a:solidFill>
                                <a:schemeClr val="tx1"/>
                              </a:solidFill>
                              <a:latin typeface="Cambria Math"/>
                            </a:rPr>
                            <m:t>, </m:t>
                          </m:r>
                          <m:r>
                            <a:rPr lang="en-US" sz="1800" i="1">
                              <a:solidFill>
                                <a:schemeClr val="tx1"/>
                              </a:solidFill>
                              <a:latin typeface="Cambria Math"/>
                            </a:rPr>
                            <m:t>𝑃</m:t>
                          </m:r>
                        </m:e>
                      </m:d>
                      <m:r>
                        <a:rPr lang="en-US" sz="1800" i="1">
                          <a:solidFill>
                            <a:schemeClr val="tx1"/>
                          </a:solidFill>
                          <a:latin typeface="Cambria Math"/>
                        </a:rPr>
                        <m:t>=</m:t>
                      </m:r>
                      <m:r>
                        <a:rPr lang="en-US" sz="1800" i="1">
                          <a:solidFill>
                            <a:schemeClr val="tx1"/>
                          </a:solidFill>
                          <a:latin typeface="Cambria Math"/>
                        </a:rPr>
                        <m:t>𝐺</m:t>
                      </m:r>
                      <m:r>
                        <a:rPr lang="en-US" sz="1800" i="1">
                          <a:solidFill>
                            <a:schemeClr val="tx1"/>
                          </a:solidFill>
                          <a:latin typeface="Cambria Math"/>
                        </a:rPr>
                        <m:t>°</m:t>
                      </m:r>
                      <m:d>
                        <m:dPr>
                          <m:ctrlPr>
                            <a:rPr lang="en-US" sz="1800" i="1">
                              <a:solidFill>
                                <a:schemeClr val="tx1"/>
                              </a:solidFill>
                              <a:latin typeface="Cambria Math"/>
                            </a:rPr>
                          </m:ctrlPr>
                        </m:dPr>
                        <m:e>
                          <m:r>
                            <a:rPr lang="en-US" sz="1800" i="1">
                              <a:solidFill>
                                <a:schemeClr val="tx1"/>
                              </a:solidFill>
                              <a:latin typeface="Cambria Math"/>
                            </a:rPr>
                            <m:t>𝑇</m:t>
                          </m:r>
                        </m:e>
                      </m:d>
                      <m:r>
                        <a:rPr lang="en-US" sz="1800" i="1">
                          <a:solidFill>
                            <a:schemeClr val="tx1"/>
                          </a:solidFill>
                          <a:latin typeface="Cambria Math"/>
                        </a:rPr>
                        <m:t>+</m:t>
                      </m:r>
                      <m:r>
                        <a:rPr lang="en-US" sz="1800" i="1" dirty="0">
                          <a:solidFill>
                            <a:schemeClr val="tx1"/>
                          </a:solidFill>
                          <a:latin typeface="Cambria Math"/>
                        </a:rPr>
                        <m:t>𝑅𝑇</m:t>
                      </m:r>
                      <m:r>
                        <a:rPr lang="en-US" sz="1800" i="1" dirty="0">
                          <a:solidFill>
                            <a:schemeClr val="tx1"/>
                          </a:solidFill>
                          <a:latin typeface="Cambria Math"/>
                        </a:rPr>
                        <m:t> </m:t>
                      </m:r>
                      <m:r>
                        <a:rPr lang="en-US" sz="1800" i="1" dirty="0">
                          <a:solidFill>
                            <a:schemeClr val="tx1"/>
                          </a:solidFill>
                          <a:latin typeface="Cambria Math"/>
                        </a:rPr>
                        <m:t>𝑙𝑛</m:t>
                      </m:r>
                      <m:f>
                        <m:fPr>
                          <m:ctrlPr>
                            <a:rPr lang="en-US" sz="1800" i="1" dirty="0">
                              <a:solidFill>
                                <a:schemeClr val="tx1"/>
                              </a:solidFill>
                              <a:latin typeface="Cambria Math"/>
                              <a:ea typeface="Cambria Math"/>
                            </a:rPr>
                          </m:ctrlPr>
                        </m:fPr>
                        <m:num>
                          <m:r>
                            <a:rPr lang="en-US" sz="1800" i="1" dirty="0">
                              <a:solidFill>
                                <a:schemeClr val="tx1"/>
                              </a:solidFill>
                              <a:latin typeface="Cambria Math"/>
                              <a:ea typeface="Cambria Math"/>
                            </a:rPr>
                            <m:t>𝑝</m:t>
                          </m:r>
                        </m:num>
                        <m:den>
                          <m:r>
                            <a:rPr lang="en-US" sz="1800" i="1" dirty="0">
                              <a:solidFill>
                                <a:schemeClr val="tx1"/>
                              </a:solidFill>
                              <a:latin typeface="Cambria Math"/>
                              <a:ea typeface="Cambria Math"/>
                            </a:rPr>
                            <m:t>1 </m:t>
                          </m:r>
                          <m:r>
                            <a:rPr lang="en-US" sz="1800" i="1" dirty="0">
                              <a:solidFill>
                                <a:schemeClr val="tx1"/>
                              </a:solidFill>
                              <a:latin typeface="Cambria Math"/>
                              <a:ea typeface="Cambria Math"/>
                            </a:rPr>
                            <m:t>𝑎𝑡𝑚</m:t>
                          </m:r>
                        </m:den>
                      </m:f>
                      <m:r>
                        <a:rPr lang="en-US" sz="1800" b="0" i="1" dirty="0" smtClean="0">
                          <a:solidFill>
                            <a:schemeClr val="tx1"/>
                          </a:solidFill>
                          <a:latin typeface="Cambria Math"/>
                          <a:ea typeface="Cambria Math"/>
                        </a:rPr>
                        <m:t>  ,</m:t>
                      </m:r>
                    </m:oMath>
                  </m:oMathPara>
                </a14:m>
                <a:endParaRPr lang="en-US" sz="1800" dirty="0">
                  <a:solidFill>
                    <a:schemeClr val="tx1"/>
                  </a:solidFill>
                </a:endParaRPr>
              </a:p>
              <a:p>
                <a:pPr marL="0" indent="0">
                  <a:buNone/>
                </a:pPr>
                <a:r>
                  <a:rPr lang="en-US" sz="1800" dirty="0" smtClean="0"/>
                  <a:t>Therefore, </a:t>
                </a:r>
                <a14:m>
                  <m:oMath xmlns:m="http://schemas.openxmlformats.org/officeDocument/2006/math">
                    <m:r>
                      <m:rPr>
                        <m:sty m:val="p"/>
                      </m:rPr>
                      <a:rPr lang="el-GR" sz="1800" i="1" smtClean="0">
                        <a:latin typeface="Cambria Math"/>
                      </a:rPr>
                      <m:t>Δ</m:t>
                    </m:r>
                    <m:r>
                      <a:rPr lang="en-US" sz="1800" b="0" i="1" smtClean="0">
                        <a:latin typeface="Cambria Math"/>
                      </a:rPr>
                      <m:t>𝐺</m:t>
                    </m:r>
                    <m:d>
                      <m:dPr>
                        <m:ctrlPr>
                          <a:rPr lang="en-US" sz="1800" b="0" i="1" smtClean="0">
                            <a:latin typeface="Cambria Math"/>
                          </a:rPr>
                        </m:ctrlPr>
                      </m:dPr>
                      <m:e>
                        <m:r>
                          <a:rPr lang="en-US" sz="1800" b="0" i="1" smtClean="0">
                            <a:latin typeface="Cambria Math"/>
                          </a:rPr>
                          <m:t>𝑇</m:t>
                        </m:r>
                        <m:r>
                          <a:rPr lang="en-US" sz="1800" b="0" i="1" smtClean="0">
                            <a:latin typeface="Cambria Math"/>
                          </a:rPr>
                          <m:t>,</m:t>
                        </m:r>
                        <m:r>
                          <a:rPr lang="en-US" sz="1800" b="0" i="1" smtClean="0">
                            <a:latin typeface="Cambria Math"/>
                          </a:rPr>
                          <m:t>𝑃</m:t>
                        </m:r>
                      </m:e>
                    </m:d>
                    <m:r>
                      <a:rPr lang="en-US" sz="1800" b="0" i="1" smtClean="0">
                        <a:latin typeface="Cambria Math"/>
                      </a:rPr>
                      <m:t>=</m:t>
                    </m:r>
                    <m:r>
                      <a:rPr lang="en-US" sz="1800" b="0" i="1" smtClean="0">
                        <a:latin typeface="Cambria Math"/>
                      </a:rPr>
                      <m:t>𝑐</m:t>
                    </m:r>
                    <m:sSubSup>
                      <m:sSubSupPr>
                        <m:ctrlPr>
                          <a:rPr lang="en-US" sz="1800" b="0" i="1" smtClean="0">
                            <a:latin typeface="Cambria Math"/>
                          </a:rPr>
                        </m:ctrlPr>
                      </m:sSubSupPr>
                      <m:e>
                        <m:r>
                          <a:rPr lang="en-US" sz="1800" b="0" i="1" smtClean="0">
                            <a:latin typeface="Cambria Math"/>
                          </a:rPr>
                          <m:t>𝐺</m:t>
                        </m:r>
                      </m:e>
                      <m:sub>
                        <m:r>
                          <a:rPr lang="en-US" sz="1800" b="0" i="1" smtClean="0">
                            <a:latin typeface="Cambria Math"/>
                          </a:rPr>
                          <m:t>𝐶</m:t>
                        </m:r>
                      </m:sub>
                      <m:sup/>
                    </m:sSubSup>
                    <m:r>
                      <a:rPr lang="en-US" sz="1800" i="1">
                        <a:latin typeface="Cambria Math"/>
                      </a:rPr>
                      <m:t>°</m:t>
                    </m:r>
                    <m:d>
                      <m:dPr>
                        <m:ctrlPr>
                          <a:rPr lang="en-US" sz="1800" i="1">
                            <a:latin typeface="Cambria Math"/>
                          </a:rPr>
                        </m:ctrlPr>
                      </m:dPr>
                      <m:e>
                        <m:r>
                          <a:rPr lang="en-US" sz="1800" i="1">
                            <a:latin typeface="Cambria Math"/>
                          </a:rPr>
                          <m:t>𝑇</m:t>
                        </m:r>
                      </m:e>
                    </m:d>
                    <m:r>
                      <a:rPr lang="en-US" sz="1800" i="1">
                        <a:latin typeface="Cambria Math"/>
                      </a:rPr>
                      <m:t>+</m:t>
                    </m:r>
                    <m:r>
                      <a:rPr lang="en-US" sz="1800" b="0" i="1" smtClean="0">
                        <a:latin typeface="Cambria Math"/>
                      </a:rPr>
                      <m:t>𝑐</m:t>
                    </m:r>
                    <m:r>
                      <a:rPr lang="en-US" sz="1800" i="1" dirty="0">
                        <a:latin typeface="Cambria Math"/>
                      </a:rPr>
                      <m:t>𝑅𝑇</m:t>
                    </m:r>
                    <m:r>
                      <a:rPr lang="en-US" sz="1800" i="1" dirty="0">
                        <a:latin typeface="Cambria Math"/>
                      </a:rPr>
                      <m:t> </m:t>
                    </m:r>
                    <m:r>
                      <a:rPr lang="en-US" sz="1800" i="1" dirty="0">
                        <a:latin typeface="Cambria Math"/>
                      </a:rPr>
                      <m:t>𝑙𝑛</m:t>
                    </m:r>
                    <m:f>
                      <m:fPr>
                        <m:ctrlPr>
                          <a:rPr lang="en-US" sz="1800" i="1" dirty="0">
                            <a:latin typeface="Cambria Math"/>
                            <a:ea typeface="Cambria Math"/>
                          </a:rPr>
                        </m:ctrlPr>
                      </m:fPr>
                      <m:num>
                        <m:sSub>
                          <m:sSubPr>
                            <m:ctrlPr>
                              <a:rPr lang="en-US" sz="1800" i="1" dirty="0" smtClean="0">
                                <a:latin typeface="Cambria Math"/>
                                <a:ea typeface="Cambria Math"/>
                              </a:rPr>
                            </m:ctrlPr>
                          </m:sSubPr>
                          <m:e>
                            <m:r>
                              <a:rPr lang="en-US" sz="1800" i="1" dirty="0">
                                <a:latin typeface="Cambria Math"/>
                                <a:ea typeface="Cambria Math"/>
                              </a:rPr>
                              <m:t>𝑝</m:t>
                            </m:r>
                          </m:e>
                          <m:sub>
                            <m:r>
                              <a:rPr lang="en-US" sz="1800" b="0" i="1" dirty="0" smtClean="0">
                                <a:latin typeface="Cambria Math"/>
                                <a:ea typeface="Cambria Math"/>
                              </a:rPr>
                              <m:t>𝐶</m:t>
                            </m:r>
                          </m:sub>
                        </m:sSub>
                      </m:num>
                      <m:den>
                        <m:r>
                          <a:rPr lang="en-US" sz="1800" i="1" dirty="0">
                            <a:latin typeface="Cambria Math"/>
                            <a:ea typeface="Cambria Math"/>
                          </a:rPr>
                          <m:t>1 </m:t>
                        </m:r>
                        <m:r>
                          <a:rPr lang="en-US" sz="1800" i="1" dirty="0">
                            <a:latin typeface="Cambria Math"/>
                            <a:ea typeface="Cambria Math"/>
                          </a:rPr>
                          <m:t>𝑎𝑡𝑚</m:t>
                        </m:r>
                      </m:den>
                    </m:f>
                  </m:oMath>
                </a14:m>
                <a:r>
                  <a:rPr lang="en-US" sz="1800" dirty="0" smtClean="0"/>
                  <a:t> </a:t>
                </a:r>
                <a14:m>
                  <m:oMath xmlns:m="http://schemas.openxmlformats.org/officeDocument/2006/math">
                    <m:r>
                      <a:rPr lang="en-US" sz="1800" b="0" i="1" smtClean="0">
                        <a:latin typeface="Cambria Math"/>
                      </a:rPr>
                      <m:t>+</m:t>
                    </m:r>
                    <m:r>
                      <a:rPr lang="en-US" sz="1800" b="0" i="1" smtClean="0">
                        <a:latin typeface="Cambria Math"/>
                      </a:rPr>
                      <m:t>𝑑</m:t>
                    </m:r>
                    <m:sSubSup>
                      <m:sSubSupPr>
                        <m:ctrlPr>
                          <a:rPr lang="en-US" sz="1800" i="1">
                            <a:latin typeface="Cambria Math"/>
                          </a:rPr>
                        </m:ctrlPr>
                      </m:sSubSupPr>
                      <m:e>
                        <m:r>
                          <a:rPr lang="en-US" sz="1800" i="1">
                            <a:latin typeface="Cambria Math"/>
                          </a:rPr>
                          <m:t>𝐺</m:t>
                        </m:r>
                      </m:e>
                      <m:sub>
                        <m:r>
                          <a:rPr lang="en-US" sz="1800" b="0" i="1" smtClean="0">
                            <a:latin typeface="Cambria Math"/>
                          </a:rPr>
                          <m:t>𝐷</m:t>
                        </m:r>
                      </m:sub>
                      <m:sup/>
                    </m:sSubSup>
                    <m:r>
                      <a:rPr lang="en-US" sz="1800" i="1">
                        <a:latin typeface="Cambria Math"/>
                      </a:rPr>
                      <m:t>°</m:t>
                    </m:r>
                    <m:d>
                      <m:dPr>
                        <m:ctrlPr>
                          <a:rPr lang="en-US" sz="1800" i="1">
                            <a:latin typeface="Cambria Math"/>
                          </a:rPr>
                        </m:ctrlPr>
                      </m:dPr>
                      <m:e>
                        <m:r>
                          <a:rPr lang="en-US" sz="1800" i="1">
                            <a:latin typeface="Cambria Math"/>
                          </a:rPr>
                          <m:t>𝑇</m:t>
                        </m:r>
                      </m:e>
                    </m:d>
                    <m:r>
                      <a:rPr lang="en-US" sz="1800" i="1">
                        <a:latin typeface="Cambria Math"/>
                      </a:rPr>
                      <m:t>+</m:t>
                    </m:r>
                    <m:r>
                      <a:rPr lang="en-US" sz="1800" b="0" i="1" smtClean="0">
                        <a:latin typeface="Cambria Math"/>
                      </a:rPr>
                      <m:t>𝑑</m:t>
                    </m:r>
                    <m:r>
                      <a:rPr lang="en-US" sz="1800" i="1" dirty="0">
                        <a:latin typeface="Cambria Math"/>
                      </a:rPr>
                      <m:t>𝑅𝑇</m:t>
                    </m:r>
                    <m:r>
                      <a:rPr lang="en-US" sz="1800" i="1" dirty="0">
                        <a:latin typeface="Cambria Math"/>
                      </a:rPr>
                      <m:t> </m:t>
                    </m:r>
                    <m:r>
                      <a:rPr lang="en-US" sz="1800" i="1" dirty="0">
                        <a:latin typeface="Cambria Math"/>
                      </a:rPr>
                      <m:t>𝑙𝑛</m:t>
                    </m:r>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b="0" i="1" dirty="0" smtClean="0">
                                <a:latin typeface="Cambria Math"/>
                                <a:ea typeface="Cambria Math"/>
                              </a:rPr>
                              <m:t>𝐷</m:t>
                            </m:r>
                          </m:sub>
                        </m:sSub>
                      </m:num>
                      <m:den>
                        <m:r>
                          <a:rPr lang="en-US" sz="1800" i="1" dirty="0">
                            <a:latin typeface="Cambria Math"/>
                            <a:ea typeface="Cambria Math"/>
                          </a:rPr>
                          <m:t>1 </m:t>
                        </m:r>
                        <m:r>
                          <a:rPr lang="en-US" sz="1800" i="1" dirty="0">
                            <a:latin typeface="Cambria Math"/>
                            <a:ea typeface="Cambria Math"/>
                          </a:rPr>
                          <m:t>𝑎𝑡𝑚</m:t>
                        </m:r>
                      </m:den>
                    </m:f>
                  </m:oMath>
                </a14:m>
                <a:r>
                  <a:rPr lang="en-US" sz="1800" dirty="0" smtClean="0"/>
                  <a:t>  </a:t>
                </a:r>
              </a:p>
              <a:p>
                <a:pPr marL="0" indent="0">
                  <a:buNone/>
                </a:pPr>
                <a:r>
                  <a:rPr lang="en-US" sz="1800" b="0" dirty="0" smtClean="0"/>
                  <a:t>                                     </a:t>
                </a:r>
                <a14:m>
                  <m:oMath xmlns:m="http://schemas.openxmlformats.org/officeDocument/2006/math">
                    <m:r>
                      <a:rPr lang="en-US" sz="1800" b="0" i="0" smtClean="0">
                        <a:latin typeface="Cambria Math"/>
                      </a:rPr>
                      <m:t>  −</m:t>
                    </m:r>
                    <m:r>
                      <a:rPr lang="en-US" sz="1800" b="0" i="1" smtClean="0">
                        <a:latin typeface="Cambria Math"/>
                      </a:rPr>
                      <m:t>𝑎</m:t>
                    </m:r>
                    <m:sSubSup>
                      <m:sSubSupPr>
                        <m:ctrlPr>
                          <a:rPr lang="en-US" sz="1800" i="1">
                            <a:latin typeface="Cambria Math"/>
                          </a:rPr>
                        </m:ctrlPr>
                      </m:sSubSupPr>
                      <m:e>
                        <m:r>
                          <a:rPr lang="en-US" sz="1800" i="1">
                            <a:latin typeface="Cambria Math"/>
                          </a:rPr>
                          <m:t>𝐺</m:t>
                        </m:r>
                      </m:e>
                      <m:sub>
                        <m:r>
                          <a:rPr lang="en-US" sz="1800" b="0" i="1" smtClean="0">
                            <a:latin typeface="Cambria Math"/>
                          </a:rPr>
                          <m:t>𝐴</m:t>
                        </m:r>
                      </m:sub>
                      <m:sup/>
                    </m:sSubSup>
                    <m:r>
                      <a:rPr lang="en-US" sz="1800" i="1">
                        <a:latin typeface="Cambria Math"/>
                      </a:rPr>
                      <m:t>°</m:t>
                    </m:r>
                    <m:d>
                      <m:dPr>
                        <m:ctrlPr>
                          <a:rPr lang="en-US" sz="1800" i="1">
                            <a:latin typeface="Cambria Math"/>
                          </a:rPr>
                        </m:ctrlPr>
                      </m:dPr>
                      <m:e>
                        <m:r>
                          <a:rPr lang="en-US" sz="1800" i="1">
                            <a:latin typeface="Cambria Math"/>
                          </a:rPr>
                          <m:t>𝑇</m:t>
                        </m:r>
                      </m:e>
                    </m:d>
                    <m:r>
                      <a:rPr lang="en-US" sz="1800" b="0" i="1" smtClean="0">
                        <a:latin typeface="Cambria Math"/>
                      </a:rPr>
                      <m:t>− </m:t>
                    </m:r>
                    <m:r>
                      <a:rPr lang="en-US" sz="1800" b="0" i="1" smtClean="0">
                        <a:latin typeface="Cambria Math"/>
                      </a:rPr>
                      <m:t>𝑎𝑅𝑇</m:t>
                    </m:r>
                    <m:r>
                      <a:rPr lang="en-US" sz="1800" i="1" dirty="0">
                        <a:latin typeface="Cambria Math"/>
                      </a:rPr>
                      <m:t> </m:t>
                    </m:r>
                    <m:r>
                      <a:rPr lang="en-US" sz="1800" i="1" dirty="0">
                        <a:latin typeface="Cambria Math"/>
                      </a:rPr>
                      <m:t>𝑙𝑛</m:t>
                    </m:r>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b="0" i="1" dirty="0" smtClean="0">
                                <a:latin typeface="Cambria Math"/>
                                <a:ea typeface="Cambria Math"/>
                              </a:rPr>
                              <m:t>𝐴</m:t>
                            </m:r>
                          </m:sub>
                        </m:sSub>
                      </m:num>
                      <m:den>
                        <m:r>
                          <a:rPr lang="en-US" sz="1800" i="1" dirty="0">
                            <a:latin typeface="Cambria Math"/>
                            <a:ea typeface="Cambria Math"/>
                          </a:rPr>
                          <m:t>1 </m:t>
                        </m:r>
                        <m:r>
                          <a:rPr lang="en-US" sz="1800" i="1" dirty="0">
                            <a:latin typeface="Cambria Math"/>
                            <a:ea typeface="Cambria Math"/>
                          </a:rPr>
                          <m:t>𝑎𝑡𝑚</m:t>
                        </m:r>
                      </m:den>
                    </m:f>
                  </m:oMath>
                </a14:m>
                <a:r>
                  <a:rPr lang="en-US" sz="1800" dirty="0"/>
                  <a:t> </a:t>
                </a:r>
                <a14:m>
                  <m:oMath xmlns:m="http://schemas.openxmlformats.org/officeDocument/2006/math">
                    <m:r>
                      <a:rPr lang="en-US" sz="1800" b="0" i="0" smtClean="0">
                        <a:latin typeface="Cambria Math"/>
                      </a:rPr>
                      <m:t>−</m:t>
                    </m:r>
                    <m:r>
                      <a:rPr lang="en-US" sz="1800" b="0" i="1" smtClean="0">
                        <a:latin typeface="Cambria Math"/>
                      </a:rPr>
                      <m:t>𝑏</m:t>
                    </m:r>
                    <m:sSubSup>
                      <m:sSubSupPr>
                        <m:ctrlPr>
                          <a:rPr lang="en-US" sz="1800" i="1">
                            <a:latin typeface="Cambria Math"/>
                          </a:rPr>
                        </m:ctrlPr>
                      </m:sSubSupPr>
                      <m:e>
                        <m:r>
                          <a:rPr lang="en-US" sz="1800" i="1">
                            <a:latin typeface="Cambria Math"/>
                          </a:rPr>
                          <m:t>𝐺</m:t>
                        </m:r>
                      </m:e>
                      <m:sub>
                        <m:r>
                          <a:rPr lang="en-US" sz="1800" b="0" i="1" smtClean="0">
                            <a:latin typeface="Cambria Math"/>
                          </a:rPr>
                          <m:t>𝐵</m:t>
                        </m:r>
                      </m:sub>
                      <m:sup/>
                    </m:sSubSup>
                    <m:r>
                      <a:rPr lang="en-US" sz="1800" i="1">
                        <a:latin typeface="Cambria Math"/>
                      </a:rPr>
                      <m:t>°</m:t>
                    </m:r>
                    <m:d>
                      <m:dPr>
                        <m:ctrlPr>
                          <a:rPr lang="en-US" sz="1800" i="1">
                            <a:latin typeface="Cambria Math"/>
                          </a:rPr>
                        </m:ctrlPr>
                      </m:dPr>
                      <m:e>
                        <m:r>
                          <a:rPr lang="en-US" sz="1800" i="1">
                            <a:latin typeface="Cambria Math"/>
                          </a:rPr>
                          <m:t>𝑇</m:t>
                        </m:r>
                      </m:e>
                    </m:d>
                    <m:r>
                      <a:rPr lang="en-US" sz="1800" b="0" i="1" smtClean="0">
                        <a:latin typeface="Cambria Math"/>
                      </a:rPr>
                      <m:t>−</m:t>
                    </m:r>
                    <m:r>
                      <a:rPr lang="en-US" sz="1800" b="0" i="1" smtClean="0">
                        <a:latin typeface="Cambria Math"/>
                      </a:rPr>
                      <m:t>𝑏𝑅𝑇</m:t>
                    </m:r>
                    <m:r>
                      <a:rPr lang="en-US" sz="1800" i="1" dirty="0">
                        <a:latin typeface="Cambria Math"/>
                      </a:rPr>
                      <m:t> </m:t>
                    </m:r>
                    <m:r>
                      <a:rPr lang="en-US" sz="1800" i="1" dirty="0">
                        <a:latin typeface="Cambria Math"/>
                      </a:rPr>
                      <m:t>𝑙𝑛</m:t>
                    </m:r>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b="0" i="1" dirty="0" smtClean="0">
                                <a:latin typeface="Cambria Math"/>
                                <a:ea typeface="Cambria Math"/>
                              </a:rPr>
                              <m:t>𝐵</m:t>
                            </m:r>
                          </m:sub>
                        </m:sSub>
                      </m:num>
                      <m:den>
                        <m:r>
                          <a:rPr lang="en-US" sz="1800" i="1" dirty="0">
                            <a:latin typeface="Cambria Math"/>
                            <a:ea typeface="Cambria Math"/>
                          </a:rPr>
                          <m:t>1 </m:t>
                        </m:r>
                        <m:r>
                          <a:rPr lang="en-US" sz="1800" i="1" dirty="0">
                            <a:latin typeface="Cambria Math"/>
                            <a:ea typeface="Cambria Math"/>
                          </a:rPr>
                          <m:t>𝑎𝑡𝑚</m:t>
                        </m:r>
                      </m:den>
                    </m:f>
                  </m:oMath>
                </a14:m>
                <a:endParaRPr lang="en-US" sz="1800" dirty="0" smtClean="0"/>
              </a:p>
              <a:p>
                <a:pPr marL="0" indent="0">
                  <a:buNone/>
                </a:pPr>
                <a:r>
                  <a:rPr lang="en-US" sz="1800" dirty="0" smtClean="0"/>
                  <a:t>Letting </a:t>
                </a:r>
                <a14:m>
                  <m:oMath xmlns:m="http://schemas.openxmlformats.org/officeDocument/2006/math">
                    <m:r>
                      <m:rPr>
                        <m:sty m:val="p"/>
                      </m:rPr>
                      <a:rPr lang="el-GR" sz="1800" i="1">
                        <a:latin typeface="Cambria Math"/>
                      </a:rPr>
                      <m:t>Δ</m:t>
                    </m:r>
                    <m:r>
                      <a:rPr lang="en-US" sz="1800" i="1" smtClean="0">
                        <a:latin typeface="Cambria Math"/>
                      </a:rPr>
                      <m:t>𝐺</m:t>
                    </m:r>
                    <m:r>
                      <a:rPr lang="en-US" sz="1800" i="1" smtClean="0">
                        <a:latin typeface="Cambria Math"/>
                      </a:rPr>
                      <m:t>°</m:t>
                    </m:r>
                    <m:d>
                      <m:dPr>
                        <m:ctrlPr>
                          <a:rPr lang="en-US" sz="1800" i="1">
                            <a:latin typeface="Cambria Math"/>
                          </a:rPr>
                        </m:ctrlPr>
                      </m:dPr>
                      <m:e>
                        <m:r>
                          <a:rPr lang="en-US" sz="1800" i="1">
                            <a:latin typeface="Cambria Math"/>
                          </a:rPr>
                          <m:t>𝑇</m:t>
                        </m:r>
                      </m:e>
                    </m:d>
                    <m:r>
                      <a:rPr lang="en-US" sz="1800">
                        <a:latin typeface="Cambria Math"/>
                        <a:ea typeface="Cambria Math"/>
                      </a:rPr>
                      <m:t>≡</m:t>
                    </m:r>
                    <m:r>
                      <a:rPr lang="en-US" sz="1800" i="1">
                        <a:latin typeface="Cambria Math"/>
                      </a:rPr>
                      <m:t>𝑐</m:t>
                    </m:r>
                    <m:sSubSup>
                      <m:sSubSupPr>
                        <m:ctrlPr>
                          <a:rPr lang="en-US" sz="1800" i="1">
                            <a:latin typeface="Cambria Math"/>
                          </a:rPr>
                        </m:ctrlPr>
                      </m:sSubSupPr>
                      <m:e>
                        <m:r>
                          <a:rPr lang="en-US" sz="1800" i="1">
                            <a:latin typeface="Cambria Math"/>
                          </a:rPr>
                          <m:t>𝐺</m:t>
                        </m:r>
                      </m:e>
                      <m:sub>
                        <m:r>
                          <a:rPr lang="en-US" sz="1800" i="1">
                            <a:latin typeface="Cambria Math"/>
                          </a:rPr>
                          <m:t>𝐶</m:t>
                        </m:r>
                      </m:sub>
                      <m:sup/>
                    </m:sSubSup>
                    <m:r>
                      <a:rPr lang="en-US" sz="1800" i="1">
                        <a:latin typeface="Cambria Math"/>
                      </a:rPr>
                      <m:t>°</m:t>
                    </m:r>
                    <m:d>
                      <m:dPr>
                        <m:ctrlPr>
                          <a:rPr lang="en-US" sz="1800" i="1">
                            <a:latin typeface="Cambria Math"/>
                          </a:rPr>
                        </m:ctrlPr>
                      </m:dPr>
                      <m:e>
                        <m:r>
                          <a:rPr lang="en-US" sz="1800" i="1">
                            <a:latin typeface="Cambria Math"/>
                          </a:rPr>
                          <m:t>𝑇</m:t>
                        </m:r>
                      </m:e>
                    </m:d>
                    <m:r>
                      <a:rPr lang="en-US" sz="1800">
                        <a:latin typeface="Cambria Math"/>
                      </a:rPr>
                      <m:t>+</m:t>
                    </m:r>
                    <m:r>
                      <a:rPr lang="en-US" sz="1800" i="1">
                        <a:latin typeface="Cambria Math"/>
                      </a:rPr>
                      <m:t>𝑑</m:t>
                    </m:r>
                    <m:sSubSup>
                      <m:sSubSupPr>
                        <m:ctrlPr>
                          <a:rPr lang="en-US" sz="1800" i="1">
                            <a:latin typeface="Cambria Math"/>
                          </a:rPr>
                        </m:ctrlPr>
                      </m:sSubSupPr>
                      <m:e>
                        <m:r>
                          <a:rPr lang="en-US" sz="1800" i="1">
                            <a:latin typeface="Cambria Math"/>
                          </a:rPr>
                          <m:t>𝐺</m:t>
                        </m:r>
                      </m:e>
                      <m:sub>
                        <m:r>
                          <a:rPr lang="en-US" sz="1800" i="1">
                            <a:latin typeface="Cambria Math"/>
                          </a:rPr>
                          <m:t>𝐷</m:t>
                        </m:r>
                      </m:sub>
                      <m:sup/>
                    </m:sSubSup>
                    <m:r>
                      <a:rPr lang="en-US" sz="1800" i="1">
                        <a:latin typeface="Cambria Math"/>
                      </a:rPr>
                      <m:t>°</m:t>
                    </m:r>
                    <m:d>
                      <m:dPr>
                        <m:ctrlPr>
                          <a:rPr lang="en-US" sz="1800" i="1">
                            <a:latin typeface="Cambria Math"/>
                          </a:rPr>
                        </m:ctrlPr>
                      </m:dPr>
                      <m:e>
                        <m:r>
                          <a:rPr lang="en-US" sz="1800" i="1">
                            <a:latin typeface="Cambria Math"/>
                          </a:rPr>
                          <m:t>𝑇</m:t>
                        </m:r>
                      </m:e>
                    </m:d>
                    <m:r>
                      <a:rPr lang="en-US" sz="1800" b="0" i="1" smtClean="0">
                        <a:latin typeface="Cambria Math"/>
                      </a:rPr>
                      <m:t>−</m:t>
                    </m:r>
                  </m:oMath>
                </a14:m>
                <a:r>
                  <a:rPr lang="en-US" sz="1800" dirty="0"/>
                  <a:t> </a:t>
                </a:r>
                <a14:m>
                  <m:oMath xmlns:m="http://schemas.openxmlformats.org/officeDocument/2006/math">
                    <m:r>
                      <a:rPr lang="en-US" sz="1800" i="1">
                        <a:latin typeface="Cambria Math"/>
                      </a:rPr>
                      <m:t>𝑎</m:t>
                    </m:r>
                    <m:sSubSup>
                      <m:sSubSupPr>
                        <m:ctrlPr>
                          <a:rPr lang="en-US" sz="1800" i="1">
                            <a:latin typeface="Cambria Math"/>
                          </a:rPr>
                        </m:ctrlPr>
                      </m:sSubSupPr>
                      <m:e>
                        <m:r>
                          <a:rPr lang="en-US" sz="1800" i="1">
                            <a:latin typeface="Cambria Math"/>
                          </a:rPr>
                          <m:t>𝐺</m:t>
                        </m:r>
                      </m:e>
                      <m:sub>
                        <m:r>
                          <a:rPr lang="en-US" sz="1800" i="1">
                            <a:latin typeface="Cambria Math"/>
                          </a:rPr>
                          <m:t>𝐴</m:t>
                        </m:r>
                      </m:sub>
                      <m:sup/>
                    </m:sSubSup>
                    <m:r>
                      <a:rPr lang="en-US" sz="1800" i="1">
                        <a:latin typeface="Cambria Math"/>
                      </a:rPr>
                      <m:t>°</m:t>
                    </m:r>
                    <m:d>
                      <m:dPr>
                        <m:ctrlPr>
                          <a:rPr lang="en-US" sz="1800" i="1">
                            <a:latin typeface="Cambria Math"/>
                          </a:rPr>
                        </m:ctrlPr>
                      </m:dPr>
                      <m:e>
                        <m:r>
                          <a:rPr lang="en-US" sz="1800" i="1">
                            <a:latin typeface="Cambria Math"/>
                          </a:rPr>
                          <m:t>𝑇</m:t>
                        </m:r>
                      </m:e>
                    </m:d>
                    <m:r>
                      <a:rPr lang="en-US" sz="1800" b="0" i="1" smtClean="0">
                        <a:latin typeface="Cambria Math"/>
                      </a:rPr>
                      <m:t>−</m:t>
                    </m:r>
                    <m:r>
                      <a:rPr lang="en-US" sz="1800" i="1">
                        <a:latin typeface="Cambria Math"/>
                      </a:rPr>
                      <m:t>𝑏</m:t>
                    </m:r>
                    <m:sSubSup>
                      <m:sSubSupPr>
                        <m:ctrlPr>
                          <a:rPr lang="en-US" sz="1800" i="1">
                            <a:latin typeface="Cambria Math"/>
                          </a:rPr>
                        </m:ctrlPr>
                      </m:sSubSupPr>
                      <m:e>
                        <m:r>
                          <a:rPr lang="en-US" sz="1800" i="1">
                            <a:latin typeface="Cambria Math"/>
                          </a:rPr>
                          <m:t>𝐺</m:t>
                        </m:r>
                      </m:e>
                      <m:sub>
                        <m:r>
                          <a:rPr lang="en-US" sz="1800" i="1">
                            <a:latin typeface="Cambria Math"/>
                          </a:rPr>
                          <m:t>𝐵</m:t>
                        </m:r>
                      </m:sub>
                      <m:sup/>
                    </m:sSubSup>
                    <m:r>
                      <a:rPr lang="en-US" sz="1800" i="1">
                        <a:latin typeface="Cambria Math"/>
                      </a:rPr>
                      <m:t>°</m:t>
                    </m:r>
                    <m:d>
                      <m:dPr>
                        <m:ctrlPr>
                          <a:rPr lang="en-US" sz="1800" i="1">
                            <a:latin typeface="Cambria Math"/>
                          </a:rPr>
                        </m:ctrlPr>
                      </m:dPr>
                      <m:e>
                        <m:r>
                          <a:rPr lang="en-US" sz="1800" i="1">
                            <a:latin typeface="Cambria Math"/>
                          </a:rPr>
                          <m:t>𝑇</m:t>
                        </m:r>
                      </m:e>
                    </m:d>
                  </m:oMath>
                </a14:m>
                <a:r>
                  <a:rPr lang="en-US" sz="1800" dirty="0" smtClean="0"/>
                  <a:t> and rearranging the logarithms gives</a:t>
                </a:r>
              </a:p>
              <a:p>
                <a:pPr marL="0" indent="0">
                  <a:buNone/>
                </a:pPr>
                <a14:m>
                  <m:oMathPara xmlns:m="http://schemas.openxmlformats.org/officeDocument/2006/math">
                    <m:oMathParaPr>
                      <m:jc m:val="centerGroup"/>
                    </m:oMathParaPr>
                    <m:oMath xmlns:m="http://schemas.openxmlformats.org/officeDocument/2006/math">
                      <m:r>
                        <m:rPr>
                          <m:sty m:val="p"/>
                        </m:rPr>
                        <a:rPr lang="el-GR" sz="1800" i="1">
                          <a:latin typeface="Cambria Math"/>
                        </a:rPr>
                        <m:t>Δ</m:t>
                      </m:r>
                      <m:r>
                        <a:rPr lang="en-US" sz="1800" i="1">
                          <a:latin typeface="Cambria Math"/>
                        </a:rPr>
                        <m:t>𝐺</m:t>
                      </m:r>
                      <m:d>
                        <m:dPr>
                          <m:ctrlPr>
                            <a:rPr lang="en-US" sz="1800" i="1">
                              <a:latin typeface="Cambria Math"/>
                            </a:rPr>
                          </m:ctrlPr>
                        </m:dPr>
                        <m:e>
                          <m:r>
                            <a:rPr lang="en-US" sz="1800" i="1">
                              <a:latin typeface="Cambria Math"/>
                            </a:rPr>
                            <m:t>𝑇</m:t>
                          </m:r>
                          <m:r>
                            <a:rPr lang="en-US" sz="1800" i="1">
                              <a:latin typeface="Cambria Math"/>
                            </a:rPr>
                            <m:t>,</m:t>
                          </m:r>
                          <m:r>
                            <a:rPr lang="en-US" sz="1800" i="1">
                              <a:latin typeface="Cambria Math"/>
                            </a:rPr>
                            <m:t>𝑃</m:t>
                          </m:r>
                        </m:e>
                      </m:d>
                      <m:r>
                        <a:rPr lang="en-US" sz="1800" i="1">
                          <a:latin typeface="Cambria Math"/>
                        </a:rPr>
                        <m:t>=</m:t>
                      </m:r>
                      <m:r>
                        <m:rPr>
                          <m:sty m:val="p"/>
                        </m:rPr>
                        <a:rPr lang="el-GR" sz="1800" i="1">
                          <a:latin typeface="Cambria Math"/>
                        </a:rPr>
                        <m:t>Δ</m:t>
                      </m:r>
                      <m:r>
                        <a:rPr lang="en-US" sz="1800" i="1">
                          <a:latin typeface="Cambria Math"/>
                        </a:rPr>
                        <m:t>𝐺</m:t>
                      </m:r>
                      <m:r>
                        <a:rPr lang="en-US" sz="1800" i="1">
                          <a:latin typeface="Cambria Math"/>
                        </a:rPr>
                        <m:t>°</m:t>
                      </m:r>
                      <m:d>
                        <m:dPr>
                          <m:ctrlPr>
                            <a:rPr lang="en-US" sz="1800" i="1">
                              <a:latin typeface="Cambria Math"/>
                            </a:rPr>
                          </m:ctrlPr>
                        </m:dPr>
                        <m:e>
                          <m:r>
                            <a:rPr lang="en-US" sz="1800" i="1">
                              <a:latin typeface="Cambria Math"/>
                            </a:rPr>
                            <m:t>𝑇</m:t>
                          </m:r>
                        </m:e>
                      </m:d>
                      <m:r>
                        <a:rPr lang="en-US" sz="1800" b="0" i="1" smtClean="0">
                          <a:latin typeface="Cambria Math"/>
                        </a:rPr>
                        <m:t>+</m:t>
                      </m:r>
                      <m:r>
                        <a:rPr lang="en-US" sz="1800" b="0" i="1" smtClean="0">
                          <a:latin typeface="Cambria Math"/>
                        </a:rPr>
                        <m:t>𝑅𝑇</m:t>
                      </m:r>
                      <m:r>
                        <a:rPr lang="en-US" sz="1800" b="0" i="1" smtClean="0">
                          <a:latin typeface="Cambria Math"/>
                        </a:rPr>
                        <m:t> </m:t>
                      </m:r>
                      <m:r>
                        <a:rPr lang="en-US" sz="1800" b="0" i="1" smtClean="0">
                          <a:latin typeface="Cambria Math"/>
                        </a:rPr>
                        <m:t>𝑙𝑛</m:t>
                      </m:r>
                      <m:f>
                        <m:fPr>
                          <m:ctrlPr>
                            <a:rPr lang="en-US" sz="1800" b="0" i="1" smtClean="0">
                              <a:latin typeface="Cambria Math"/>
                            </a:rPr>
                          </m:ctrlPr>
                        </m:fPr>
                        <m:num>
                          <m:sSup>
                            <m:sSupPr>
                              <m:ctrlPr>
                                <a:rPr lang="en-US" sz="1800" b="0" i="1" smtClean="0">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𝐶</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b="0" i="1" smtClean="0">
                                  <a:latin typeface="Cambria Math"/>
                                </a:rPr>
                                <m:t>𝑐</m:t>
                              </m:r>
                            </m:sup>
                          </m:sSup>
                          <m:sSup>
                            <m:sSupPr>
                              <m:ctrlPr>
                                <a:rPr lang="en-US" sz="1800" i="1">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𝐷</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b="0" i="1" smtClean="0">
                                  <a:latin typeface="Cambria Math"/>
                                </a:rPr>
                                <m:t>𝑑</m:t>
                              </m:r>
                            </m:sup>
                          </m:sSup>
                        </m:num>
                        <m:den>
                          <m:sSup>
                            <m:sSupPr>
                              <m:ctrlPr>
                                <a:rPr lang="en-US" sz="1800" i="1">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𝐴</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b="0" i="1" smtClean="0">
                                  <a:latin typeface="Cambria Math"/>
                                </a:rPr>
                                <m:t>𝑎</m:t>
                              </m:r>
                            </m:sup>
                          </m:sSup>
                          <m:sSup>
                            <m:sSupPr>
                              <m:ctrlPr>
                                <a:rPr lang="en-US" sz="1800" i="1">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𝐵</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b="0" i="1" smtClean="0">
                                  <a:latin typeface="Cambria Math"/>
                                </a:rPr>
                                <m:t>𝑏</m:t>
                              </m:r>
                            </m:sup>
                          </m:sSup>
                        </m:den>
                      </m:f>
                    </m:oMath>
                  </m:oMathPara>
                </a14:m>
                <a:endParaRPr lang="en-US" sz="1800" dirty="0" smtClean="0"/>
              </a:p>
              <a:p>
                <a:pPr marL="0" indent="0">
                  <a:buNone/>
                </a:pPr>
                <a:r>
                  <a:rPr lang="en-US" sz="1800" dirty="0" smtClean="0"/>
                  <a:t>Because </a:t>
                </a:r>
                <a14:m>
                  <m:oMath xmlns:m="http://schemas.openxmlformats.org/officeDocument/2006/math">
                    <m:r>
                      <m:rPr>
                        <m:sty m:val="p"/>
                      </m:rPr>
                      <a:rPr lang="el-GR" sz="1800" i="1">
                        <a:latin typeface="Cambria Math"/>
                      </a:rPr>
                      <m:t>Δ</m:t>
                    </m:r>
                    <m:r>
                      <a:rPr lang="en-US" sz="1800" i="1">
                        <a:latin typeface="Cambria Math"/>
                      </a:rPr>
                      <m:t>𝐺</m:t>
                    </m:r>
                    <m:d>
                      <m:dPr>
                        <m:ctrlPr>
                          <a:rPr lang="en-US" sz="1800" i="1">
                            <a:latin typeface="Cambria Math"/>
                          </a:rPr>
                        </m:ctrlPr>
                      </m:dPr>
                      <m:e>
                        <m:r>
                          <a:rPr lang="en-US" sz="1800" i="1">
                            <a:latin typeface="Cambria Math"/>
                          </a:rPr>
                          <m:t>𝑇</m:t>
                        </m:r>
                        <m:r>
                          <a:rPr lang="en-US" sz="1800" i="1">
                            <a:latin typeface="Cambria Math"/>
                          </a:rPr>
                          <m:t>,</m:t>
                        </m:r>
                        <m:r>
                          <a:rPr lang="en-US" sz="1800" i="1">
                            <a:latin typeface="Cambria Math"/>
                          </a:rPr>
                          <m:t>𝑃</m:t>
                        </m:r>
                      </m:e>
                    </m:d>
                  </m:oMath>
                </a14:m>
                <a:r>
                  <a:rPr lang="en-US" sz="1800" dirty="0" smtClean="0"/>
                  <a:t>= 0 at equilibrium, this gives</a:t>
                </a:r>
                <a:r>
                  <a:rPr lang="el-GR" sz="1800" dirty="0"/>
                  <a:t> </a:t>
                </a:r>
                <a14:m>
                  <m:oMath xmlns:m="http://schemas.openxmlformats.org/officeDocument/2006/math">
                    <m:r>
                      <m:rPr>
                        <m:sty m:val="p"/>
                      </m:rPr>
                      <a:rPr lang="el-GR" sz="1800" i="1">
                        <a:latin typeface="Cambria Math"/>
                      </a:rPr>
                      <m:t>Δ</m:t>
                    </m:r>
                    <m:r>
                      <a:rPr lang="en-US" sz="1800" i="1">
                        <a:latin typeface="Cambria Math"/>
                      </a:rPr>
                      <m:t>𝐺</m:t>
                    </m:r>
                    <m:r>
                      <a:rPr lang="en-US" sz="1800" i="1">
                        <a:latin typeface="Cambria Math"/>
                      </a:rPr>
                      <m:t>°</m:t>
                    </m:r>
                    <m:d>
                      <m:dPr>
                        <m:ctrlPr>
                          <a:rPr lang="en-US" sz="1800" i="1">
                            <a:latin typeface="Cambria Math"/>
                          </a:rPr>
                        </m:ctrlPr>
                      </m:dPr>
                      <m:e>
                        <m:r>
                          <a:rPr lang="en-US" sz="1800" i="1">
                            <a:latin typeface="Cambria Math"/>
                          </a:rPr>
                          <m:t>𝑇</m:t>
                        </m:r>
                      </m:e>
                    </m:d>
                    <m:r>
                      <a:rPr lang="en-US" sz="1800" b="0" i="1" smtClean="0">
                        <a:latin typeface="Cambria Math"/>
                      </a:rPr>
                      <m:t>=− </m:t>
                    </m:r>
                    <m:r>
                      <a:rPr lang="en-US" sz="1800" i="1">
                        <a:latin typeface="Cambria Math"/>
                      </a:rPr>
                      <m:t>𝑅𝑇</m:t>
                    </m:r>
                    <m:r>
                      <a:rPr lang="en-US" sz="1800" i="1">
                        <a:latin typeface="Cambria Math"/>
                      </a:rPr>
                      <m:t> </m:t>
                    </m:r>
                    <m:r>
                      <a:rPr lang="en-US" sz="1800" i="1">
                        <a:latin typeface="Cambria Math"/>
                      </a:rPr>
                      <m:t>𝑙𝑛</m:t>
                    </m:r>
                    <m:f>
                      <m:fPr>
                        <m:ctrlPr>
                          <a:rPr lang="en-US" sz="1800" i="1">
                            <a:latin typeface="Cambria Math"/>
                          </a:rPr>
                        </m:ctrlPr>
                      </m:fPr>
                      <m:num>
                        <m:sSup>
                          <m:sSupPr>
                            <m:ctrlPr>
                              <a:rPr lang="en-US" sz="1800" i="1">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𝐶</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i="1">
                                <a:latin typeface="Cambria Math"/>
                              </a:rPr>
                              <m:t>𝑐</m:t>
                            </m:r>
                          </m:sup>
                        </m:sSup>
                        <m:sSup>
                          <m:sSupPr>
                            <m:ctrlPr>
                              <a:rPr lang="en-US" sz="1800" i="1">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𝐷</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i="1">
                                <a:latin typeface="Cambria Math"/>
                              </a:rPr>
                              <m:t>𝑑</m:t>
                            </m:r>
                          </m:sup>
                        </m:sSup>
                      </m:num>
                      <m:den>
                        <m:sSup>
                          <m:sSupPr>
                            <m:ctrlPr>
                              <a:rPr lang="en-US" sz="1800" i="1">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𝐴</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i="1">
                                <a:latin typeface="Cambria Math"/>
                              </a:rPr>
                              <m:t>𝑎</m:t>
                            </m:r>
                          </m:sup>
                        </m:sSup>
                        <m:sSup>
                          <m:sSupPr>
                            <m:ctrlPr>
                              <a:rPr lang="en-US" sz="1800" i="1">
                                <a:latin typeface="Cambria Math"/>
                              </a:rPr>
                            </m:ctrlPr>
                          </m:sSupPr>
                          <m:e>
                            <m:d>
                              <m:dPr>
                                <m:ctrlPr>
                                  <a:rPr lang="en-US" sz="1800" i="1">
                                    <a:latin typeface="Cambria Math"/>
                                  </a:rPr>
                                </m:ctrlPr>
                              </m:dPr>
                              <m:e>
                                <m:f>
                                  <m:fPr>
                                    <m:ctrlPr>
                                      <a:rPr lang="en-US" sz="1800" i="1" dirty="0">
                                        <a:latin typeface="Cambria Math"/>
                                        <a:ea typeface="Cambria Math"/>
                                      </a:rPr>
                                    </m:ctrlPr>
                                  </m:fPr>
                                  <m:num>
                                    <m:sSub>
                                      <m:sSubPr>
                                        <m:ctrlPr>
                                          <a:rPr lang="en-US" sz="1800" i="1" dirty="0">
                                            <a:latin typeface="Cambria Math"/>
                                            <a:ea typeface="Cambria Math"/>
                                          </a:rPr>
                                        </m:ctrlPr>
                                      </m:sSubPr>
                                      <m:e>
                                        <m:r>
                                          <a:rPr lang="en-US" sz="1800" i="1" dirty="0">
                                            <a:latin typeface="Cambria Math"/>
                                            <a:ea typeface="Cambria Math"/>
                                          </a:rPr>
                                          <m:t>𝑝</m:t>
                                        </m:r>
                                      </m:e>
                                      <m:sub>
                                        <m:r>
                                          <a:rPr lang="en-US" sz="1800" i="1" dirty="0">
                                            <a:latin typeface="Cambria Math"/>
                                            <a:ea typeface="Cambria Math"/>
                                          </a:rPr>
                                          <m:t>𝐵</m:t>
                                        </m:r>
                                      </m:sub>
                                    </m:sSub>
                                  </m:num>
                                  <m:den>
                                    <m:r>
                                      <a:rPr lang="en-US" sz="1800" i="1" dirty="0">
                                        <a:latin typeface="Cambria Math"/>
                                        <a:ea typeface="Cambria Math"/>
                                      </a:rPr>
                                      <m:t>1 </m:t>
                                    </m:r>
                                    <m:r>
                                      <a:rPr lang="en-US" sz="1800" i="1" dirty="0">
                                        <a:latin typeface="Cambria Math"/>
                                        <a:ea typeface="Cambria Math"/>
                                      </a:rPr>
                                      <m:t>𝑎𝑡𝑚</m:t>
                                    </m:r>
                                  </m:den>
                                </m:f>
                              </m:e>
                            </m:d>
                          </m:e>
                          <m:sup>
                            <m:r>
                              <a:rPr lang="en-US" sz="1800" i="1">
                                <a:latin typeface="Cambria Math"/>
                              </a:rPr>
                              <m:t>𝑏</m:t>
                            </m:r>
                          </m:sup>
                        </m:sSup>
                      </m:den>
                    </m:f>
                  </m:oMath>
                </a14:m>
                <a:r>
                  <a:rPr lang="en-US" sz="1800" dirty="0" smtClean="0"/>
                  <a:t>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990600"/>
                <a:ext cx="8229600" cy="5638800"/>
              </a:xfrm>
              <a:blipFill rotWithShape="1">
                <a:blip r:embed="rId2"/>
                <a:stretch>
                  <a:fillRect l="-667" t="-973"/>
                </a:stretch>
              </a:blipFill>
            </p:spPr>
            <p:txBody>
              <a:bodyPr/>
              <a:lstStyle/>
              <a:p>
                <a:r>
                  <a:rPr lang="en-US">
                    <a:noFill/>
                  </a:rPr>
                  <a:t> </a:t>
                </a:r>
              </a:p>
            </p:txBody>
          </p:sp>
        </mc:Fallback>
      </mc:AlternateContent>
    </p:spTree>
    <p:extLst>
      <p:ext uri="{BB962C8B-B14F-4D97-AF65-F5344CB8AC3E}">
        <p14:creationId xmlns:p14="http://schemas.microsoft.com/office/powerpoint/2010/main" val="329362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791200"/>
              </a:xfrm>
            </p:spPr>
            <p:txBody>
              <a:bodyPr>
                <a:normAutofit/>
              </a:bodyPr>
              <a:lstStyle/>
              <a:p>
                <a:pPr marL="0" indent="0">
                  <a:buNone/>
                </a:pPr>
                <a:r>
                  <a:rPr lang="en-US" sz="2000" dirty="0" smtClean="0"/>
                  <a:t>If we’re careful to always measure pressure in units of the defined standard state (atmospheres), then this can be simplified to:</a:t>
                </a:r>
              </a:p>
              <a:p>
                <a:pPr marL="0" indent="0">
                  <a:buNone/>
                </a:pPr>
                <a14:m>
                  <m:oMathPara xmlns:m="http://schemas.openxmlformats.org/officeDocument/2006/math">
                    <m:oMathParaPr>
                      <m:jc m:val="centerGroup"/>
                    </m:oMathParaPr>
                    <m:oMath xmlns:m="http://schemas.openxmlformats.org/officeDocument/2006/math">
                      <m:r>
                        <m:rPr>
                          <m:sty m:val="p"/>
                        </m:rPr>
                        <a:rPr lang="el-GR" sz="2000" i="1">
                          <a:latin typeface="Cambria Math"/>
                        </a:rPr>
                        <m:t>Δ</m:t>
                      </m:r>
                      <m:r>
                        <a:rPr lang="en-US" sz="2000" i="1">
                          <a:latin typeface="Cambria Math"/>
                        </a:rPr>
                        <m:t>𝐺</m:t>
                      </m:r>
                      <m:r>
                        <a:rPr lang="en-US" sz="2000" i="1">
                          <a:latin typeface="Cambria Math"/>
                        </a:rPr>
                        <m:t>°</m:t>
                      </m:r>
                      <m:d>
                        <m:dPr>
                          <m:ctrlPr>
                            <a:rPr lang="en-US" sz="2000" i="1">
                              <a:latin typeface="Cambria Math"/>
                            </a:rPr>
                          </m:ctrlPr>
                        </m:dPr>
                        <m:e>
                          <m:r>
                            <a:rPr lang="en-US" sz="2000" i="1">
                              <a:latin typeface="Cambria Math"/>
                            </a:rPr>
                            <m:t>𝑇</m:t>
                          </m:r>
                        </m:e>
                      </m:d>
                      <m:r>
                        <a:rPr lang="en-US" sz="2000" i="1">
                          <a:latin typeface="Cambria Math"/>
                        </a:rPr>
                        <m:t>=− </m:t>
                      </m:r>
                      <m:r>
                        <a:rPr lang="en-US" sz="2000" i="1">
                          <a:latin typeface="Cambria Math"/>
                        </a:rPr>
                        <m:t>𝑅𝑇</m:t>
                      </m:r>
                      <m:r>
                        <a:rPr lang="en-US" sz="2000" i="1">
                          <a:latin typeface="Cambria Math"/>
                        </a:rPr>
                        <m:t> </m:t>
                      </m:r>
                      <m:r>
                        <a:rPr lang="en-US" sz="2000" i="1">
                          <a:latin typeface="Cambria Math"/>
                        </a:rPr>
                        <m:t>𝑙𝑛</m:t>
                      </m:r>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𝐶</m:t>
                                      </m:r>
                                    </m:sub>
                                  </m:sSub>
                                </m:e>
                              </m:d>
                            </m:e>
                            <m:sup>
                              <m:r>
                                <a:rPr lang="en-US" sz="2000" i="1">
                                  <a:latin typeface="Cambria Math"/>
                                </a:rPr>
                                <m:t>𝑐</m:t>
                              </m:r>
                            </m:sup>
                          </m:sSup>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𝐷</m:t>
                                      </m:r>
                                    </m:sub>
                                  </m:sSub>
                                </m:e>
                              </m:d>
                            </m:e>
                            <m:sup>
                              <m:r>
                                <a:rPr lang="en-US" sz="2000" i="1">
                                  <a:latin typeface="Cambria Math"/>
                                </a:rPr>
                                <m:t>𝑑</m:t>
                              </m:r>
                            </m:sup>
                          </m:sSup>
                        </m:num>
                        <m:den>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𝐴</m:t>
                                      </m:r>
                                    </m:sub>
                                  </m:sSub>
                                </m:e>
                              </m:d>
                            </m:e>
                            <m:sup>
                              <m:r>
                                <a:rPr lang="en-US" sz="2000" i="1">
                                  <a:latin typeface="Cambria Math"/>
                                </a:rPr>
                                <m:t>𝑎</m:t>
                              </m:r>
                            </m:sup>
                          </m:sSup>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𝐵</m:t>
                                      </m:r>
                                    </m:sub>
                                  </m:sSub>
                                </m:e>
                              </m:d>
                            </m:e>
                            <m:sup>
                              <m:r>
                                <a:rPr lang="en-US" sz="2000" i="1">
                                  <a:latin typeface="Cambria Math"/>
                                </a:rPr>
                                <m:t>𝑏</m:t>
                              </m:r>
                            </m:sup>
                          </m:sSup>
                        </m:den>
                      </m:f>
                    </m:oMath>
                  </m:oMathPara>
                </a14:m>
                <a:endParaRPr lang="en-US" sz="2000" dirty="0" smtClean="0"/>
              </a:p>
              <a:p>
                <a:pPr marL="0" indent="0">
                  <a:buNone/>
                </a:pPr>
                <a:r>
                  <a:rPr lang="en-US" sz="2000" dirty="0" smtClean="0"/>
                  <a:t>Solving for the pressure ratio term:</a:t>
                </a:r>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𝐶</m:t>
                                      </m:r>
                                    </m:sub>
                                  </m:sSub>
                                </m:e>
                              </m:d>
                            </m:e>
                            <m:sup>
                              <m:r>
                                <a:rPr lang="en-US" sz="2000" i="1">
                                  <a:latin typeface="Cambria Math"/>
                                </a:rPr>
                                <m:t>𝑐</m:t>
                              </m:r>
                            </m:sup>
                          </m:sSup>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𝐷</m:t>
                                      </m:r>
                                    </m:sub>
                                  </m:sSub>
                                </m:e>
                              </m:d>
                            </m:e>
                            <m:sup>
                              <m:r>
                                <a:rPr lang="en-US" sz="2000" i="1">
                                  <a:latin typeface="Cambria Math"/>
                                </a:rPr>
                                <m:t>𝑑</m:t>
                              </m:r>
                            </m:sup>
                          </m:sSup>
                        </m:num>
                        <m:den>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𝐴</m:t>
                                      </m:r>
                                    </m:sub>
                                  </m:sSub>
                                </m:e>
                              </m:d>
                            </m:e>
                            <m:sup>
                              <m:r>
                                <a:rPr lang="en-US" sz="2000" i="1">
                                  <a:latin typeface="Cambria Math"/>
                                </a:rPr>
                                <m:t>𝑎</m:t>
                              </m:r>
                            </m:sup>
                          </m:sSup>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𝐵</m:t>
                                      </m:r>
                                    </m:sub>
                                  </m:sSub>
                                </m:e>
                              </m:d>
                            </m:e>
                            <m:sup>
                              <m:r>
                                <a:rPr lang="en-US" sz="2000" i="1">
                                  <a:latin typeface="Cambria Math"/>
                                </a:rPr>
                                <m:t>𝑏</m:t>
                              </m:r>
                            </m:sup>
                          </m:sSup>
                        </m:den>
                      </m:f>
                      <m:r>
                        <a:rPr lang="en-US" sz="2000" b="0" i="1" smtClean="0">
                          <a:latin typeface="Cambria Math"/>
                        </a:rPr>
                        <m:t>= </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f>
                            <m:fPr>
                              <m:ctrlPr>
                                <a:rPr lang="en-US" sz="2000" b="0" i="1" smtClean="0">
                                  <a:latin typeface="Cambria Math"/>
                                </a:rPr>
                              </m:ctrlPr>
                            </m:fPr>
                            <m:num>
                              <m:r>
                                <m:rPr>
                                  <m:sty m:val="p"/>
                                </m:rPr>
                                <a:rPr lang="el-GR" sz="2000" b="0" i="1" smtClean="0">
                                  <a:latin typeface="Cambria Math"/>
                                </a:rPr>
                                <m:t>Δ</m:t>
                              </m:r>
                              <m:r>
                                <a:rPr lang="en-US" sz="2000" b="0" i="1" smtClean="0">
                                  <a:latin typeface="Cambria Math"/>
                                </a:rPr>
                                <m:t>𝐺</m:t>
                              </m:r>
                              <m:r>
                                <a:rPr lang="en-US" sz="2000" b="0" i="1" smtClean="0">
                                  <a:latin typeface="Cambria Math"/>
                                </a:rPr>
                                <m:t>°(</m:t>
                              </m:r>
                              <m:r>
                                <a:rPr lang="en-US" sz="2000" b="0" i="1" smtClean="0">
                                  <a:latin typeface="Cambria Math"/>
                                </a:rPr>
                                <m:t>𝑇</m:t>
                              </m:r>
                              <m:r>
                                <a:rPr lang="en-US" sz="2000" b="0" i="1" smtClean="0">
                                  <a:latin typeface="Cambria Math"/>
                                </a:rPr>
                                <m:t>)</m:t>
                              </m:r>
                            </m:num>
                            <m:den>
                              <m:r>
                                <a:rPr lang="en-US" sz="2000" b="0" i="1" smtClean="0">
                                  <a:latin typeface="Cambria Math"/>
                                </a:rPr>
                                <m:t>𝑅𝑇</m:t>
                              </m:r>
                            </m:den>
                          </m:f>
                        </m:sup>
                      </m:sSup>
                    </m:oMath>
                  </m:oMathPara>
                </a14:m>
                <a:endParaRPr lang="en-US" sz="2000" dirty="0" smtClean="0"/>
              </a:p>
              <a:p>
                <a:pPr marL="0" indent="0">
                  <a:buNone/>
                </a:pPr>
                <a:r>
                  <a:rPr lang="en-US" sz="2000" dirty="0" smtClean="0"/>
                  <a:t>At a specific temperature, the right hand side takes on a specific value, which we can call </a:t>
                </a:r>
                <a14:m>
                  <m:oMath xmlns:m="http://schemas.openxmlformats.org/officeDocument/2006/math">
                    <m:r>
                      <a:rPr lang="en-US" sz="2000" b="0" i="1" smtClean="0">
                        <a:latin typeface="Cambria Math"/>
                      </a:rPr>
                      <m:t>𝐾</m:t>
                    </m:r>
                  </m:oMath>
                </a14:m>
                <a:r>
                  <a:rPr lang="en-US" sz="2000" dirty="0" smtClean="0"/>
                  <a:t>, the equilibrium constant:</a:t>
                </a:r>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𝐶</m:t>
                                      </m:r>
                                    </m:sub>
                                  </m:sSub>
                                </m:e>
                              </m:d>
                            </m:e>
                            <m:sup>
                              <m:r>
                                <a:rPr lang="en-US" sz="2000" i="1">
                                  <a:latin typeface="Cambria Math"/>
                                </a:rPr>
                                <m:t>𝑐</m:t>
                              </m:r>
                            </m:sup>
                          </m:sSup>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𝐷</m:t>
                                      </m:r>
                                    </m:sub>
                                  </m:sSub>
                                </m:e>
                              </m:d>
                            </m:e>
                            <m:sup>
                              <m:r>
                                <a:rPr lang="en-US" sz="2000" i="1">
                                  <a:latin typeface="Cambria Math"/>
                                </a:rPr>
                                <m:t>𝑑</m:t>
                              </m:r>
                            </m:sup>
                          </m:sSup>
                        </m:num>
                        <m:den>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𝐴</m:t>
                                      </m:r>
                                    </m:sub>
                                  </m:sSub>
                                </m:e>
                              </m:d>
                            </m:e>
                            <m:sup>
                              <m:r>
                                <a:rPr lang="en-US" sz="2000" i="1">
                                  <a:latin typeface="Cambria Math"/>
                                </a:rPr>
                                <m:t>𝑎</m:t>
                              </m:r>
                            </m:sup>
                          </m:sSup>
                          <m:sSup>
                            <m:sSupPr>
                              <m:ctrlPr>
                                <a:rPr lang="en-US" sz="2000" i="1">
                                  <a:latin typeface="Cambria Math"/>
                                </a:rPr>
                              </m:ctrlPr>
                            </m:sSupPr>
                            <m:e>
                              <m:d>
                                <m:dPr>
                                  <m:ctrlPr>
                                    <a:rPr lang="en-US" sz="2000" i="1">
                                      <a:latin typeface="Cambria Math"/>
                                    </a:rPr>
                                  </m:ctrlPr>
                                </m:dPr>
                                <m:e>
                                  <m:sSub>
                                    <m:sSubPr>
                                      <m:ctrlPr>
                                        <a:rPr lang="en-US" sz="2000" i="1" dirty="0">
                                          <a:latin typeface="Cambria Math"/>
                                          <a:ea typeface="Cambria Math"/>
                                        </a:rPr>
                                      </m:ctrlPr>
                                    </m:sSubPr>
                                    <m:e>
                                      <m:r>
                                        <a:rPr lang="en-US" sz="2000" i="1" dirty="0">
                                          <a:latin typeface="Cambria Math"/>
                                          <a:ea typeface="Cambria Math"/>
                                        </a:rPr>
                                        <m:t>𝑝</m:t>
                                      </m:r>
                                    </m:e>
                                    <m:sub>
                                      <m:r>
                                        <a:rPr lang="en-US" sz="2000" i="1" dirty="0">
                                          <a:latin typeface="Cambria Math"/>
                                          <a:ea typeface="Cambria Math"/>
                                        </a:rPr>
                                        <m:t>𝐵</m:t>
                                      </m:r>
                                    </m:sub>
                                  </m:sSub>
                                </m:e>
                              </m:d>
                            </m:e>
                            <m:sup>
                              <m:r>
                                <a:rPr lang="en-US" sz="2000" i="1">
                                  <a:latin typeface="Cambria Math"/>
                                </a:rPr>
                                <m:t>𝑏</m:t>
                              </m:r>
                            </m:sup>
                          </m:sSup>
                        </m:den>
                      </m:f>
                      <m:r>
                        <a:rPr lang="en-US" sz="2000" i="1">
                          <a:latin typeface="Cambria Math"/>
                        </a:rPr>
                        <m:t>=</m:t>
                      </m:r>
                      <m:r>
                        <a:rPr lang="en-US" sz="2000" b="0" i="1" smtClean="0">
                          <a:latin typeface="Cambria Math"/>
                        </a:rPr>
                        <m:t>𝐾</m:t>
                      </m:r>
                    </m:oMath>
                  </m:oMathPara>
                </a14:m>
                <a:endParaRPr lang="en-US" sz="2000" dirty="0" smtClean="0"/>
              </a:p>
              <a:p>
                <a:pPr marL="0" indent="0">
                  <a:buNone/>
                </a:pPr>
                <a:r>
                  <a:rPr lang="en-US" sz="2000" dirty="0" smtClean="0"/>
                  <a:t>And K follows the equation </a:t>
                </a:r>
                <a14:m>
                  <m:oMath xmlns:m="http://schemas.openxmlformats.org/officeDocument/2006/math">
                    <m:borderBox>
                      <m:borderBoxPr>
                        <m:ctrlPr>
                          <a:rPr lang="el-GR" sz="2000" i="1" smtClean="0">
                            <a:solidFill>
                              <a:srgbClr val="C00000"/>
                            </a:solidFill>
                            <a:latin typeface="Cambria Math"/>
                          </a:rPr>
                        </m:ctrlPr>
                      </m:borderBoxPr>
                      <m:e>
                        <m:r>
                          <m:rPr>
                            <m:sty m:val="p"/>
                          </m:rPr>
                          <a:rPr lang="el-GR" sz="2000" i="1">
                            <a:solidFill>
                              <a:srgbClr val="C00000"/>
                            </a:solidFill>
                            <a:latin typeface="Cambria Math"/>
                          </a:rPr>
                          <m:t>Δ</m:t>
                        </m:r>
                        <m:r>
                          <a:rPr lang="en-US" sz="2000" i="1">
                            <a:solidFill>
                              <a:srgbClr val="C00000"/>
                            </a:solidFill>
                            <a:latin typeface="Cambria Math"/>
                          </a:rPr>
                          <m:t>𝐺</m:t>
                        </m:r>
                        <m:r>
                          <a:rPr lang="en-US" sz="2000" i="1">
                            <a:solidFill>
                              <a:srgbClr val="C00000"/>
                            </a:solidFill>
                            <a:latin typeface="Cambria Math"/>
                          </a:rPr>
                          <m:t>°</m:t>
                        </m:r>
                        <m:d>
                          <m:dPr>
                            <m:ctrlPr>
                              <a:rPr lang="en-US" sz="2000" i="1">
                                <a:solidFill>
                                  <a:srgbClr val="C00000"/>
                                </a:solidFill>
                                <a:latin typeface="Cambria Math"/>
                              </a:rPr>
                            </m:ctrlPr>
                          </m:dPr>
                          <m:e>
                            <m:r>
                              <a:rPr lang="en-US" sz="2000" i="1">
                                <a:solidFill>
                                  <a:srgbClr val="C00000"/>
                                </a:solidFill>
                                <a:latin typeface="Cambria Math"/>
                              </a:rPr>
                              <m:t>𝑇</m:t>
                            </m:r>
                          </m:e>
                        </m:d>
                        <m:r>
                          <a:rPr lang="en-US" sz="2000" i="1">
                            <a:solidFill>
                              <a:srgbClr val="C00000"/>
                            </a:solidFill>
                            <a:latin typeface="Cambria Math"/>
                          </a:rPr>
                          <m:t>=− </m:t>
                        </m:r>
                        <m:r>
                          <a:rPr lang="en-US" sz="2000" i="1">
                            <a:solidFill>
                              <a:srgbClr val="C00000"/>
                            </a:solidFill>
                            <a:latin typeface="Cambria Math"/>
                          </a:rPr>
                          <m:t>𝑅𝑇</m:t>
                        </m:r>
                        <m:r>
                          <a:rPr lang="en-US" sz="2000" i="1">
                            <a:solidFill>
                              <a:srgbClr val="C00000"/>
                            </a:solidFill>
                            <a:latin typeface="Cambria Math"/>
                          </a:rPr>
                          <m:t> </m:t>
                        </m:r>
                        <m:r>
                          <a:rPr lang="en-US" sz="2000" i="1">
                            <a:solidFill>
                              <a:srgbClr val="C00000"/>
                            </a:solidFill>
                            <a:latin typeface="Cambria Math"/>
                          </a:rPr>
                          <m:t>𝑙𝑛𝐾</m:t>
                        </m:r>
                      </m:e>
                    </m:borderBox>
                  </m:oMath>
                </a14:m>
                <a:r>
                  <a:rPr lang="en-US" sz="2000" dirty="0" smtClean="0"/>
                  <a:t> or  </a:t>
                </a:r>
                <a14:m>
                  <m:oMath xmlns:m="http://schemas.openxmlformats.org/officeDocument/2006/math">
                    <m:borderBox>
                      <m:borderBoxPr>
                        <m:ctrlPr>
                          <a:rPr lang="en-US" sz="2000" b="0" i="1" smtClean="0">
                            <a:solidFill>
                              <a:srgbClr val="C00000"/>
                            </a:solidFill>
                            <a:latin typeface="Cambria Math"/>
                          </a:rPr>
                        </m:ctrlPr>
                      </m:borderBoxPr>
                      <m:e>
                        <m:r>
                          <a:rPr lang="en-US" sz="2000" i="1">
                            <a:solidFill>
                              <a:srgbClr val="C00000"/>
                            </a:solidFill>
                            <a:latin typeface="Cambria Math"/>
                          </a:rPr>
                          <m:t>𝐾</m:t>
                        </m:r>
                        <m:r>
                          <a:rPr lang="en-US" sz="2000" i="1">
                            <a:solidFill>
                              <a:srgbClr val="C00000"/>
                            </a:solidFill>
                            <a:latin typeface="Cambria Math"/>
                          </a:rPr>
                          <m:t>= </m:t>
                        </m:r>
                        <m:sSup>
                          <m:sSupPr>
                            <m:ctrlPr>
                              <a:rPr lang="en-US" sz="2000" i="1">
                                <a:solidFill>
                                  <a:srgbClr val="C00000"/>
                                </a:solidFill>
                                <a:latin typeface="Cambria Math"/>
                              </a:rPr>
                            </m:ctrlPr>
                          </m:sSupPr>
                          <m:e>
                            <m:r>
                              <a:rPr lang="en-US" sz="2000" i="1">
                                <a:solidFill>
                                  <a:srgbClr val="C00000"/>
                                </a:solidFill>
                                <a:latin typeface="Cambria Math"/>
                              </a:rPr>
                              <m:t>𝑒</m:t>
                            </m:r>
                          </m:e>
                          <m:sup>
                            <m:r>
                              <a:rPr lang="en-US" sz="2000" i="1">
                                <a:solidFill>
                                  <a:srgbClr val="C00000"/>
                                </a:solidFill>
                                <a:latin typeface="Cambria Math"/>
                              </a:rPr>
                              <m:t>−</m:t>
                            </m:r>
                            <m:f>
                              <m:fPr>
                                <m:ctrlPr>
                                  <a:rPr lang="en-US" sz="2000" i="1">
                                    <a:solidFill>
                                      <a:srgbClr val="C00000"/>
                                    </a:solidFill>
                                    <a:latin typeface="Cambria Math"/>
                                  </a:rPr>
                                </m:ctrlPr>
                              </m:fPr>
                              <m:num>
                                <m:r>
                                  <m:rPr>
                                    <m:sty m:val="p"/>
                                  </m:rPr>
                                  <a:rPr lang="el-GR" sz="2000" i="1">
                                    <a:solidFill>
                                      <a:srgbClr val="C00000"/>
                                    </a:solidFill>
                                    <a:latin typeface="Cambria Math"/>
                                  </a:rPr>
                                  <m:t>Δ</m:t>
                                </m:r>
                                <m:r>
                                  <a:rPr lang="en-US" sz="2000" i="1">
                                    <a:solidFill>
                                      <a:srgbClr val="C00000"/>
                                    </a:solidFill>
                                    <a:latin typeface="Cambria Math"/>
                                  </a:rPr>
                                  <m:t>𝐺</m:t>
                                </m:r>
                                <m:r>
                                  <a:rPr lang="en-US" sz="2000" i="1">
                                    <a:solidFill>
                                      <a:srgbClr val="C00000"/>
                                    </a:solidFill>
                                    <a:latin typeface="Cambria Math"/>
                                  </a:rPr>
                                  <m:t>°(</m:t>
                                </m:r>
                                <m:r>
                                  <a:rPr lang="en-US" sz="2000" i="1">
                                    <a:solidFill>
                                      <a:srgbClr val="C00000"/>
                                    </a:solidFill>
                                    <a:latin typeface="Cambria Math"/>
                                  </a:rPr>
                                  <m:t>𝑇</m:t>
                                </m:r>
                                <m:r>
                                  <a:rPr lang="en-US" sz="2000" i="1">
                                    <a:solidFill>
                                      <a:srgbClr val="C00000"/>
                                    </a:solidFill>
                                    <a:latin typeface="Cambria Math"/>
                                  </a:rPr>
                                  <m:t>)</m:t>
                                </m:r>
                              </m:num>
                              <m:den>
                                <m:r>
                                  <a:rPr lang="en-US" sz="2000" i="1">
                                    <a:solidFill>
                                      <a:srgbClr val="C00000"/>
                                    </a:solidFill>
                                    <a:latin typeface="Cambria Math"/>
                                  </a:rPr>
                                  <m:t>𝑅𝑇</m:t>
                                </m:r>
                              </m:den>
                            </m:f>
                          </m:sup>
                        </m:sSup>
                      </m:e>
                    </m:borderBox>
                  </m:oMath>
                </a14:m>
                <a:endParaRPr lang="en-US" sz="2000" dirty="0" smtClean="0"/>
              </a:p>
              <a:p>
                <a:pPr marL="0" indent="0">
                  <a:buNone/>
                </a:pPr>
                <a:endParaRPr lang="en-US" sz="2000" dirty="0" smtClean="0"/>
              </a:p>
              <a:p>
                <a:pPr marL="0" indent="0">
                  <a:buNone/>
                </a:pPr>
                <a:r>
                  <a:rPr lang="en-US" sz="2000" dirty="0" smtClean="0"/>
                  <a:t>Of course, real gases do not follow </a:t>
                </a:r>
                <a:r>
                  <a:rPr lang="en-US" sz="2000" dirty="0" err="1" smtClean="0"/>
                  <a:t>pV</a:t>
                </a:r>
                <a:r>
                  <a:rPr lang="en-US" sz="2000" dirty="0" smtClean="0"/>
                  <a:t> = RT precisely (one mole is assumed).  Corrections to the equilibrium constant expression are made by using the </a:t>
                </a:r>
                <a:r>
                  <a:rPr lang="en-US" sz="2000" u="sng" dirty="0" smtClean="0">
                    <a:solidFill>
                      <a:srgbClr val="C00000"/>
                    </a:solidFill>
                  </a:rPr>
                  <a:t>fugacity</a:t>
                </a:r>
                <a:r>
                  <a:rPr lang="en-US" sz="2000" dirty="0" smtClean="0"/>
                  <a:t> of the gas, instead of the pressure in the equilibrium expression.  </a:t>
                </a:r>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791200"/>
              </a:xfrm>
              <a:blipFill rotWithShape="1">
                <a:blip r:embed="rId2"/>
                <a:stretch>
                  <a:fillRect l="-741" t="-526" r="-74"/>
                </a:stretch>
              </a:blipFill>
            </p:spPr>
            <p:txBody>
              <a:bodyPr/>
              <a:lstStyle/>
              <a:p>
                <a:r>
                  <a:rPr lang="en-US">
                    <a:noFill/>
                  </a:rPr>
                  <a:t> </a:t>
                </a:r>
              </a:p>
            </p:txBody>
          </p:sp>
        </mc:Fallback>
      </mc:AlternateContent>
      <p:sp>
        <p:nvSpPr>
          <p:cNvPr id="4" name="Title 1"/>
          <p:cNvSpPr>
            <a:spLocks noGrp="1"/>
          </p:cNvSpPr>
          <p:nvPr>
            <p:ph type="title"/>
          </p:nvPr>
        </p:nvSpPr>
        <p:spPr>
          <a:xfrm>
            <a:off x="533400" y="38100"/>
            <a:ext cx="8229600" cy="1143000"/>
          </a:xfrm>
        </p:spPr>
        <p:txBody>
          <a:bodyPr>
            <a:normAutofit/>
          </a:bodyPr>
          <a:lstStyle/>
          <a:p>
            <a:r>
              <a:rPr lang="en-US" sz="4000" u="sng" dirty="0">
                <a:solidFill>
                  <a:srgbClr val="C00000"/>
                </a:solidFill>
              </a:rPr>
              <a:t>T</a:t>
            </a:r>
            <a:r>
              <a:rPr lang="en-US" sz="4000" u="sng" dirty="0" smtClean="0">
                <a:solidFill>
                  <a:srgbClr val="C00000"/>
                </a:solidFill>
              </a:rPr>
              <a:t>he equilibrium constant, K</a:t>
            </a:r>
            <a:endParaRPr lang="en-US" sz="4000" u="sng" dirty="0">
              <a:solidFill>
                <a:srgbClr val="C00000"/>
              </a:solidFill>
            </a:endParaRPr>
          </a:p>
        </p:txBody>
      </p:sp>
    </p:spTree>
    <p:extLst>
      <p:ext uri="{BB962C8B-B14F-4D97-AF65-F5344CB8AC3E}">
        <p14:creationId xmlns:p14="http://schemas.microsoft.com/office/powerpoint/2010/main" val="1929955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2755</TotalTime>
  <Words>3855</Words>
  <Application>Microsoft Office PowerPoint</Application>
  <PresentationFormat>On-screen Show (4:3)</PresentationFormat>
  <Paragraphs>425</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Equilibrium</vt:lpstr>
      <vt:lpstr>What is equilibrium?</vt:lpstr>
      <vt:lpstr>Examples of chemical equilibria</vt:lpstr>
      <vt:lpstr>Le Châtelier’s Principle</vt:lpstr>
      <vt:lpstr>Kinetic model for equilibrium</vt:lpstr>
      <vt:lpstr>Problems with the kinetic model</vt:lpstr>
      <vt:lpstr>Thermodynamic model for equilibrium</vt:lpstr>
      <vt:lpstr>At equilibrium, ΔG = 0.</vt:lpstr>
      <vt:lpstr>The equilibrium constant, K</vt:lpstr>
      <vt:lpstr>Solutions</vt:lpstr>
      <vt:lpstr>What’s the Point?</vt:lpstr>
      <vt:lpstr>Temperature Dependence</vt:lpstr>
      <vt:lpstr>Examples of van’t Hoff plots</vt:lpstr>
      <vt:lpstr>A note on solids and liquids</vt:lpstr>
      <vt:lpstr>Now, let’s solve  some problems!</vt:lpstr>
      <vt:lpstr>The Haber synthesis of NH3</vt:lpstr>
      <vt:lpstr>The Haber synthesis of NH3</vt:lpstr>
      <vt:lpstr>The Haber synthesis of NH3</vt:lpstr>
      <vt:lpstr>The Haber synthesis of NH3</vt:lpstr>
      <vt:lpstr>The Haber synthesis of NH3</vt:lpstr>
      <vt:lpstr>The Haber synthesis of NH3</vt:lpstr>
      <vt:lpstr>The Haber synthesis of NH3</vt:lpstr>
      <vt:lpstr>Solubility Products</vt:lpstr>
      <vt:lpstr>Solubility Products</vt:lpstr>
      <vt:lpstr>Solubility Products</vt:lpstr>
      <vt:lpstr>Solubility Products</vt:lpstr>
      <vt:lpstr>Weak acids</vt:lpstr>
      <vt:lpstr>Weak acids</vt:lpstr>
      <vt:lpstr>Weak acids</vt:lpstr>
      <vt:lpstr>Buffer solutions</vt:lpstr>
      <vt:lpstr>Simplify equilibrium problems by finding equivalent systems</vt:lpstr>
      <vt:lpstr>Weak acids</vt:lpstr>
      <vt:lpstr>Weak acids</vt:lpstr>
      <vt:lpstr>The following reaction has K = 2.  Which image shows the reaction at equilibrium?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Thermodynamics and Entropy</dc:title>
  <dc:creator>admin</dc:creator>
  <cp:lastModifiedBy>admin</cp:lastModifiedBy>
  <cp:revision>197</cp:revision>
  <dcterms:created xsi:type="dcterms:W3CDTF">2015-03-23T20:45:49Z</dcterms:created>
  <dcterms:modified xsi:type="dcterms:W3CDTF">2015-09-16T23:34:20Z</dcterms:modified>
</cp:coreProperties>
</file>