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60" r:id="rId3"/>
    <p:sldId id="298" r:id="rId4"/>
    <p:sldId id="352" r:id="rId5"/>
    <p:sldId id="353" r:id="rId6"/>
    <p:sldId id="354" r:id="rId7"/>
    <p:sldId id="355" r:id="rId8"/>
    <p:sldId id="356" r:id="rId9"/>
    <p:sldId id="357" r:id="rId10"/>
    <p:sldId id="358" r:id="rId11"/>
    <p:sldId id="362" r:id="rId12"/>
    <p:sldId id="361" r:id="rId13"/>
    <p:sldId id="364" r:id="rId14"/>
    <p:sldId id="365" r:id="rId15"/>
    <p:sldId id="363" r:id="rId16"/>
    <p:sldId id="366" r:id="rId17"/>
    <p:sldId id="367" r:id="rId18"/>
    <p:sldId id="368" r:id="rId19"/>
    <p:sldId id="369" r:id="rId20"/>
    <p:sldId id="371" r:id="rId21"/>
    <p:sldId id="370" r:id="rId22"/>
    <p:sldId id="372" r:id="rId23"/>
    <p:sldId id="373" r:id="rId24"/>
    <p:sldId id="374" r:id="rId25"/>
    <p:sldId id="375" r:id="rId26"/>
    <p:sldId id="376" r:id="rId27"/>
    <p:sldId id="377"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7C7"/>
    <a:srgbClr val="D5D5D5"/>
    <a:srgbClr val="ABABAB"/>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E2550B-58EE-43B6-BFC8-9D12C738D964}" type="datetimeFigureOut">
              <a:rPr lang="en-US" smtClean="0"/>
              <a:t>9/26/2016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F26FFBF-259C-40D4-91A1-297AD60881DC}" type="slidenum">
              <a:rPr lang="en-US" smtClean="0"/>
              <a:t>‹#›</a:t>
            </a:fld>
            <a:endParaRPr lang="en-US"/>
          </a:p>
        </p:txBody>
      </p:sp>
    </p:spTree>
    <p:extLst>
      <p:ext uri="{BB962C8B-B14F-4D97-AF65-F5344CB8AC3E}">
        <p14:creationId xmlns:p14="http://schemas.microsoft.com/office/powerpoint/2010/main" val="225012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0D4A8-1D7D-43B0-A3AA-91E12E2CD3AC}"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18244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0D4A8-1D7D-43B0-A3AA-91E12E2CD3AC}"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306053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0D4A8-1D7D-43B0-A3AA-91E12E2CD3AC}"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1689545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734DB5B-1359-4B07-A396-B47BBAF906B2}" type="slidenum">
              <a:rPr lang="en-US" altLang="en-US"/>
              <a:pPr/>
              <a:t>‹#›</a:t>
            </a:fld>
            <a:endParaRPr lang="en-US" altLang="en-US"/>
          </a:p>
        </p:txBody>
      </p:sp>
    </p:spTree>
    <p:extLst>
      <p:ext uri="{BB962C8B-B14F-4D97-AF65-F5344CB8AC3E}">
        <p14:creationId xmlns:p14="http://schemas.microsoft.com/office/powerpoint/2010/main" val="15272304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0D4A8-1D7D-43B0-A3AA-91E12E2CD3AC}"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183650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0D4A8-1D7D-43B0-A3AA-91E12E2CD3AC}"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72575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0D4A8-1D7D-43B0-A3AA-91E12E2CD3AC}"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40472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0D4A8-1D7D-43B0-A3AA-91E12E2CD3AC}"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66527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0D4A8-1D7D-43B0-A3AA-91E12E2CD3AC}"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307364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0D4A8-1D7D-43B0-A3AA-91E12E2CD3AC}"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193619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0D4A8-1D7D-43B0-A3AA-91E12E2CD3AC}"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206782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0D4A8-1D7D-43B0-A3AA-91E12E2CD3AC}"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0EAF-26A3-4D4F-903C-DF008A755FF3}" type="slidenum">
              <a:rPr lang="en-US" smtClean="0"/>
              <a:t>‹#›</a:t>
            </a:fld>
            <a:endParaRPr lang="en-US"/>
          </a:p>
        </p:txBody>
      </p:sp>
    </p:spTree>
    <p:extLst>
      <p:ext uri="{BB962C8B-B14F-4D97-AF65-F5344CB8AC3E}">
        <p14:creationId xmlns:p14="http://schemas.microsoft.com/office/powerpoint/2010/main" val="119638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0D4A8-1D7D-43B0-A3AA-91E12E2CD3AC}" type="datetimeFigureOut">
              <a:rPr lang="en-US" smtClean="0"/>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00EAF-26A3-4D4F-903C-DF008A755FF3}" type="slidenum">
              <a:rPr lang="en-US" smtClean="0"/>
              <a:t>‹#›</a:t>
            </a:fld>
            <a:endParaRPr lang="en-US"/>
          </a:p>
        </p:txBody>
      </p:sp>
    </p:spTree>
    <p:extLst>
      <p:ext uri="{BB962C8B-B14F-4D97-AF65-F5344CB8AC3E}">
        <p14:creationId xmlns:p14="http://schemas.microsoft.com/office/powerpoint/2010/main" val="305054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022350"/>
          </a:xfrm>
        </p:spPr>
        <p:txBody>
          <a:bodyPr/>
          <a:lstStyle/>
          <a:p>
            <a:r>
              <a:rPr lang="en-US" u="sng" dirty="0" smtClean="0">
                <a:solidFill>
                  <a:srgbClr val="C00000"/>
                </a:solidFill>
              </a:rPr>
              <a:t>Electrochemistry</a:t>
            </a:r>
            <a:endParaRPr lang="en-US" u="sng" dirty="0">
              <a:solidFill>
                <a:srgbClr val="C00000"/>
              </a:solidFill>
            </a:endParaRPr>
          </a:p>
        </p:txBody>
      </p:sp>
      <p:sp>
        <p:nvSpPr>
          <p:cNvPr id="3" name="Subtitle 2"/>
          <p:cNvSpPr>
            <a:spLocks noGrp="1"/>
          </p:cNvSpPr>
          <p:nvPr>
            <p:ph type="subTitle" idx="1"/>
          </p:nvPr>
        </p:nvSpPr>
        <p:spPr>
          <a:xfrm>
            <a:off x="1524000" y="838200"/>
            <a:ext cx="6400800" cy="1752600"/>
          </a:xfrm>
        </p:spPr>
        <p:txBody>
          <a:bodyPr>
            <a:normAutofit/>
          </a:bodyPr>
          <a:lstStyle/>
          <a:p>
            <a:r>
              <a:rPr lang="en-US" sz="2800" dirty="0" smtClean="0">
                <a:solidFill>
                  <a:srgbClr val="C00000"/>
                </a:solidFill>
              </a:rPr>
              <a:t>Michael Morse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1524000"/>
            <a:ext cx="2684063" cy="25003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524000"/>
            <a:ext cx="1708547" cy="250031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73" t="2273" r="5159" b="44455"/>
          <a:stretch/>
        </p:blipFill>
        <p:spPr>
          <a:xfrm>
            <a:off x="6934200" y="1524000"/>
            <a:ext cx="1831084" cy="25003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4419601"/>
            <a:ext cx="3657596" cy="243839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419600"/>
            <a:ext cx="4332181" cy="2438399"/>
          </a:xfrm>
          <a:prstGeom prst="rect">
            <a:avLst/>
          </a:prstGeom>
        </p:spPr>
      </p:pic>
      <p:sp>
        <p:nvSpPr>
          <p:cNvPr id="9" name="TextBox 8"/>
          <p:cNvSpPr txBox="1"/>
          <p:nvPr/>
        </p:nvSpPr>
        <p:spPr>
          <a:xfrm>
            <a:off x="152400" y="4024313"/>
            <a:ext cx="8763000" cy="369332"/>
          </a:xfrm>
          <a:prstGeom prst="rect">
            <a:avLst/>
          </a:prstGeom>
          <a:noFill/>
        </p:spPr>
        <p:txBody>
          <a:bodyPr wrap="square" rtlCol="0">
            <a:spAutoFit/>
          </a:bodyPr>
          <a:lstStyle/>
          <a:p>
            <a:r>
              <a:rPr lang="en-US" dirty="0" smtClean="0"/>
              <a:t>               Alessandro Volta		    Michael Faraday		           Walther </a:t>
            </a:r>
            <a:r>
              <a:rPr lang="en-US" dirty="0" err="1" smtClean="0"/>
              <a:t>Nerst</a:t>
            </a:r>
            <a:endParaRPr lang="en-US" dirty="0"/>
          </a:p>
        </p:txBody>
      </p:sp>
    </p:spTree>
    <p:extLst>
      <p:ext uri="{BB962C8B-B14F-4D97-AF65-F5344CB8AC3E}">
        <p14:creationId xmlns:p14="http://schemas.microsoft.com/office/powerpoint/2010/main" val="3438570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
            <a:ext cx="8229600" cy="1143000"/>
          </a:xfrm>
        </p:spPr>
        <p:txBody>
          <a:bodyPr/>
          <a:lstStyle/>
          <a:p>
            <a:r>
              <a:rPr lang="en-US" dirty="0" smtClean="0">
                <a:solidFill>
                  <a:srgbClr val="C00000"/>
                </a:solidFill>
              </a:rPr>
              <a:t>Faraday’s Law of Electrolysis</a:t>
            </a:r>
            <a:endParaRPr lang="en-US" dirty="0">
              <a:solidFill>
                <a:srgbClr val="C00000"/>
              </a:solidFill>
            </a:endParaRPr>
          </a:p>
        </p:txBody>
      </p:sp>
      <p:grpSp>
        <p:nvGrpSpPr>
          <p:cNvPr id="6" name="Group 5"/>
          <p:cNvGrpSpPr/>
          <p:nvPr/>
        </p:nvGrpSpPr>
        <p:grpSpPr>
          <a:xfrm>
            <a:off x="304800" y="1146429"/>
            <a:ext cx="4191000" cy="3733800"/>
            <a:chOff x="304800" y="1524000"/>
            <a:chExt cx="4191000" cy="37338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1980"/>
            <a:stretch/>
          </p:blipFill>
          <p:spPr>
            <a:xfrm>
              <a:off x="304800" y="1524000"/>
              <a:ext cx="3990975" cy="3346704"/>
            </a:xfrm>
            <a:prstGeom prst="rect">
              <a:avLst/>
            </a:prstGeom>
          </p:spPr>
        </p:pic>
        <p:sp>
          <p:nvSpPr>
            <p:cNvPr id="5" name="Rectangle 4"/>
            <p:cNvSpPr/>
            <p:nvPr/>
          </p:nvSpPr>
          <p:spPr>
            <a:xfrm>
              <a:off x="4114800" y="3429000"/>
              <a:ext cx="381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extBox 7"/>
              <p:cNvSpPr txBox="1"/>
              <p:nvPr/>
            </p:nvSpPr>
            <p:spPr>
              <a:xfrm>
                <a:off x="4724400" y="1295400"/>
                <a:ext cx="4267200" cy="44889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𝑛</m:t>
                      </m:r>
                      <m:r>
                        <a:rPr lang="en-US" b="0" i="1" smtClean="0">
                          <a:latin typeface="Cambria Math"/>
                        </a:rPr>
                        <m:t>=</m:t>
                      </m:r>
                      <m:f>
                        <m:fPr>
                          <m:ctrlPr>
                            <a:rPr lang="en-US" b="0" i="1" smtClean="0">
                              <a:latin typeface="Cambria Math"/>
                            </a:rPr>
                          </m:ctrlPr>
                        </m:fPr>
                        <m:num>
                          <m:r>
                            <a:rPr lang="en-US" b="0" i="1" smtClean="0">
                              <a:latin typeface="Cambria Math"/>
                            </a:rPr>
                            <m:t>𝑄</m:t>
                          </m:r>
                        </m:num>
                        <m:den>
                          <m:r>
                            <a:rPr lang="en-US" b="0" i="1" smtClean="0">
                              <a:latin typeface="Cambria Math"/>
                            </a:rPr>
                            <m:t>𝑧𝐹</m:t>
                          </m:r>
                        </m:den>
                      </m:f>
                    </m:oMath>
                  </m:oMathPara>
                </a14:m>
                <a:endParaRPr lang="en-US" dirty="0" smtClean="0"/>
              </a:p>
              <a:p>
                <a:endParaRPr lang="en-US" dirty="0" smtClean="0"/>
              </a:p>
              <a:p>
                <a:r>
                  <a:rPr lang="en-US" dirty="0" smtClean="0"/>
                  <a:t>The number of moles of a substance produced or consumed at an electrode (n) equals the total charge that has flowed through the system (Q, in Coulombs), divided by the </a:t>
                </a:r>
                <a:r>
                  <a:rPr lang="en-US" dirty="0" err="1" smtClean="0"/>
                  <a:t>valency</a:t>
                </a:r>
                <a:r>
                  <a:rPr lang="en-US" dirty="0" smtClean="0"/>
                  <a:t> number of the ion (z, an integer) times a constant, F.</a:t>
                </a:r>
              </a:p>
              <a:p>
                <a:endParaRPr lang="en-US" dirty="0"/>
              </a:p>
              <a:p>
                <a:r>
                  <a:rPr lang="en-US" dirty="0" smtClean="0"/>
                  <a:t>F is now called the Faraday constant: </a:t>
                </a:r>
              </a:p>
              <a:p>
                <a:r>
                  <a:rPr lang="en-US" dirty="0" smtClean="0"/>
                  <a:t>F= 96,485 C/mol.</a:t>
                </a:r>
              </a:p>
              <a:p>
                <a:endParaRPr lang="en-US" dirty="0"/>
              </a:p>
              <a:p>
                <a:r>
                  <a:rPr lang="en-US" dirty="0" smtClean="0"/>
                  <a:t>Now we would recognize z as the number of electrons transferred in order to cause the oxidation or reduction.</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724400" y="1295400"/>
                <a:ext cx="4267200" cy="4488921"/>
              </a:xfrm>
              <a:prstGeom prst="rect">
                <a:avLst/>
              </a:prstGeom>
              <a:blipFill rotWithShape="1">
                <a:blip r:embed="rId3"/>
                <a:stretch>
                  <a:fillRect l="-1143" b="-1087"/>
                </a:stretch>
              </a:blipFill>
            </p:spPr>
            <p:txBody>
              <a:bodyPr/>
              <a:lstStyle/>
              <a:p>
                <a:r>
                  <a:rPr lang="en-US">
                    <a:noFill/>
                  </a:rPr>
                  <a:t> </a:t>
                </a:r>
              </a:p>
            </p:txBody>
          </p:sp>
        </mc:Fallback>
      </mc:AlternateContent>
      <p:sp>
        <p:nvSpPr>
          <p:cNvPr id="9" name="TextBox 8"/>
          <p:cNvSpPr txBox="1"/>
          <p:nvPr/>
        </p:nvSpPr>
        <p:spPr>
          <a:xfrm>
            <a:off x="304800" y="4542472"/>
            <a:ext cx="4267200" cy="1477328"/>
          </a:xfrm>
          <a:prstGeom prst="rect">
            <a:avLst/>
          </a:prstGeom>
          <a:noFill/>
        </p:spPr>
        <p:txBody>
          <a:bodyPr wrap="square" rtlCol="0">
            <a:spAutoFit/>
          </a:bodyPr>
          <a:lstStyle/>
          <a:p>
            <a:r>
              <a:rPr lang="en-US" dirty="0" smtClean="0"/>
              <a:t>In this example, the number of moles of copper that are deposited on the copper electrode would be given by Q/2F because 2 electrons are required to reduce Cu</a:t>
            </a:r>
            <a:r>
              <a:rPr lang="en-US" baseline="30000" dirty="0" smtClean="0"/>
              <a:t>2+</a:t>
            </a:r>
            <a:r>
              <a:rPr lang="en-US" dirty="0" smtClean="0"/>
              <a:t> to Cu.</a:t>
            </a:r>
          </a:p>
        </p:txBody>
      </p:sp>
      <p:sp>
        <p:nvSpPr>
          <p:cNvPr id="10" name="TextBox 9"/>
          <p:cNvSpPr txBox="1"/>
          <p:nvPr/>
        </p:nvSpPr>
        <p:spPr>
          <a:xfrm>
            <a:off x="304800" y="6019800"/>
            <a:ext cx="8686800" cy="646331"/>
          </a:xfrm>
          <a:prstGeom prst="rect">
            <a:avLst/>
          </a:prstGeom>
          <a:noFill/>
        </p:spPr>
        <p:txBody>
          <a:bodyPr wrap="square" rtlCol="0">
            <a:spAutoFit/>
          </a:bodyPr>
          <a:lstStyle/>
          <a:p>
            <a:r>
              <a:rPr lang="en-US" dirty="0" smtClean="0">
                <a:solidFill>
                  <a:srgbClr val="C00000"/>
                </a:solidFill>
              </a:rPr>
              <a:t>Question:</a:t>
            </a:r>
            <a:r>
              <a:rPr lang="en-US" dirty="0" smtClean="0"/>
              <a:t> At a current of 1 Ampere (1 Coulomb/sec), how long does it take to deposit 1 g of Cu onto a surface?  </a:t>
            </a:r>
            <a:endParaRPr lang="en-US" dirty="0"/>
          </a:p>
        </p:txBody>
      </p:sp>
      <p:sp>
        <p:nvSpPr>
          <p:cNvPr id="11" name="TextBox 10"/>
          <p:cNvSpPr txBox="1"/>
          <p:nvPr/>
        </p:nvSpPr>
        <p:spPr>
          <a:xfrm>
            <a:off x="1919287" y="1981199"/>
            <a:ext cx="747713" cy="246221"/>
          </a:xfrm>
          <a:prstGeom prst="rect">
            <a:avLst/>
          </a:prstGeom>
          <a:solidFill>
            <a:srgbClr val="C7C7C7"/>
          </a:solidFill>
        </p:spPr>
        <p:txBody>
          <a:bodyPr wrap="square" rtlCol="0">
            <a:spAutoFit/>
          </a:bodyPr>
          <a:lstStyle/>
          <a:p>
            <a:r>
              <a:rPr lang="en-US" sz="1000" dirty="0" smtClean="0"/>
              <a:t>Ammeter</a:t>
            </a:r>
            <a:endParaRPr lang="en-US" sz="1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071" y="0"/>
            <a:ext cx="1377504" cy="2015860"/>
          </a:xfrm>
          <a:prstGeom prst="rect">
            <a:avLst/>
          </a:prstGeom>
        </p:spPr>
      </p:pic>
    </p:spTree>
    <p:extLst>
      <p:ext uri="{BB962C8B-B14F-4D97-AF65-F5344CB8AC3E}">
        <p14:creationId xmlns:p14="http://schemas.microsoft.com/office/powerpoint/2010/main" val="1835848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lstStyle/>
          <a:p>
            <a:r>
              <a:rPr lang="en-US" dirty="0" smtClean="0">
                <a:solidFill>
                  <a:srgbClr val="C00000"/>
                </a:solidFill>
              </a:rPr>
              <a:t>Faraday’s Law of Electrolysis</a:t>
            </a:r>
            <a:endParaRPr lang="en-US" dirty="0">
              <a:solidFill>
                <a:srgbClr val="C00000"/>
              </a:solidFill>
            </a:endParaRPr>
          </a:p>
        </p:txBody>
      </p:sp>
      <mc:AlternateContent xmlns:mc="http://schemas.openxmlformats.org/markup-compatibility/2006" xmlns:a14="http://schemas.microsoft.com/office/drawing/2010/main">
        <mc:Choice Requires="a14">
          <p:sp>
            <p:nvSpPr>
              <p:cNvPr id="10" name="TextBox 9"/>
              <p:cNvSpPr txBox="1"/>
              <p:nvPr/>
            </p:nvSpPr>
            <p:spPr>
              <a:xfrm>
                <a:off x="228600" y="1066799"/>
                <a:ext cx="8686800" cy="6157135"/>
              </a:xfrm>
              <a:prstGeom prst="rect">
                <a:avLst/>
              </a:prstGeom>
              <a:noFill/>
            </p:spPr>
            <p:txBody>
              <a:bodyPr wrap="square" rtlCol="0">
                <a:spAutoFit/>
              </a:bodyPr>
              <a:lstStyle/>
              <a:p>
                <a:r>
                  <a:rPr lang="en-US" dirty="0" smtClean="0">
                    <a:solidFill>
                      <a:srgbClr val="C00000"/>
                    </a:solidFill>
                  </a:rPr>
                  <a:t>Question:</a:t>
                </a:r>
                <a:r>
                  <a:rPr lang="en-US" dirty="0" smtClean="0"/>
                  <a:t> At a current of 1 Ampere (1 Coulomb/sec), how long does it take to deposit 1 g of Cu onto a surface?  </a:t>
                </a:r>
              </a:p>
              <a:p>
                <a:endParaRPr lang="en-US" dirty="0" smtClean="0"/>
              </a:p>
              <a:p>
                <a:r>
                  <a:rPr lang="en-US" dirty="0" smtClean="0">
                    <a:solidFill>
                      <a:srgbClr val="C00000"/>
                    </a:solidFill>
                  </a:rPr>
                  <a:t>Solution:</a:t>
                </a:r>
              </a:p>
              <a:p>
                <a:r>
                  <a:rPr lang="en-US" dirty="0" smtClean="0"/>
                  <a:t>First convert 1 g to moles: n= 1 g/(63.55 g/</a:t>
                </a:r>
                <a:r>
                  <a:rPr lang="en-US" dirty="0" err="1" smtClean="0"/>
                  <a:t>mol</a:t>
                </a:r>
                <a:r>
                  <a:rPr lang="en-US" dirty="0" smtClean="0"/>
                  <a:t>) = 0.01574 </a:t>
                </a:r>
                <a:r>
                  <a:rPr lang="en-US" dirty="0" err="1" smtClean="0"/>
                  <a:t>mol</a:t>
                </a:r>
                <a:endParaRPr lang="en-US" dirty="0" smtClean="0"/>
              </a:p>
              <a:p>
                <a:r>
                  <a:rPr lang="en-US" dirty="0" smtClean="0"/>
                  <a:t>Next, Q = 1 Ampere × t   because Coulombs = Amperes × time (s).</a:t>
                </a:r>
              </a:p>
              <a:p>
                <a:r>
                  <a:rPr lang="en-US" dirty="0" smtClean="0"/>
                  <a:t>z=2 because 2 electrons are required to reduce Cu</a:t>
                </a:r>
                <a:r>
                  <a:rPr lang="en-US" baseline="30000" dirty="0" smtClean="0"/>
                  <a:t>2+</a:t>
                </a:r>
                <a:r>
                  <a:rPr lang="en-US" dirty="0" smtClean="0"/>
                  <a:t>(</a:t>
                </a:r>
                <a:r>
                  <a:rPr lang="en-US" dirty="0" err="1" smtClean="0"/>
                  <a:t>aq</a:t>
                </a:r>
                <a:r>
                  <a:rPr lang="en-US" dirty="0" smtClean="0"/>
                  <a:t>) to Cu(s).</a:t>
                </a:r>
              </a:p>
              <a:p>
                <a:endParaRPr lang="en-US" dirty="0"/>
              </a:p>
              <a:p>
                <a:r>
                  <a:rPr lang="en-US" dirty="0" smtClean="0"/>
                  <a:t>Now, using </a:t>
                </a:r>
                <a:r>
                  <a:rPr lang="en-US" i="1" dirty="0" smtClean="0">
                    <a:latin typeface="Cambria Math"/>
                  </a:rPr>
                  <a:t> </a:t>
                </a:r>
                <a14:m>
                  <m:oMath xmlns:m="http://schemas.openxmlformats.org/officeDocument/2006/math">
                    <m:r>
                      <a:rPr lang="en-US" i="1">
                        <a:latin typeface="Cambria Math"/>
                      </a:rPr>
                      <m:t>𝑛</m:t>
                    </m:r>
                    <m:r>
                      <a:rPr lang="en-US" i="1">
                        <a:latin typeface="Cambria Math"/>
                      </a:rPr>
                      <m:t>=</m:t>
                    </m:r>
                    <m:f>
                      <m:fPr>
                        <m:ctrlPr>
                          <a:rPr lang="en-US" i="1">
                            <a:latin typeface="Cambria Math"/>
                          </a:rPr>
                        </m:ctrlPr>
                      </m:fPr>
                      <m:num>
                        <m:r>
                          <a:rPr lang="en-US" i="1">
                            <a:latin typeface="Cambria Math"/>
                          </a:rPr>
                          <m:t>𝑄</m:t>
                        </m:r>
                      </m:num>
                      <m:den>
                        <m:r>
                          <a:rPr lang="en-US" i="1">
                            <a:latin typeface="Cambria Math"/>
                          </a:rPr>
                          <m:t>𝑧𝐹</m:t>
                        </m:r>
                      </m:den>
                    </m:f>
                  </m:oMath>
                </a14:m>
                <a:r>
                  <a:rPr lang="en-US" dirty="0" smtClean="0"/>
                  <a:t> we get</a:t>
                </a:r>
              </a:p>
              <a:p>
                <a:r>
                  <a:rPr lang="en-US" dirty="0" smtClean="0"/>
                  <a:t>0.01574 </a:t>
                </a:r>
                <a:r>
                  <a:rPr lang="en-US" dirty="0" err="1" smtClean="0"/>
                  <a:t>mol</a:t>
                </a:r>
                <a:r>
                  <a:rPr lang="en-US" dirty="0" smtClean="0"/>
                  <a:t> = [(1 C/s) × t ]/ (2 × 96,485 C/</a:t>
                </a:r>
                <a:r>
                  <a:rPr lang="en-US" dirty="0" err="1" smtClean="0"/>
                  <a:t>mol</a:t>
                </a:r>
                <a:r>
                  <a:rPr lang="en-US" dirty="0" smtClean="0"/>
                  <a:t>)</a:t>
                </a:r>
              </a:p>
              <a:p>
                <a:endParaRPr lang="en-US" dirty="0" smtClean="0"/>
              </a:p>
              <a:p>
                <a14:m>
                  <m:oMath xmlns:m="http://schemas.openxmlformats.org/officeDocument/2006/math">
                    <m:r>
                      <a:rPr lang="en-US" b="0" i="1" smtClean="0">
                        <a:latin typeface="Cambria Math"/>
                      </a:rPr>
                      <m:t>0.01574 </m:t>
                    </m:r>
                    <m:r>
                      <a:rPr lang="en-US" b="0" i="1" smtClean="0">
                        <a:latin typeface="Cambria Math"/>
                      </a:rPr>
                      <m:t>𝑚𝑜𝑙</m:t>
                    </m:r>
                    <m:r>
                      <a:rPr lang="en-US" b="0" i="1" smtClean="0">
                        <a:latin typeface="Cambria Math"/>
                      </a:rPr>
                      <m:t>= </m:t>
                    </m:r>
                    <m:f>
                      <m:fPr>
                        <m:ctrlPr>
                          <a:rPr lang="en-US" b="0" i="1" smtClean="0">
                            <a:latin typeface="Cambria Math"/>
                          </a:rPr>
                        </m:ctrlPr>
                      </m:fPr>
                      <m:num>
                        <m:d>
                          <m:dPr>
                            <m:ctrlPr>
                              <a:rPr lang="en-US" b="0" i="1" smtClean="0">
                                <a:latin typeface="Cambria Math"/>
                              </a:rPr>
                            </m:ctrlPr>
                          </m:dPr>
                          <m:e>
                            <m:r>
                              <a:rPr lang="en-US" b="0" i="1" smtClean="0">
                                <a:latin typeface="Cambria Math"/>
                              </a:rPr>
                              <m:t>1</m:t>
                            </m:r>
                            <m:f>
                              <m:fPr>
                                <m:ctrlPr>
                                  <a:rPr lang="en-US" b="0" i="1" smtClean="0">
                                    <a:latin typeface="Cambria Math"/>
                                  </a:rPr>
                                </m:ctrlPr>
                              </m:fPr>
                              <m:num>
                                <m:r>
                                  <a:rPr lang="en-US" b="0" i="1" smtClean="0">
                                    <a:latin typeface="Cambria Math"/>
                                  </a:rPr>
                                  <m:t>𝐶</m:t>
                                </m:r>
                              </m:num>
                              <m:den>
                                <m:r>
                                  <a:rPr lang="en-US" b="0" i="1" smtClean="0">
                                    <a:latin typeface="Cambria Math"/>
                                  </a:rPr>
                                  <m:t>𝑠</m:t>
                                </m:r>
                              </m:den>
                            </m:f>
                          </m:e>
                        </m:d>
                        <m:r>
                          <a:rPr lang="en-US" b="0" i="1" smtClean="0">
                            <a:latin typeface="Cambria Math"/>
                          </a:rPr>
                          <m:t>𝑡</m:t>
                        </m:r>
                      </m:num>
                      <m:den>
                        <m:r>
                          <a:rPr lang="en-US" b="0" i="1" smtClean="0">
                            <a:latin typeface="Cambria Math"/>
                          </a:rPr>
                          <m:t>2 </m:t>
                        </m:r>
                        <m:r>
                          <a:rPr lang="en-US" b="0" i="1" smtClean="0">
                            <a:latin typeface="Cambria Math"/>
                            <a:ea typeface="Cambria Math"/>
                          </a:rPr>
                          <m:t>×96,485 </m:t>
                        </m:r>
                        <m:r>
                          <a:rPr lang="en-US" b="0" i="1" smtClean="0">
                            <a:latin typeface="Cambria Math"/>
                            <a:ea typeface="Cambria Math"/>
                          </a:rPr>
                          <m:t>𝐶</m:t>
                        </m:r>
                        <m:r>
                          <a:rPr lang="en-US" b="0" i="1" smtClean="0">
                            <a:latin typeface="Cambria Math"/>
                            <a:ea typeface="Cambria Math"/>
                          </a:rPr>
                          <m:t>/</m:t>
                        </m:r>
                        <m:r>
                          <a:rPr lang="en-US" b="0" i="1" smtClean="0">
                            <a:latin typeface="Cambria Math"/>
                            <a:ea typeface="Cambria Math"/>
                          </a:rPr>
                          <m:t>𝑚𝑜𝑙</m:t>
                        </m:r>
                      </m:den>
                    </m:f>
                  </m:oMath>
                </a14:m>
                <a:r>
                  <a:rPr lang="en-US" dirty="0" smtClean="0"/>
                  <a:t> </a:t>
                </a:r>
              </a:p>
              <a:p>
                <a14:m>
                  <m:oMath xmlns:m="http://schemas.openxmlformats.org/officeDocument/2006/math">
                    <m:r>
                      <a:rPr lang="en-US" i="1">
                        <a:latin typeface="Cambria Math"/>
                      </a:rPr>
                      <m:t>0.</m:t>
                    </m:r>
                    <m:r>
                      <a:rPr lang="en-US" b="0" i="1" smtClean="0">
                        <a:latin typeface="Cambria Math"/>
                      </a:rPr>
                      <m:t>0</m:t>
                    </m:r>
                    <m:r>
                      <a:rPr lang="en-US" i="1">
                        <a:latin typeface="Cambria Math"/>
                      </a:rPr>
                      <m:t>1574 </m:t>
                    </m:r>
                    <m:r>
                      <a:rPr lang="en-US" i="1">
                        <a:latin typeface="Cambria Math"/>
                      </a:rPr>
                      <m:t>𝑚𝑜𝑙</m:t>
                    </m:r>
                    <m:r>
                      <a:rPr lang="en-US" i="1">
                        <a:latin typeface="Cambria Math"/>
                      </a:rPr>
                      <m:t>= </m:t>
                    </m:r>
                    <m:f>
                      <m:fPr>
                        <m:ctrlPr>
                          <a:rPr lang="en-US" i="1">
                            <a:latin typeface="Cambria Math"/>
                          </a:rPr>
                        </m:ctrlPr>
                      </m:fPr>
                      <m:num>
                        <m:d>
                          <m:dPr>
                            <m:ctrlPr>
                              <a:rPr lang="en-US" i="1">
                                <a:latin typeface="Cambria Math"/>
                              </a:rPr>
                            </m:ctrlPr>
                          </m:dPr>
                          <m:e>
                            <m:r>
                              <a:rPr lang="en-US" i="1">
                                <a:latin typeface="Cambria Math"/>
                              </a:rPr>
                              <m:t>1</m:t>
                            </m:r>
                            <m:f>
                              <m:fPr>
                                <m:ctrlPr>
                                  <a:rPr lang="en-US" i="1">
                                    <a:latin typeface="Cambria Math"/>
                                  </a:rPr>
                                </m:ctrlPr>
                              </m:fPr>
                              <m:num>
                                <m:r>
                                  <a:rPr lang="en-US" i="1">
                                    <a:latin typeface="Cambria Math"/>
                                  </a:rPr>
                                  <m:t>𝐶</m:t>
                                </m:r>
                              </m:num>
                              <m:den>
                                <m:r>
                                  <a:rPr lang="en-US" i="1">
                                    <a:latin typeface="Cambria Math"/>
                                  </a:rPr>
                                  <m:t>𝑠</m:t>
                                </m:r>
                              </m:den>
                            </m:f>
                          </m:e>
                        </m:d>
                        <m:r>
                          <a:rPr lang="en-US" i="1">
                            <a:latin typeface="Cambria Math"/>
                          </a:rPr>
                          <m:t>𝑡</m:t>
                        </m:r>
                        <m:r>
                          <a:rPr lang="en-US" i="1" smtClean="0">
                            <a:latin typeface="Cambria Math"/>
                            <a:ea typeface="Cambria Math"/>
                          </a:rPr>
                          <m:t>∙</m:t>
                        </m:r>
                        <m:r>
                          <a:rPr lang="en-US" b="0" i="1" smtClean="0">
                            <a:latin typeface="Cambria Math"/>
                            <a:ea typeface="Cambria Math"/>
                          </a:rPr>
                          <m:t>𝑚𝑜𝑙</m:t>
                        </m:r>
                      </m:num>
                      <m:den>
                        <m:r>
                          <a:rPr lang="en-US" i="1">
                            <a:latin typeface="Cambria Math"/>
                          </a:rPr>
                          <m:t>2 </m:t>
                        </m:r>
                        <m:r>
                          <a:rPr lang="en-US" i="1">
                            <a:latin typeface="Cambria Math"/>
                            <a:ea typeface="Cambria Math"/>
                          </a:rPr>
                          <m:t>×96,485 </m:t>
                        </m:r>
                        <m:r>
                          <a:rPr lang="en-US" i="1">
                            <a:latin typeface="Cambria Math"/>
                            <a:ea typeface="Cambria Math"/>
                          </a:rPr>
                          <m:t>𝐶</m:t>
                        </m:r>
                      </m:den>
                    </m:f>
                  </m:oMath>
                </a14:m>
                <a:r>
                  <a:rPr lang="en-US" dirty="0" smtClean="0"/>
                  <a:t> </a:t>
                </a:r>
              </a:p>
              <a:p>
                <a:r>
                  <a:rPr lang="en-US" dirty="0" smtClean="0"/>
                  <a:t>Solving for t:</a:t>
                </a:r>
              </a:p>
              <a:p>
                <a14:m>
                  <m:oMath xmlns:m="http://schemas.openxmlformats.org/officeDocument/2006/math">
                    <m:r>
                      <m:rPr>
                        <m:sty m:val="p"/>
                      </m:rPr>
                      <a:rPr lang="en-US" b="0" i="0" smtClean="0">
                        <a:latin typeface="Cambria Math"/>
                      </a:rPr>
                      <m:t>t</m:t>
                    </m:r>
                    <m:r>
                      <a:rPr lang="en-US" b="0" i="0" smtClean="0">
                        <a:latin typeface="Cambria Math"/>
                      </a:rPr>
                      <m:t>=</m:t>
                    </m:r>
                    <m:d>
                      <m:dPr>
                        <m:ctrlPr>
                          <a:rPr lang="en-US" i="1" smtClean="0">
                            <a:latin typeface="Cambria Math"/>
                          </a:rPr>
                        </m:ctrlPr>
                      </m:dPr>
                      <m:e>
                        <m:r>
                          <a:rPr lang="en-US" i="1">
                            <a:latin typeface="Cambria Math"/>
                          </a:rPr>
                          <m:t>0.</m:t>
                        </m:r>
                        <m:r>
                          <a:rPr lang="en-US" b="0" i="1" smtClean="0">
                            <a:latin typeface="Cambria Math"/>
                          </a:rPr>
                          <m:t>0</m:t>
                        </m:r>
                        <m:r>
                          <a:rPr lang="en-US" i="1">
                            <a:latin typeface="Cambria Math"/>
                          </a:rPr>
                          <m:t>1574 </m:t>
                        </m:r>
                        <m:r>
                          <a:rPr lang="en-US" i="1">
                            <a:latin typeface="Cambria Math"/>
                          </a:rPr>
                          <m:t>𝑚𝑜𝑙</m:t>
                        </m:r>
                      </m:e>
                    </m:d>
                    <m:r>
                      <a:rPr lang="en-US" i="1" smtClean="0">
                        <a:latin typeface="Cambria Math"/>
                        <a:ea typeface="Cambria Math"/>
                      </a:rPr>
                      <m:t>×</m:t>
                    </m:r>
                    <m:d>
                      <m:dPr>
                        <m:ctrlPr>
                          <a:rPr lang="en-US" i="1" smtClean="0">
                            <a:latin typeface="Cambria Math"/>
                            <a:ea typeface="Cambria Math"/>
                          </a:rPr>
                        </m:ctrlPr>
                      </m:dPr>
                      <m:e>
                        <m:r>
                          <a:rPr lang="en-US" i="1">
                            <a:latin typeface="Cambria Math"/>
                          </a:rPr>
                          <m:t>2 </m:t>
                        </m:r>
                        <m:r>
                          <a:rPr lang="en-US" i="1">
                            <a:latin typeface="Cambria Math"/>
                            <a:ea typeface="Cambria Math"/>
                          </a:rPr>
                          <m:t>×96,485 </m:t>
                        </m:r>
                        <m:r>
                          <a:rPr lang="en-US" i="1">
                            <a:latin typeface="Cambria Math"/>
                            <a:ea typeface="Cambria Math"/>
                          </a:rPr>
                          <m:t>𝐶</m:t>
                        </m:r>
                        <m:r>
                          <a:rPr lang="en-US" i="1">
                            <a:latin typeface="Cambria Math"/>
                            <a:ea typeface="Cambria Math"/>
                          </a:rPr>
                          <m:t>/</m:t>
                        </m:r>
                        <m:r>
                          <a:rPr lang="en-US" i="1">
                            <a:latin typeface="Cambria Math"/>
                            <a:ea typeface="Cambria Math"/>
                          </a:rPr>
                          <m:t>𝑚𝑜𝑙</m:t>
                        </m:r>
                      </m:e>
                    </m:d>
                    <m:r>
                      <a:rPr lang="en-US" i="1" smtClean="0">
                        <a:latin typeface="Cambria Math"/>
                        <a:ea typeface="Cambria Math"/>
                      </a:rPr>
                      <m:t>×</m:t>
                    </m:r>
                    <m:d>
                      <m:dPr>
                        <m:ctrlPr>
                          <a:rPr lang="en-US" i="1" smtClean="0">
                            <a:latin typeface="Cambria Math"/>
                            <a:ea typeface="Cambria Math"/>
                          </a:rPr>
                        </m:ctrlPr>
                      </m:dPr>
                      <m:e>
                        <m:f>
                          <m:fPr>
                            <m:ctrlPr>
                              <a:rPr lang="en-US" i="1" smtClean="0">
                                <a:latin typeface="Cambria Math"/>
                                <a:ea typeface="Cambria Math"/>
                              </a:rPr>
                            </m:ctrlPr>
                          </m:fPr>
                          <m:num>
                            <m:r>
                              <a:rPr lang="en-US" b="0" i="1" smtClean="0">
                                <a:latin typeface="Cambria Math"/>
                                <a:ea typeface="Cambria Math"/>
                              </a:rPr>
                              <m:t>𝑠</m:t>
                            </m:r>
                          </m:num>
                          <m:den>
                            <m:r>
                              <a:rPr lang="en-US" b="0" i="1" smtClean="0">
                                <a:latin typeface="Cambria Math"/>
                                <a:ea typeface="Cambria Math"/>
                              </a:rPr>
                              <m:t>1</m:t>
                            </m:r>
                            <m:r>
                              <a:rPr lang="en-US" b="0" i="1" smtClean="0">
                                <a:latin typeface="Cambria Math"/>
                                <a:ea typeface="Cambria Math"/>
                              </a:rPr>
                              <m:t>𝐶</m:t>
                            </m:r>
                          </m:den>
                        </m:f>
                      </m:e>
                    </m:d>
                    <m:r>
                      <a:rPr lang="en-US" i="1">
                        <a:latin typeface="Cambria Math"/>
                      </a:rPr>
                      <m:t>=</m:t>
                    </m:r>
                  </m:oMath>
                </a14:m>
                <a:r>
                  <a:rPr lang="en-US" b="1" dirty="0" smtClean="0"/>
                  <a:t> </a:t>
                </a:r>
                <a:r>
                  <a:rPr lang="en-US" dirty="0" smtClean="0"/>
                  <a:t>3,036 s or 50.6 minutes</a:t>
                </a:r>
                <a:endParaRPr lang="en-US" b="1" dirty="0" smtClean="0"/>
              </a:p>
              <a:p>
                <a:r>
                  <a:rPr lang="en-US" b="1" dirty="0" smtClean="0"/>
                  <a:t> Follow-up question:</a:t>
                </a:r>
              </a:p>
              <a:p>
                <a:r>
                  <a:rPr lang="en-US" dirty="0" smtClean="0"/>
                  <a:t>Kennecott produces 300,000 tons of copper/year.  How many Coulombs of electrons do they require per year? [Answer: 8.3 × 10</a:t>
                </a:r>
                <a:r>
                  <a:rPr lang="en-US" baseline="30000" dirty="0" smtClean="0"/>
                  <a:t>14</a:t>
                </a:r>
                <a:r>
                  <a:rPr lang="en-US" dirty="0" smtClean="0"/>
                  <a:t> Coulombs or 5.16 × 10</a:t>
                </a:r>
                <a:r>
                  <a:rPr lang="en-US" baseline="30000" dirty="0" smtClean="0"/>
                  <a:t>33</a:t>
                </a:r>
                <a:r>
                  <a:rPr lang="en-US" dirty="0" smtClean="0"/>
                  <a:t> electrons.] </a:t>
                </a:r>
              </a:p>
              <a:p>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28600" y="1066799"/>
                <a:ext cx="8686800" cy="6157135"/>
              </a:xfrm>
              <a:prstGeom prst="rect">
                <a:avLst/>
              </a:prstGeom>
              <a:blipFill rotWithShape="1">
                <a:blip r:embed="rId2"/>
                <a:stretch>
                  <a:fillRect l="-632" t="-495" r="-1123"/>
                </a:stretch>
              </a:blipFill>
            </p:spPr>
            <p:txBody>
              <a:bodyPr/>
              <a:lstStyle/>
              <a:p>
                <a:r>
                  <a:rPr lang="en-US">
                    <a:noFill/>
                  </a:rPr>
                  <a:t> </a:t>
                </a:r>
              </a:p>
            </p:txBody>
          </p:sp>
        </mc:Fallback>
      </mc:AlternateContent>
    </p:spTree>
    <p:extLst>
      <p:ext uri="{BB962C8B-B14F-4D97-AF65-F5344CB8AC3E}">
        <p14:creationId xmlns:p14="http://schemas.microsoft.com/office/powerpoint/2010/main" val="4073839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Current </a:t>
            </a:r>
            <a:r>
              <a:rPr lang="en-US" i="1" dirty="0" smtClean="0">
                <a:solidFill>
                  <a:srgbClr val="C00000"/>
                </a:solidFill>
              </a:rPr>
              <a:t>vs</a:t>
            </a:r>
            <a:r>
              <a:rPr lang="en-US" dirty="0" smtClean="0">
                <a:solidFill>
                  <a:srgbClr val="C00000"/>
                </a:solidFill>
              </a:rPr>
              <a:t>. Voltage</a:t>
            </a:r>
            <a:endParaRPr lang="en-US" dirty="0">
              <a:solidFill>
                <a:srgbClr val="C00000"/>
              </a:solidFill>
            </a:endParaRPr>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sz="2400" u="sng" dirty="0" smtClean="0">
                <a:solidFill>
                  <a:srgbClr val="C00000"/>
                </a:solidFill>
              </a:rPr>
              <a:t>Faraday’s Law</a:t>
            </a:r>
            <a:r>
              <a:rPr lang="en-US" sz="2400" dirty="0" smtClean="0">
                <a:solidFill>
                  <a:srgbClr val="C00000"/>
                </a:solidFill>
              </a:rPr>
              <a:t> </a:t>
            </a:r>
            <a:r>
              <a:rPr lang="en-US" sz="2400" dirty="0" smtClean="0"/>
              <a:t>– the total charge (or current integrated over time) governs how much material is oxidized or reduced.</a:t>
            </a:r>
          </a:p>
          <a:p>
            <a:pPr marL="0" indent="0">
              <a:buNone/>
            </a:pPr>
            <a:endParaRPr lang="en-US" sz="2400" dirty="0" smtClean="0"/>
          </a:p>
          <a:p>
            <a:pPr marL="0" indent="0">
              <a:buNone/>
            </a:pPr>
            <a:r>
              <a:rPr lang="en-US" sz="2400" dirty="0" smtClean="0"/>
              <a:t>For galvanic or voltaic cells, we’re concerned with </a:t>
            </a:r>
            <a:r>
              <a:rPr lang="en-US" sz="2400" i="1" dirty="0" smtClean="0">
                <a:solidFill>
                  <a:srgbClr val="C00000"/>
                </a:solidFill>
              </a:rPr>
              <a:t>voltage</a:t>
            </a:r>
            <a:r>
              <a:rPr lang="en-US" sz="2400" i="1" dirty="0" smtClean="0"/>
              <a:t>.</a:t>
            </a:r>
          </a:p>
          <a:p>
            <a:pPr marL="0" indent="0">
              <a:buNone/>
            </a:pPr>
            <a:r>
              <a:rPr lang="en-US" sz="2400" dirty="0" smtClean="0"/>
              <a:t>How can you understand the difference between current and voltage?</a:t>
            </a:r>
          </a:p>
          <a:p>
            <a:pPr marL="0" indent="0">
              <a:buNone/>
            </a:pPr>
            <a:r>
              <a:rPr lang="en-US" sz="2400" dirty="0" smtClean="0">
                <a:solidFill>
                  <a:srgbClr val="C00000"/>
                </a:solidFill>
              </a:rPr>
              <a:t>Current</a:t>
            </a:r>
            <a:r>
              <a:rPr lang="en-US" sz="2400" dirty="0" smtClean="0"/>
              <a:t> is easy – how many electrons pass a given point per second.</a:t>
            </a:r>
          </a:p>
          <a:p>
            <a:pPr marL="0" indent="0">
              <a:buNone/>
            </a:pPr>
            <a:r>
              <a:rPr lang="en-US" sz="2400" dirty="0" smtClean="0">
                <a:solidFill>
                  <a:srgbClr val="C00000"/>
                </a:solidFill>
              </a:rPr>
              <a:t>Voltage</a:t>
            </a:r>
            <a:r>
              <a:rPr lang="en-US" sz="2400" dirty="0" smtClean="0"/>
              <a:t> is related to the driving force that pushes the electrons to their destination.  In electrochemistry, it is sometimes called the </a:t>
            </a:r>
            <a:r>
              <a:rPr lang="en-US" sz="2400" dirty="0" smtClean="0">
                <a:solidFill>
                  <a:srgbClr val="C00000"/>
                </a:solidFill>
              </a:rPr>
              <a:t>electromotive force</a:t>
            </a:r>
            <a:r>
              <a:rPr lang="en-US" sz="2400" dirty="0" smtClean="0"/>
              <a:t> (</a:t>
            </a:r>
            <a:r>
              <a:rPr lang="en-US" sz="2400" dirty="0" err="1" smtClean="0"/>
              <a:t>emf</a:t>
            </a:r>
            <a:r>
              <a:rPr lang="en-US" sz="2400" dirty="0" smtClean="0"/>
              <a:t>), measured in volts.</a:t>
            </a:r>
          </a:p>
          <a:p>
            <a:pPr marL="0" indent="0">
              <a:buNone/>
            </a:pPr>
            <a:endParaRPr lang="en-US" sz="2400" dirty="0" smtClean="0"/>
          </a:p>
        </p:txBody>
      </p:sp>
    </p:spTree>
    <p:extLst>
      <p:ext uri="{BB962C8B-B14F-4D97-AF65-F5344CB8AC3E}">
        <p14:creationId xmlns:p14="http://schemas.microsoft.com/office/powerpoint/2010/main" val="388020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29600" cy="1143000"/>
          </a:xfrm>
        </p:spPr>
        <p:txBody>
          <a:bodyPr>
            <a:normAutofit/>
          </a:bodyPr>
          <a:lstStyle/>
          <a:p>
            <a:r>
              <a:rPr lang="en-US" dirty="0" smtClean="0">
                <a:solidFill>
                  <a:srgbClr val="C00000"/>
                </a:solidFill>
              </a:rPr>
              <a:t>Current </a:t>
            </a:r>
            <a:r>
              <a:rPr lang="en-US" i="1" dirty="0" smtClean="0">
                <a:solidFill>
                  <a:srgbClr val="C00000"/>
                </a:solidFill>
              </a:rPr>
              <a:t>vs</a:t>
            </a:r>
            <a:r>
              <a:rPr lang="en-US" dirty="0" smtClean="0">
                <a:solidFill>
                  <a:srgbClr val="C00000"/>
                </a:solidFill>
              </a:rPr>
              <a:t>. Voltage</a:t>
            </a:r>
            <a:endParaRPr lang="en-US"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914400"/>
            <a:ext cx="9144000" cy="3254282"/>
          </a:xfrm>
          <a:prstGeom prst="rect">
            <a:avLst/>
          </a:prstGeom>
        </p:spPr>
      </p:pic>
      <p:sp>
        <p:nvSpPr>
          <p:cNvPr id="7" name="TextBox 6"/>
          <p:cNvSpPr txBox="1"/>
          <p:nvPr/>
        </p:nvSpPr>
        <p:spPr>
          <a:xfrm>
            <a:off x="66675" y="4343400"/>
            <a:ext cx="8972550" cy="2308324"/>
          </a:xfrm>
          <a:prstGeom prst="rect">
            <a:avLst/>
          </a:prstGeom>
          <a:noFill/>
        </p:spPr>
        <p:txBody>
          <a:bodyPr wrap="square" rtlCol="0">
            <a:spAutoFit/>
          </a:bodyPr>
          <a:lstStyle/>
          <a:p>
            <a:r>
              <a:rPr lang="en-US" dirty="0" smtClean="0"/>
              <a:t>In </a:t>
            </a:r>
            <a:r>
              <a:rPr lang="en-US" dirty="0" smtClean="0">
                <a:solidFill>
                  <a:srgbClr val="C00000"/>
                </a:solidFill>
              </a:rPr>
              <a:t>fluid flow</a:t>
            </a:r>
            <a:r>
              <a:rPr lang="en-US" dirty="0" smtClean="0"/>
              <a:t>, the driving force is the </a:t>
            </a:r>
            <a:r>
              <a:rPr lang="en-US" dirty="0" smtClean="0">
                <a:solidFill>
                  <a:srgbClr val="C00000"/>
                </a:solidFill>
              </a:rPr>
              <a:t>pressure difference </a:t>
            </a:r>
            <a:r>
              <a:rPr lang="en-US" dirty="0" smtClean="0"/>
              <a:t>between the source and the sink.  </a:t>
            </a:r>
          </a:p>
          <a:p>
            <a:r>
              <a:rPr lang="en-US" dirty="0" smtClean="0"/>
              <a:t>In </a:t>
            </a:r>
            <a:r>
              <a:rPr lang="en-US" dirty="0" smtClean="0">
                <a:solidFill>
                  <a:srgbClr val="C00000"/>
                </a:solidFill>
              </a:rPr>
              <a:t>electricity</a:t>
            </a:r>
            <a:r>
              <a:rPr lang="en-US" dirty="0" smtClean="0"/>
              <a:t>, the driving force is the </a:t>
            </a:r>
            <a:r>
              <a:rPr lang="en-US" dirty="0" smtClean="0">
                <a:solidFill>
                  <a:srgbClr val="C00000"/>
                </a:solidFill>
              </a:rPr>
              <a:t>voltage difference </a:t>
            </a:r>
            <a:r>
              <a:rPr lang="en-US" dirty="0" smtClean="0"/>
              <a:t>between the electron source and sink.</a:t>
            </a:r>
          </a:p>
          <a:p>
            <a:endParaRPr lang="en-US" dirty="0"/>
          </a:p>
          <a:p>
            <a:r>
              <a:rPr lang="en-US" dirty="0" smtClean="0"/>
              <a:t>In </a:t>
            </a:r>
            <a:r>
              <a:rPr lang="en-US" dirty="0" smtClean="0">
                <a:solidFill>
                  <a:srgbClr val="C00000"/>
                </a:solidFill>
              </a:rPr>
              <a:t>fluid flow</a:t>
            </a:r>
            <a:r>
              <a:rPr lang="en-US" dirty="0" smtClean="0"/>
              <a:t>, the </a:t>
            </a:r>
            <a:r>
              <a:rPr lang="en-US" dirty="0" smtClean="0">
                <a:solidFill>
                  <a:srgbClr val="C00000"/>
                </a:solidFill>
              </a:rPr>
              <a:t>current</a:t>
            </a:r>
            <a:r>
              <a:rPr lang="en-US" dirty="0" smtClean="0"/>
              <a:t> is how many liters of fluid flow past a point per second (L/s).</a:t>
            </a:r>
          </a:p>
          <a:p>
            <a:r>
              <a:rPr lang="en-US" dirty="0" smtClean="0"/>
              <a:t>In </a:t>
            </a:r>
            <a:r>
              <a:rPr lang="en-US" dirty="0" smtClean="0">
                <a:solidFill>
                  <a:srgbClr val="C00000"/>
                </a:solidFill>
              </a:rPr>
              <a:t>electricity</a:t>
            </a:r>
            <a:r>
              <a:rPr lang="en-US" dirty="0" smtClean="0"/>
              <a:t>, the </a:t>
            </a:r>
            <a:r>
              <a:rPr lang="en-US" dirty="0" smtClean="0">
                <a:solidFill>
                  <a:srgbClr val="C00000"/>
                </a:solidFill>
              </a:rPr>
              <a:t>current</a:t>
            </a:r>
            <a:r>
              <a:rPr lang="en-US" dirty="0" smtClean="0"/>
              <a:t> is how many electrons flow past a point per second (C/s).</a:t>
            </a:r>
          </a:p>
          <a:p>
            <a:endParaRPr lang="en-US" dirty="0"/>
          </a:p>
          <a:p>
            <a:r>
              <a:rPr lang="en-US" dirty="0" smtClean="0"/>
              <a:t>In both cases, there is </a:t>
            </a:r>
            <a:r>
              <a:rPr lang="en-US" dirty="0" smtClean="0">
                <a:solidFill>
                  <a:srgbClr val="C00000"/>
                </a:solidFill>
              </a:rPr>
              <a:t>resistance</a:t>
            </a:r>
            <a:r>
              <a:rPr lang="en-US" dirty="0" smtClean="0"/>
              <a:t> to flow, which slows the flow, takes some of the potential energy, and releases it as heat.</a:t>
            </a:r>
            <a:endParaRPr lang="en-US" dirty="0"/>
          </a:p>
        </p:txBody>
      </p:sp>
    </p:spTree>
    <p:extLst>
      <p:ext uri="{BB962C8B-B14F-4D97-AF65-F5344CB8AC3E}">
        <p14:creationId xmlns:p14="http://schemas.microsoft.com/office/powerpoint/2010/main" val="3047021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29600" cy="1143000"/>
          </a:xfrm>
        </p:spPr>
        <p:txBody>
          <a:bodyPr>
            <a:normAutofit/>
          </a:bodyPr>
          <a:lstStyle/>
          <a:p>
            <a:r>
              <a:rPr lang="en-US" dirty="0" smtClean="0">
                <a:solidFill>
                  <a:srgbClr val="C00000"/>
                </a:solidFill>
              </a:rPr>
              <a:t>Current </a:t>
            </a:r>
            <a:r>
              <a:rPr lang="en-US" i="1" dirty="0" smtClean="0">
                <a:solidFill>
                  <a:srgbClr val="C00000"/>
                </a:solidFill>
              </a:rPr>
              <a:t>vs</a:t>
            </a:r>
            <a:r>
              <a:rPr lang="en-US" dirty="0" smtClean="0">
                <a:solidFill>
                  <a:srgbClr val="C00000"/>
                </a:solidFill>
              </a:rPr>
              <a:t>. Voltage</a:t>
            </a:r>
            <a:endParaRPr lang="en-US" dirty="0">
              <a:solidFill>
                <a:srgbClr val="C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162050"/>
            <a:ext cx="3652838" cy="3512628"/>
          </a:xfrm>
          <a:prstGeom prst="rect">
            <a:avLst/>
          </a:prstGeom>
        </p:spPr>
      </p:pic>
      <p:sp>
        <p:nvSpPr>
          <p:cNvPr id="4" name="TextBox 3"/>
          <p:cNvSpPr txBox="1"/>
          <p:nvPr/>
        </p:nvSpPr>
        <p:spPr>
          <a:xfrm>
            <a:off x="762000" y="5029200"/>
            <a:ext cx="7772400" cy="1200329"/>
          </a:xfrm>
          <a:prstGeom prst="rect">
            <a:avLst/>
          </a:prstGeom>
          <a:noFill/>
        </p:spPr>
        <p:txBody>
          <a:bodyPr wrap="square" rtlCol="0">
            <a:spAutoFit/>
          </a:bodyPr>
          <a:lstStyle/>
          <a:p>
            <a:r>
              <a:rPr lang="en-US" dirty="0" smtClean="0"/>
              <a:t>Potential Difference (V, volts) = Current (I, amps) × Resistance (R, ohms)</a:t>
            </a:r>
          </a:p>
          <a:p>
            <a:endParaRPr lang="en-US" dirty="0"/>
          </a:p>
          <a:p>
            <a:r>
              <a:rPr lang="en-US" dirty="0" smtClean="0"/>
              <a:t>For a given potential difference, to increase current, you must decrease the resistance.</a:t>
            </a:r>
            <a:endParaRPr lang="en-US" dirty="0"/>
          </a:p>
        </p:txBody>
      </p:sp>
    </p:spTree>
    <p:extLst>
      <p:ext uri="{BB962C8B-B14F-4D97-AF65-F5344CB8AC3E}">
        <p14:creationId xmlns:p14="http://schemas.microsoft.com/office/powerpoint/2010/main" val="2093441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305550" cy="1143000"/>
          </a:xfrm>
        </p:spPr>
        <p:txBody>
          <a:bodyPr/>
          <a:lstStyle/>
          <a:p>
            <a:r>
              <a:rPr lang="en-US" dirty="0" smtClean="0">
                <a:solidFill>
                  <a:srgbClr val="C00000"/>
                </a:solidFill>
              </a:rPr>
              <a:t>Galvanic or Voltaic Cells</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A </a:t>
            </a:r>
            <a:r>
              <a:rPr lang="en-US" sz="2400" u="sng" dirty="0" smtClean="0">
                <a:solidFill>
                  <a:srgbClr val="C00000"/>
                </a:solidFill>
              </a:rPr>
              <a:t>galvanic cell</a:t>
            </a:r>
            <a:r>
              <a:rPr lang="en-US" sz="2400" dirty="0" smtClean="0"/>
              <a:t> is a redox reaction, where the chemicals are separated in order to force the electrons to go through wires so they can do work.</a:t>
            </a:r>
          </a:p>
          <a:p>
            <a:pPr marL="0" indent="0">
              <a:buNone/>
            </a:pPr>
            <a:endParaRPr lang="en-US" sz="2400" dirty="0" smtClean="0"/>
          </a:p>
          <a:p>
            <a:pPr marL="0" indent="0">
              <a:buNone/>
            </a:pPr>
            <a:endParaRPr lang="en-US" sz="2400" dirty="0"/>
          </a:p>
        </p:txBody>
      </p:sp>
      <p:grpSp>
        <p:nvGrpSpPr>
          <p:cNvPr id="6" name="Group 5"/>
          <p:cNvGrpSpPr/>
          <p:nvPr/>
        </p:nvGrpSpPr>
        <p:grpSpPr>
          <a:xfrm>
            <a:off x="457200" y="2895600"/>
            <a:ext cx="4724400" cy="3810000"/>
            <a:chOff x="457200" y="2895600"/>
            <a:chExt cx="4724400" cy="3810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1757"/>
            <a:stretch/>
          </p:blipFill>
          <p:spPr>
            <a:xfrm>
              <a:off x="457200" y="2895600"/>
              <a:ext cx="4467225" cy="3733800"/>
            </a:xfrm>
            <a:prstGeom prst="rect">
              <a:avLst/>
            </a:prstGeom>
          </p:spPr>
        </p:pic>
        <p:sp>
          <p:nvSpPr>
            <p:cNvPr id="5" name="Rectangle 4"/>
            <p:cNvSpPr/>
            <p:nvPr/>
          </p:nvSpPr>
          <p:spPr>
            <a:xfrm>
              <a:off x="4648200" y="5181600"/>
              <a:ext cx="533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924426" y="2600325"/>
            <a:ext cx="4219574" cy="4247317"/>
          </a:xfrm>
          <a:prstGeom prst="rect">
            <a:avLst/>
          </a:prstGeom>
          <a:noFill/>
        </p:spPr>
        <p:txBody>
          <a:bodyPr wrap="square" rtlCol="0">
            <a:spAutoFit/>
          </a:bodyPr>
          <a:lstStyle/>
          <a:p>
            <a:r>
              <a:rPr lang="en-US" dirty="0" smtClean="0"/>
              <a:t>Here, the two half-reactions:</a:t>
            </a:r>
          </a:p>
          <a:p>
            <a:r>
              <a:rPr lang="en-US" dirty="0" smtClean="0"/>
              <a:t>Zn(s) → Zn</a:t>
            </a:r>
            <a:r>
              <a:rPr lang="en-US" baseline="30000" dirty="0" smtClean="0"/>
              <a:t>2+</a:t>
            </a:r>
            <a:r>
              <a:rPr lang="en-US" dirty="0" smtClean="0"/>
              <a:t>(</a:t>
            </a:r>
            <a:r>
              <a:rPr lang="en-US" dirty="0" err="1" smtClean="0"/>
              <a:t>aq</a:t>
            </a:r>
            <a:r>
              <a:rPr lang="en-US" dirty="0" smtClean="0"/>
              <a:t>) + 2e</a:t>
            </a:r>
            <a:r>
              <a:rPr lang="en-US" baseline="30000" dirty="0" smtClean="0"/>
              <a:t>- </a:t>
            </a:r>
            <a:r>
              <a:rPr lang="en-US" dirty="0" smtClean="0"/>
              <a:t>(wire)</a:t>
            </a:r>
            <a:endParaRPr lang="en-US" baseline="30000" dirty="0" smtClean="0"/>
          </a:p>
          <a:p>
            <a:r>
              <a:rPr lang="en-US" dirty="0" smtClean="0"/>
              <a:t>                     and</a:t>
            </a:r>
          </a:p>
          <a:p>
            <a:r>
              <a:rPr lang="en-US" dirty="0" smtClean="0"/>
              <a:t>Cu</a:t>
            </a:r>
            <a:r>
              <a:rPr lang="en-US" baseline="30000" dirty="0" smtClean="0"/>
              <a:t>2+</a:t>
            </a:r>
            <a:r>
              <a:rPr lang="en-US" dirty="0" smtClean="0"/>
              <a:t>(</a:t>
            </a:r>
            <a:r>
              <a:rPr lang="en-US" dirty="0" err="1" smtClean="0"/>
              <a:t>aq</a:t>
            </a:r>
            <a:r>
              <a:rPr lang="en-US" dirty="0" smtClean="0"/>
              <a:t>) + 2e</a:t>
            </a:r>
            <a:r>
              <a:rPr lang="en-US" baseline="30000" dirty="0" smtClean="0"/>
              <a:t>-</a:t>
            </a:r>
            <a:r>
              <a:rPr lang="en-US" dirty="0" smtClean="0"/>
              <a:t> (wire) → Cu(s)</a:t>
            </a:r>
          </a:p>
          <a:p>
            <a:endParaRPr lang="en-US" dirty="0"/>
          </a:p>
          <a:p>
            <a:r>
              <a:rPr lang="en-US" dirty="0"/>
              <a:t>s</a:t>
            </a:r>
            <a:r>
              <a:rPr lang="en-US" dirty="0" smtClean="0"/>
              <a:t>upply a driving force of 1.10 V.</a:t>
            </a:r>
          </a:p>
          <a:p>
            <a:endParaRPr lang="en-US" dirty="0"/>
          </a:p>
          <a:p>
            <a:r>
              <a:rPr lang="en-US" dirty="0" smtClean="0"/>
              <a:t>Cu</a:t>
            </a:r>
            <a:r>
              <a:rPr lang="en-US" baseline="30000" dirty="0" smtClean="0"/>
              <a:t>2+</a:t>
            </a:r>
            <a:r>
              <a:rPr lang="en-US" dirty="0" smtClean="0"/>
              <a:t> is removed from the right-hand beaker, so positive charge must be replenished.</a:t>
            </a:r>
          </a:p>
          <a:p>
            <a:r>
              <a:rPr lang="en-US" dirty="0" smtClean="0"/>
              <a:t>Zn</a:t>
            </a:r>
            <a:r>
              <a:rPr lang="en-US" baseline="30000" dirty="0" smtClean="0"/>
              <a:t>2+</a:t>
            </a:r>
            <a:r>
              <a:rPr lang="en-US" dirty="0" smtClean="0"/>
              <a:t> is added to the left-hand beaker, so negative charge must be added to it.</a:t>
            </a:r>
          </a:p>
          <a:p>
            <a:endParaRPr lang="en-US" dirty="0" smtClean="0"/>
          </a:p>
          <a:p>
            <a:r>
              <a:rPr lang="en-US" dirty="0" smtClean="0"/>
              <a:t>This is done by the </a:t>
            </a:r>
            <a:r>
              <a:rPr lang="en-US" dirty="0" err="1" smtClean="0"/>
              <a:t>KCl</a:t>
            </a:r>
            <a:r>
              <a:rPr lang="en-US" dirty="0" smtClean="0"/>
              <a:t> </a:t>
            </a:r>
            <a:r>
              <a:rPr lang="en-US" u="sng" dirty="0" smtClean="0">
                <a:solidFill>
                  <a:srgbClr val="C00000"/>
                </a:solidFill>
              </a:rPr>
              <a:t>salt bridge</a:t>
            </a:r>
            <a:r>
              <a:rPr lang="en-US" dirty="0" smtClean="0"/>
              <a:t>.  </a:t>
            </a:r>
          </a:p>
          <a:p>
            <a:r>
              <a:rPr lang="en-US" dirty="0" smtClean="0"/>
              <a:t>Otherwise, the cell shuts down.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0"/>
            <a:ext cx="1828800" cy="1703601"/>
          </a:xfrm>
          <a:prstGeom prst="rect">
            <a:avLst/>
          </a:prstGeom>
        </p:spPr>
      </p:pic>
    </p:spTree>
    <p:extLst>
      <p:ext uri="{BB962C8B-B14F-4D97-AF65-F5344CB8AC3E}">
        <p14:creationId xmlns:p14="http://schemas.microsoft.com/office/powerpoint/2010/main" val="75298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Galvanic or Voltaic Cells</a:t>
            </a:r>
            <a:endParaRPr lang="en-US" dirty="0">
              <a:solidFill>
                <a:srgbClr val="C00000"/>
              </a:solidFill>
            </a:endParaRPr>
          </a:p>
        </p:txBody>
      </p:sp>
      <p:grpSp>
        <p:nvGrpSpPr>
          <p:cNvPr id="6" name="Group 5"/>
          <p:cNvGrpSpPr/>
          <p:nvPr/>
        </p:nvGrpSpPr>
        <p:grpSpPr>
          <a:xfrm>
            <a:off x="533400" y="2438400"/>
            <a:ext cx="3505200" cy="3276600"/>
            <a:chOff x="457200" y="2895600"/>
            <a:chExt cx="4724400" cy="3810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1757"/>
            <a:stretch/>
          </p:blipFill>
          <p:spPr>
            <a:xfrm>
              <a:off x="457200" y="2895600"/>
              <a:ext cx="4467225" cy="3733800"/>
            </a:xfrm>
            <a:prstGeom prst="rect">
              <a:avLst/>
            </a:prstGeom>
          </p:spPr>
        </p:pic>
        <p:sp>
          <p:nvSpPr>
            <p:cNvPr id="5" name="Rectangle 4"/>
            <p:cNvSpPr/>
            <p:nvPr/>
          </p:nvSpPr>
          <p:spPr>
            <a:xfrm>
              <a:off x="4648200" y="5181600"/>
              <a:ext cx="533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p:cNvSpPr>
            <a:spLocks noGrp="1"/>
          </p:cNvSpPr>
          <p:nvPr>
            <p:ph idx="1"/>
          </p:nvPr>
        </p:nvSpPr>
        <p:spPr>
          <a:xfrm>
            <a:off x="457200" y="1600200"/>
            <a:ext cx="8229600" cy="5257800"/>
          </a:xfrm>
        </p:spPr>
        <p:txBody>
          <a:bodyPr>
            <a:normAutofit/>
          </a:bodyPr>
          <a:lstStyle/>
          <a:p>
            <a:pPr marL="0" indent="0">
              <a:buNone/>
            </a:pPr>
            <a:r>
              <a:rPr lang="en-US" dirty="0" smtClean="0"/>
              <a:t>Different metals produce different voltages: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900" dirty="0"/>
              <a:t>Zn(s) → Zn</a:t>
            </a:r>
            <a:r>
              <a:rPr lang="en-US" sz="1900" baseline="30000" dirty="0"/>
              <a:t>2+</a:t>
            </a:r>
            <a:r>
              <a:rPr lang="en-US" sz="1900" dirty="0"/>
              <a:t>(</a:t>
            </a:r>
            <a:r>
              <a:rPr lang="en-US" sz="1900" dirty="0" err="1"/>
              <a:t>aq</a:t>
            </a:r>
            <a:r>
              <a:rPr lang="en-US" sz="1900" dirty="0"/>
              <a:t>) + 2e</a:t>
            </a:r>
            <a:r>
              <a:rPr lang="en-US" sz="1900" baseline="30000" dirty="0"/>
              <a:t>- </a:t>
            </a:r>
            <a:r>
              <a:rPr lang="en-US" sz="1900" dirty="0"/>
              <a:t>(wire</a:t>
            </a:r>
            <a:r>
              <a:rPr lang="en-US" sz="1900" dirty="0" smtClean="0"/>
              <a:t>)			</a:t>
            </a:r>
            <a:r>
              <a:rPr lang="en-US" sz="1900" dirty="0"/>
              <a:t> </a:t>
            </a:r>
            <a:r>
              <a:rPr lang="en-US" sz="1900" dirty="0" err="1" smtClean="0"/>
              <a:t>Pb</a:t>
            </a:r>
            <a:r>
              <a:rPr lang="en-US" sz="1900" dirty="0" smtClean="0"/>
              <a:t>(s</a:t>
            </a:r>
            <a:r>
              <a:rPr lang="en-US" sz="1900" dirty="0"/>
              <a:t>) → </a:t>
            </a:r>
            <a:r>
              <a:rPr lang="en-US" sz="1900" dirty="0" smtClean="0"/>
              <a:t>Pb</a:t>
            </a:r>
            <a:r>
              <a:rPr lang="en-US" sz="1900" baseline="30000" dirty="0" smtClean="0"/>
              <a:t>2</a:t>
            </a:r>
            <a:r>
              <a:rPr lang="en-US" sz="1900" baseline="30000" dirty="0"/>
              <a:t>+</a:t>
            </a:r>
            <a:r>
              <a:rPr lang="en-US" sz="1900" dirty="0"/>
              <a:t>(</a:t>
            </a:r>
            <a:r>
              <a:rPr lang="en-US" sz="1900" dirty="0" err="1"/>
              <a:t>aq</a:t>
            </a:r>
            <a:r>
              <a:rPr lang="en-US" sz="1900" dirty="0"/>
              <a:t>) + 2e</a:t>
            </a:r>
            <a:r>
              <a:rPr lang="en-US" sz="1900" baseline="30000" dirty="0"/>
              <a:t>- </a:t>
            </a:r>
            <a:r>
              <a:rPr lang="en-US" sz="1900" dirty="0"/>
              <a:t>(wire)</a:t>
            </a:r>
            <a:endParaRPr lang="en-US" sz="1900" baseline="30000" dirty="0"/>
          </a:p>
          <a:p>
            <a:pPr marL="0" indent="0">
              <a:buNone/>
            </a:pPr>
            <a:r>
              <a:rPr lang="en-US" sz="1900" dirty="0" smtClean="0"/>
              <a:t>Cu</a:t>
            </a:r>
            <a:r>
              <a:rPr lang="en-US" sz="1900" baseline="30000" dirty="0" smtClean="0"/>
              <a:t>2</a:t>
            </a:r>
            <a:r>
              <a:rPr lang="en-US" sz="1900" baseline="30000" dirty="0"/>
              <a:t>+</a:t>
            </a:r>
            <a:r>
              <a:rPr lang="en-US" sz="1900" dirty="0"/>
              <a:t>(</a:t>
            </a:r>
            <a:r>
              <a:rPr lang="en-US" sz="1900" dirty="0" err="1"/>
              <a:t>aq</a:t>
            </a:r>
            <a:r>
              <a:rPr lang="en-US" sz="1900" dirty="0"/>
              <a:t>) + 2e</a:t>
            </a:r>
            <a:r>
              <a:rPr lang="en-US" sz="1900" baseline="30000" dirty="0"/>
              <a:t>-</a:t>
            </a:r>
            <a:r>
              <a:rPr lang="en-US" sz="1900" dirty="0"/>
              <a:t> (wire) → Cu(s</a:t>
            </a:r>
            <a:r>
              <a:rPr lang="en-US" sz="1900" dirty="0" smtClean="0"/>
              <a:t>)		Ag</a:t>
            </a:r>
            <a:r>
              <a:rPr lang="en-US" sz="1900" baseline="30000" dirty="0" smtClean="0"/>
              <a:t>+</a:t>
            </a:r>
            <a:r>
              <a:rPr lang="en-US" sz="1900" dirty="0" smtClean="0"/>
              <a:t>(</a:t>
            </a:r>
            <a:r>
              <a:rPr lang="en-US" sz="1900" dirty="0" err="1"/>
              <a:t>aq</a:t>
            </a:r>
            <a:r>
              <a:rPr lang="en-US" sz="1900" dirty="0"/>
              <a:t>) + </a:t>
            </a:r>
            <a:r>
              <a:rPr lang="en-US" sz="1900" dirty="0" smtClean="0"/>
              <a:t>e</a:t>
            </a:r>
            <a:r>
              <a:rPr lang="en-US" sz="1900" baseline="30000" dirty="0" smtClean="0"/>
              <a:t>-</a:t>
            </a:r>
            <a:r>
              <a:rPr lang="en-US" sz="1900" dirty="0" smtClean="0"/>
              <a:t> </a:t>
            </a:r>
            <a:r>
              <a:rPr lang="en-US" sz="1900" dirty="0"/>
              <a:t>(wire) → </a:t>
            </a:r>
            <a:r>
              <a:rPr lang="en-US" sz="1900" dirty="0" smtClean="0"/>
              <a:t>Ag(s)</a:t>
            </a:r>
          </a:p>
          <a:p>
            <a:pPr marL="0" indent="0">
              <a:buNone/>
            </a:pPr>
            <a:r>
              <a:rPr lang="en-US" sz="1900" dirty="0" smtClean="0"/>
              <a:t>           gives 1.10 V				             gives 0.93 </a:t>
            </a:r>
            <a:r>
              <a:rPr lang="en-US" sz="1900" dirty="0"/>
              <a:t>V</a:t>
            </a:r>
          </a:p>
          <a:p>
            <a:pPr marL="0" indent="0">
              <a:buNone/>
            </a:pPr>
            <a:endParaRPr lang="en-US" dirty="0"/>
          </a:p>
        </p:txBody>
      </p:sp>
      <p:grpSp>
        <p:nvGrpSpPr>
          <p:cNvPr id="11" name="Group 10"/>
          <p:cNvGrpSpPr/>
          <p:nvPr/>
        </p:nvGrpSpPr>
        <p:grpSpPr>
          <a:xfrm>
            <a:off x="4419600" y="2419731"/>
            <a:ext cx="4114800" cy="3334512"/>
            <a:chOff x="4419600" y="2419731"/>
            <a:chExt cx="4114800" cy="3334512"/>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9484"/>
            <a:stretch/>
          </p:blipFill>
          <p:spPr>
            <a:xfrm>
              <a:off x="4419600" y="2419731"/>
              <a:ext cx="3918204" cy="3334512"/>
            </a:xfrm>
            <a:prstGeom prst="rect">
              <a:avLst/>
            </a:prstGeom>
          </p:spPr>
        </p:pic>
        <p:sp>
          <p:nvSpPr>
            <p:cNvPr id="10" name="Rectangle 9"/>
            <p:cNvSpPr/>
            <p:nvPr/>
          </p:nvSpPr>
          <p:spPr>
            <a:xfrm>
              <a:off x="8077200" y="4495800"/>
              <a:ext cx="45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7607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a:t>
            </a:r>
            <a:r>
              <a:rPr lang="en-US" dirty="0" smtClean="0">
                <a:solidFill>
                  <a:srgbClr val="C00000"/>
                </a:solidFill>
              </a:rPr>
              <a:t>tandard Reduction Potentials</a:t>
            </a:r>
            <a:endParaRPr lang="en-US"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28600" y="1371600"/>
                <a:ext cx="8915400" cy="5632311"/>
              </a:xfrm>
              <a:prstGeom prst="rect">
                <a:avLst/>
              </a:prstGeom>
              <a:noFill/>
            </p:spPr>
            <p:txBody>
              <a:bodyPr wrap="square" rtlCol="0">
                <a:spAutoFit/>
              </a:bodyPr>
              <a:lstStyle/>
              <a:p>
                <a:r>
                  <a:rPr lang="en-US" dirty="0" smtClean="0"/>
                  <a:t>Experiments show that the voltages produced by various pairs of metals are related:</a:t>
                </a:r>
              </a:p>
              <a:p>
                <a:endParaRPr lang="en-US" dirty="0"/>
              </a:p>
              <a:p>
                <a:r>
                  <a:rPr lang="en-US" dirty="0" smtClean="0"/>
                  <a:t>Zn(s</a:t>
                </a:r>
                <a:r>
                  <a:rPr lang="en-US" dirty="0"/>
                  <a:t>) → Zn</a:t>
                </a:r>
                <a:r>
                  <a:rPr lang="en-US" baseline="30000" dirty="0"/>
                  <a:t>2+</a:t>
                </a:r>
                <a:r>
                  <a:rPr lang="en-US" dirty="0"/>
                  <a:t>(</a:t>
                </a:r>
                <a:r>
                  <a:rPr lang="en-US" dirty="0" err="1"/>
                  <a:t>aq</a:t>
                </a:r>
                <a:r>
                  <a:rPr lang="en-US" dirty="0"/>
                  <a:t>) + 2e</a:t>
                </a:r>
                <a:r>
                  <a:rPr lang="en-US" baseline="30000" dirty="0"/>
                  <a:t>- </a:t>
                </a:r>
                <a:r>
                  <a:rPr lang="en-US" dirty="0"/>
                  <a:t>(wire</a:t>
                </a:r>
                <a:r>
                  <a:rPr lang="en-US" dirty="0" smtClean="0"/>
                  <a:t>)</a:t>
                </a:r>
                <a:endParaRPr lang="en-US" baseline="30000" dirty="0"/>
              </a:p>
              <a:p>
                <a:r>
                  <a:rPr lang="en-US" dirty="0"/>
                  <a:t>Cu</a:t>
                </a:r>
                <a:r>
                  <a:rPr lang="en-US" baseline="30000" dirty="0"/>
                  <a:t>2+</a:t>
                </a:r>
                <a:r>
                  <a:rPr lang="en-US" dirty="0"/>
                  <a:t>(</a:t>
                </a:r>
                <a:r>
                  <a:rPr lang="en-US" dirty="0" err="1"/>
                  <a:t>aq</a:t>
                </a:r>
                <a:r>
                  <a:rPr lang="en-US" dirty="0"/>
                  <a:t>) + 2e</a:t>
                </a:r>
                <a:r>
                  <a:rPr lang="en-US" baseline="30000" dirty="0"/>
                  <a:t>-</a:t>
                </a:r>
                <a:r>
                  <a:rPr lang="en-US" dirty="0"/>
                  <a:t> (wire) → Cu(s)	</a:t>
                </a:r>
                <a:r>
                  <a:rPr lang="en-US" dirty="0" smtClean="0"/>
                  <a:t>           </a:t>
                </a:r>
                <a:r>
                  <a:rPr lang="en-US" dirty="0"/>
                  <a:t>gives 1.10 </a:t>
                </a:r>
                <a:r>
                  <a:rPr lang="en-US" dirty="0" smtClean="0"/>
                  <a:t>V</a:t>
                </a:r>
              </a:p>
              <a:p>
                <a:endParaRPr lang="en-US" dirty="0"/>
              </a:p>
              <a:p>
                <a:r>
                  <a:rPr lang="en-US" dirty="0"/>
                  <a:t>Zn(s) → Zn</a:t>
                </a:r>
                <a:r>
                  <a:rPr lang="en-US" baseline="30000" dirty="0"/>
                  <a:t>2+</a:t>
                </a:r>
                <a:r>
                  <a:rPr lang="en-US" dirty="0"/>
                  <a:t>(</a:t>
                </a:r>
                <a:r>
                  <a:rPr lang="en-US" dirty="0" err="1"/>
                  <a:t>aq</a:t>
                </a:r>
                <a:r>
                  <a:rPr lang="en-US" dirty="0"/>
                  <a:t>) + 2e</a:t>
                </a:r>
                <a:r>
                  <a:rPr lang="en-US" baseline="30000" dirty="0"/>
                  <a:t>- </a:t>
                </a:r>
                <a:r>
                  <a:rPr lang="en-US" dirty="0"/>
                  <a:t>(wire)</a:t>
                </a:r>
                <a:endParaRPr lang="en-US" baseline="30000" dirty="0"/>
              </a:p>
              <a:p>
                <a:r>
                  <a:rPr lang="en-US" dirty="0" smtClean="0"/>
                  <a:t>Ag</a:t>
                </a:r>
                <a:r>
                  <a:rPr lang="en-US" baseline="30000" dirty="0" smtClean="0"/>
                  <a:t>+</a:t>
                </a:r>
                <a:r>
                  <a:rPr lang="en-US" dirty="0" smtClean="0"/>
                  <a:t>(</a:t>
                </a:r>
                <a:r>
                  <a:rPr lang="en-US" dirty="0" err="1"/>
                  <a:t>aq</a:t>
                </a:r>
                <a:r>
                  <a:rPr lang="en-US" dirty="0"/>
                  <a:t>) + </a:t>
                </a:r>
                <a:r>
                  <a:rPr lang="en-US" dirty="0" smtClean="0"/>
                  <a:t>e</a:t>
                </a:r>
                <a:r>
                  <a:rPr lang="en-US" baseline="30000" dirty="0" smtClean="0"/>
                  <a:t>-</a:t>
                </a:r>
                <a:r>
                  <a:rPr lang="en-US" dirty="0" smtClean="0"/>
                  <a:t> </a:t>
                </a:r>
                <a:r>
                  <a:rPr lang="en-US" dirty="0"/>
                  <a:t>(wire) → </a:t>
                </a:r>
                <a:r>
                  <a:rPr lang="en-US" dirty="0" smtClean="0"/>
                  <a:t>Ag(s</a:t>
                </a:r>
                <a:r>
                  <a:rPr lang="en-US" dirty="0"/>
                  <a:t>)	           gives </a:t>
                </a:r>
                <a:r>
                  <a:rPr lang="en-US" dirty="0" smtClean="0"/>
                  <a:t>1.56 V</a:t>
                </a:r>
              </a:p>
              <a:p>
                <a:endParaRPr lang="en-US" dirty="0" smtClean="0"/>
              </a:p>
              <a:p>
                <a:r>
                  <a:rPr lang="en-US" dirty="0" smtClean="0"/>
                  <a:t>Cu(s</a:t>
                </a:r>
                <a:r>
                  <a:rPr lang="en-US" dirty="0"/>
                  <a:t>) → </a:t>
                </a:r>
                <a:r>
                  <a:rPr lang="en-US" dirty="0" smtClean="0"/>
                  <a:t>Cu</a:t>
                </a:r>
                <a:r>
                  <a:rPr lang="en-US" baseline="30000" dirty="0" smtClean="0"/>
                  <a:t>2</a:t>
                </a:r>
                <a:r>
                  <a:rPr lang="en-US" baseline="30000" dirty="0"/>
                  <a:t>+</a:t>
                </a:r>
                <a:r>
                  <a:rPr lang="en-US" dirty="0"/>
                  <a:t>(</a:t>
                </a:r>
                <a:r>
                  <a:rPr lang="en-US" dirty="0" err="1"/>
                  <a:t>aq</a:t>
                </a:r>
                <a:r>
                  <a:rPr lang="en-US" dirty="0"/>
                  <a:t>) + 2e</a:t>
                </a:r>
                <a:r>
                  <a:rPr lang="en-US" baseline="30000" dirty="0"/>
                  <a:t>- </a:t>
                </a:r>
                <a:r>
                  <a:rPr lang="en-US" dirty="0"/>
                  <a:t>(wire)</a:t>
                </a:r>
                <a:endParaRPr lang="en-US" baseline="30000" dirty="0"/>
              </a:p>
              <a:p>
                <a:r>
                  <a:rPr lang="en-US" dirty="0"/>
                  <a:t>Ag</a:t>
                </a:r>
                <a:r>
                  <a:rPr lang="en-US" baseline="30000" dirty="0"/>
                  <a:t>+</a:t>
                </a:r>
                <a:r>
                  <a:rPr lang="en-US" dirty="0"/>
                  <a:t>(</a:t>
                </a:r>
                <a:r>
                  <a:rPr lang="en-US" dirty="0" err="1"/>
                  <a:t>aq</a:t>
                </a:r>
                <a:r>
                  <a:rPr lang="en-US" dirty="0"/>
                  <a:t>) + e</a:t>
                </a:r>
                <a:r>
                  <a:rPr lang="en-US" baseline="30000" dirty="0"/>
                  <a:t>-</a:t>
                </a:r>
                <a:r>
                  <a:rPr lang="en-US" dirty="0"/>
                  <a:t> (wire) → Ag(s)	           gives </a:t>
                </a:r>
                <a:r>
                  <a:rPr lang="en-US" dirty="0" smtClean="0"/>
                  <a:t>0.46 V</a:t>
                </a:r>
              </a:p>
              <a:p>
                <a:endParaRPr lang="en-US" dirty="0"/>
              </a:p>
              <a:p>
                <a:r>
                  <a:rPr lang="en-US" dirty="0" smtClean="0"/>
                  <a:t>This fits into a nice pattern if each half-reaction is assigned a </a:t>
                </a:r>
                <a:r>
                  <a:rPr lang="en-US" dirty="0" smtClean="0">
                    <a:solidFill>
                      <a:srgbClr val="C00000"/>
                    </a:solidFill>
                  </a:rPr>
                  <a:t>standard reduction potential, </a:t>
                </a:r>
                <a14:m>
                  <m:oMath xmlns:m="http://schemas.openxmlformats.org/officeDocument/2006/math">
                    <m:sSup>
                      <m:sSupPr>
                        <m:ctrlPr>
                          <a:rPr lang="en-US" i="1" smtClean="0">
                            <a:solidFill>
                              <a:srgbClr val="C00000"/>
                            </a:solidFill>
                            <a:latin typeface="Cambria Math"/>
                          </a:rPr>
                        </m:ctrlPr>
                      </m:sSupPr>
                      <m:e>
                        <m:r>
                          <a:rPr lang="en-US" i="1" smtClean="0">
                            <a:solidFill>
                              <a:srgbClr val="C00000"/>
                            </a:solidFill>
                            <a:latin typeface="Cambria Math"/>
                            <a:ea typeface="Cambria Math"/>
                          </a:rPr>
                          <m:t>ℰ</m:t>
                        </m:r>
                      </m:e>
                      <m:sup>
                        <m:r>
                          <a:rPr lang="en-US" b="0" i="1" smtClean="0">
                            <a:solidFill>
                              <a:srgbClr val="C00000"/>
                            </a:solidFill>
                            <a:latin typeface="Cambria Math"/>
                          </a:rPr>
                          <m:t>0</m:t>
                        </m:r>
                      </m:sup>
                    </m:sSup>
                  </m:oMath>
                </a14:m>
                <a:r>
                  <a:rPr lang="en-US" dirty="0" smtClean="0"/>
                  <a:t>:</a:t>
                </a:r>
                <a:endParaRPr lang="en-US" dirty="0"/>
              </a:p>
              <a:p>
                <a:r>
                  <a:rPr lang="en-US" dirty="0" smtClean="0"/>
                  <a:t>     </a:t>
                </a:r>
                <a:r>
                  <a:rPr lang="en-US" dirty="0" smtClean="0">
                    <a:solidFill>
                      <a:srgbClr val="C00000"/>
                    </a:solidFill>
                  </a:rPr>
                  <a:t>Half-reaction		     </a:t>
                </a:r>
                <a14:m>
                  <m:oMath xmlns:m="http://schemas.openxmlformats.org/officeDocument/2006/math">
                    <m:sSup>
                      <m:sSupPr>
                        <m:ctrlPr>
                          <a:rPr lang="en-US" i="1" smtClean="0">
                            <a:solidFill>
                              <a:srgbClr val="C00000"/>
                            </a:solidFill>
                            <a:latin typeface="Cambria Math"/>
                          </a:rPr>
                        </m:ctrlPr>
                      </m:sSupPr>
                      <m:e>
                        <m:r>
                          <a:rPr lang="en-US" i="1">
                            <a:solidFill>
                              <a:srgbClr val="C00000"/>
                            </a:solidFill>
                            <a:latin typeface="Cambria Math"/>
                            <a:ea typeface="Cambria Math"/>
                          </a:rPr>
                          <m:t>ℰ</m:t>
                        </m:r>
                      </m:e>
                      <m:sup>
                        <m:r>
                          <a:rPr lang="en-US" i="1">
                            <a:solidFill>
                              <a:srgbClr val="C00000"/>
                            </a:solidFill>
                            <a:latin typeface="Cambria Math"/>
                          </a:rPr>
                          <m:t>0</m:t>
                        </m:r>
                      </m:sup>
                    </m:sSup>
                  </m:oMath>
                </a14:m>
                <a:r>
                  <a:rPr lang="en-US" dirty="0" smtClean="0">
                    <a:solidFill>
                      <a:srgbClr val="C00000"/>
                    </a:solidFill>
                  </a:rPr>
                  <a:t>		      Cell	         Voltage</a:t>
                </a:r>
              </a:p>
              <a:p>
                <a:r>
                  <a:rPr lang="en-US" dirty="0"/>
                  <a:t>Cu</a:t>
                </a:r>
                <a:r>
                  <a:rPr lang="en-US" baseline="30000" dirty="0"/>
                  <a:t>2+</a:t>
                </a:r>
                <a:r>
                  <a:rPr lang="en-US" dirty="0"/>
                  <a:t>(</a:t>
                </a:r>
                <a:r>
                  <a:rPr lang="en-US" dirty="0" err="1"/>
                  <a:t>aq</a:t>
                </a:r>
                <a:r>
                  <a:rPr lang="en-US" dirty="0"/>
                  <a:t>) + 2e</a:t>
                </a:r>
                <a:r>
                  <a:rPr lang="en-US" baseline="30000" dirty="0"/>
                  <a:t>-</a:t>
                </a:r>
                <a:r>
                  <a:rPr lang="en-US" dirty="0"/>
                  <a:t> </a:t>
                </a:r>
                <a:r>
                  <a:rPr lang="en-US" dirty="0" smtClean="0"/>
                  <a:t>→ </a:t>
                </a:r>
                <a:r>
                  <a:rPr lang="en-US" dirty="0"/>
                  <a:t>Cu(s</a:t>
                </a:r>
                <a:r>
                  <a:rPr lang="en-US" dirty="0" smtClean="0"/>
                  <a:t>)	 0.337 V		     Ag/Cu     0.800 V -  0.337 V    =    0.463 V</a:t>
                </a:r>
                <a:endParaRPr lang="en-US" dirty="0"/>
              </a:p>
              <a:p>
                <a:r>
                  <a:rPr lang="en-US" dirty="0"/>
                  <a:t>Ag</a:t>
                </a:r>
                <a:r>
                  <a:rPr lang="en-US" baseline="30000" dirty="0"/>
                  <a:t>+</a:t>
                </a:r>
                <a:r>
                  <a:rPr lang="en-US" dirty="0"/>
                  <a:t>(</a:t>
                </a:r>
                <a:r>
                  <a:rPr lang="en-US" dirty="0" err="1"/>
                  <a:t>aq</a:t>
                </a:r>
                <a:r>
                  <a:rPr lang="en-US" dirty="0"/>
                  <a:t>) + e</a:t>
                </a:r>
                <a:r>
                  <a:rPr lang="en-US" baseline="30000" dirty="0"/>
                  <a:t>-</a:t>
                </a:r>
                <a:r>
                  <a:rPr lang="en-US" dirty="0"/>
                  <a:t> </a:t>
                </a:r>
                <a:r>
                  <a:rPr lang="en-US" dirty="0" smtClean="0"/>
                  <a:t> </a:t>
                </a:r>
                <a:r>
                  <a:rPr lang="en-US" dirty="0"/>
                  <a:t>→ </a:t>
                </a:r>
                <a:r>
                  <a:rPr lang="en-US" dirty="0" smtClean="0"/>
                  <a:t>   Ag(s)	 0.800 V		     Ag/Zn     0.800 V –(-0.762 V)  =   1.562V</a:t>
                </a:r>
                <a:endParaRPr lang="en-US" dirty="0"/>
              </a:p>
              <a:p>
                <a:r>
                  <a:rPr lang="en-US" dirty="0" smtClean="0"/>
                  <a:t>Zn</a:t>
                </a:r>
                <a:r>
                  <a:rPr lang="en-US" baseline="30000" dirty="0" smtClean="0"/>
                  <a:t>2</a:t>
                </a:r>
                <a:r>
                  <a:rPr lang="en-US" baseline="30000" dirty="0"/>
                  <a:t>+</a:t>
                </a:r>
                <a:r>
                  <a:rPr lang="en-US" dirty="0"/>
                  <a:t>(</a:t>
                </a:r>
                <a:r>
                  <a:rPr lang="en-US" dirty="0" err="1"/>
                  <a:t>aq</a:t>
                </a:r>
                <a:r>
                  <a:rPr lang="en-US" dirty="0"/>
                  <a:t>) + 2e</a:t>
                </a:r>
                <a:r>
                  <a:rPr lang="en-US" baseline="30000" dirty="0"/>
                  <a:t>-</a:t>
                </a:r>
                <a:r>
                  <a:rPr lang="en-US" dirty="0"/>
                  <a:t> </a:t>
                </a:r>
                <a:r>
                  <a:rPr lang="en-US" dirty="0" smtClean="0"/>
                  <a:t> </a:t>
                </a:r>
                <a:r>
                  <a:rPr lang="en-US" dirty="0"/>
                  <a:t>→ </a:t>
                </a:r>
                <a:r>
                  <a:rPr lang="en-US" dirty="0" smtClean="0"/>
                  <a:t>Zn(s)	-0.762 V   	     Cu/Zn     0.337 V – (-0.762 V) =   1.099 V</a:t>
                </a:r>
              </a:p>
              <a:p>
                <a:endParaRPr lang="en-US" dirty="0"/>
              </a:p>
              <a:p>
                <a:r>
                  <a:rPr lang="en-US" dirty="0" smtClean="0"/>
                  <a:t>The voltage produced is just the standard reduction potential of the substance that is reduced minus the reduction potential of the substance being oxidized.</a:t>
                </a:r>
              </a:p>
              <a:p>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28600" y="1371600"/>
                <a:ext cx="8915400" cy="5632311"/>
              </a:xfrm>
              <a:prstGeom prst="rect">
                <a:avLst/>
              </a:prstGeom>
              <a:blipFill rotWithShape="1">
                <a:blip r:embed="rId2"/>
                <a:stretch>
                  <a:fillRect l="-616" t="-541" r="-889"/>
                </a:stretch>
              </a:blipFill>
            </p:spPr>
            <p:txBody>
              <a:bodyPr/>
              <a:lstStyle/>
              <a:p>
                <a:r>
                  <a:rPr lang="en-US">
                    <a:noFill/>
                  </a:rPr>
                  <a:t> </a:t>
                </a:r>
              </a:p>
            </p:txBody>
          </p:sp>
        </mc:Fallback>
      </mc:AlternateContent>
    </p:spTree>
    <p:extLst>
      <p:ext uri="{BB962C8B-B14F-4D97-AF65-F5344CB8AC3E}">
        <p14:creationId xmlns:p14="http://schemas.microsoft.com/office/powerpoint/2010/main" val="127495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a:t>
            </a:r>
            <a:r>
              <a:rPr lang="en-US" dirty="0" smtClean="0">
                <a:solidFill>
                  <a:srgbClr val="C00000"/>
                </a:solidFill>
              </a:rPr>
              <a:t>tandard Reduction Potentials</a:t>
            </a:r>
            <a:endParaRPr lang="en-US"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28600" y="1371600"/>
                <a:ext cx="8915400" cy="5078313"/>
              </a:xfrm>
              <a:prstGeom prst="rect">
                <a:avLst/>
              </a:prstGeom>
              <a:noFill/>
            </p:spPr>
            <p:txBody>
              <a:bodyPr wrap="square" rtlCol="0">
                <a:spAutoFit/>
              </a:bodyPr>
              <a:lstStyle/>
              <a:p>
                <a:r>
                  <a:rPr lang="en-US" dirty="0" smtClean="0"/>
                  <a:t>Signs matter!  So it is good to have some conventions.</a:t>
                </a:r>
              </a:p>
              <a:p>
                <a:endParaRPr lang="en-US" dirty="0"/>
              </a:p>
              <a:p>
                <a:r>
                  <a:rPr lang="en-US" dirty="0" smtClean="0"/>
                  <a:t>It turns out that </a:t>
                </a:r>
                <a14:m>
                  <m:oMath xmlns:m="http://schemas.openxmlformats.org/officeDocument/2006/math">
                    <m:sSup>
                      <m:sSupPr>
                        <m:ctrlPr>
                          <a:rPr lang="en-US" i="1">
                            <a:latin typeface="Cambria Math"/>
                          </a:rPr>
                        </m:ctrlPr>
                      </m:sSupPr>
                      <m:e>
                        <m:r>
                          <a:rPr lang="en-US" i="1">
                            <a:latin typeface="Cambria Math"/>
                            <a:ea typeface="Cambria Math"/>
                          </a:rPr>
                          <m:t>ℰ</m:t>
                        </m:r>
                      </m:e>
                      <m:sup>
                        <m:r>
                          <a:rPr lang="en-US" i="1">
                            <a:latin typeface="Cambria Math"/>
                          </a:rPr>
                          <m:t>0</m:t>
                        </m:r>
                      </m:sup>
                    </m:sSup>
                  </m:oMath>
                </a14:m>
                <a:r>
                  <a:rPr lang="en-US" dirty="0" smtClean="0"/>
                  <a:t> is related to thermodynamics (namely ∆G), so if we consider the actual reaction, we can combine the </a:t>
                </a:r>
                <a14:m>
                  <m:oMath xmlns:m="http://schemas.openxmlformats.org/officeDocument/2006/math">
                    <m:sSup>
                      <m:sSupPr>
                        <m:ctrlPr>
                          <a:rPr lang="en-US" i="1">
                            <a:latin typeface="Cambria Math"/>
                          </a:rPr>
                        </m:ctrlPr>
                      </m:sSupPr>
                      <m:e>
                        <m:r>
                          <a:rPr lang="en-US" i="1">
                            <a:latin typeface="Cambria Math"/>
                            <a:ea typeface="Cambria Math"/>
                          </a:rPr>
                          <m:t>ℰ</m:t>
                        </m:r>
                      </m:e>
                      <m:sup>
                        <m:r>
                          <a:rPr lang="en-US" i="1">
                            <a:latin typeface="Cambria Math"/>
                          </a:rPr>
                          <m:t>0</m:t>
                        </m:r>
                      </m:sup>
                    </m:sSup>
                  </m:oMath>
                </a14:m>
                <a:r>
                  <a:rPr lang="en-US" dirty="0" smtClean="0"/>
                  <a:t> values for the two half-reactions by writing them in opposite senses:</a:t>
                </a:r>
              </a:p>
              <a:p>
                <a:endParaRPr lang="en-US" dirty="0" smtClean="0"/>
              </a:p>
              <a:p>
                <a:r>
                  <a:rPr lang="en-US" dirty="0" smtClean="0"/>
                  <a:t>From the table of </a:t>
                </a:r>
                <a14:m>
                  <m:oMath xmlns:m="http://schemas.openxmlformats.org/officeDocument/2006/math">
                    <m:sSup>
                      <m:sSupPr>
                        <m:ctrlPr>
                          <a:rPr lang="en-US" i="1">
                            <a:latin typeface="Cambria Math"/>
                          </a:rPr>
                        </m:ctrlPr>
                      </m:sSupPr>
                      <m:e>
                        <m:r>
                          <a:rPr lang="en-US" i="1">
                            <a:latin typeface="Cambria Math"/>
                            <a:ea typeface="Cambria Math"/>
                          </a:rPr>
                          <m:t>ℰ</m:t>
                        </m:r>
                      </m:e>
                      <m:sup>
                        <m:r>
                          <a:rPr lang="en-US" i="1">
                            <a:latin typeface="Cambria Math"/>
                          </a:rPr>
                          <m:t>0</m:t>
                        </m:r>
                      </m:sup>
                    </m:sSup>
                  </m:oMath>
                </a14:m>
                <a:r>
                  <a:rPr lang="en-US" dirty="0" smtClean="0"/>
                  <a:t> values:</a:t>
                </a:r>
                <a:endParaRPr lang="en-US" dirty="0"/>
              </a:p>
              <a:p>
                <a:r>
                  <a:rPr lang="en-US" dirty="0"/>
                  <a:t>Cu</a:t>
                </a:r>
                <a:r>
                  <a:rPr lang="en-US" baseline="30000" dirty="0"/>
                  <a:t>2+</a:t>
                </a:r>
                <a:r>
                  <a:rPr lang="en-US" dirty="0"/>
                  <a:t>(</a:t>
                </a:r>
                <a:r>
                  <a:rPr lang="en-US" dirty="0" err="1"/>
                  <a:t>aq</a:t>
                </a:r>
                <a:r>
                  <a:rPr lang="en-US" dirty="0"/>
                  <a:t>) + 2e</a:t>
                </a:r>
                <a:r>
                  <a:rPr lang="en-US" baseline="30000" dirty="0"/>
                  <a:t>-</a:t>
                </a:r>
                <a:r>
                  <a:rPr lang="en-US" dirty="0"/>
                  <a:t> → Cu(s</a:t>
                </a:r>
                <a:r>
                  <a:rPr lang="en-US" dirty="0" smtClean="0"/>
                  <a:t>) 	0.337 </a:t>
                </a:r>
                <a:r>
                  <a:rPr lang="en-US" dirty="0"/>
                  <a:t>V	</a:t>
                </a:r>
              </a:p>
              <a:p>
                <a:r>
                  <a:rPr lang="en-US" dirty="0"/>
                  <a:t>Ag</a:t>
                </a:r>
                <a:r>
                  <a:rPr lang="en-US" baseline="30000" dirty="0"/>
                  <a:t>+</a:t>
                </a:r>
                <a:r>
                  <a:rPr lang="en-US" dirty="0"/>
                  <a:t>(</a:t>
                </a:r>
                <a:r>
                  <a:rPr lang="en-US" dirty="0" err="1"/>
                  <a:t>aq</a:t>
                </a:r>
                <a:r>
                  <a:rPr lang="en-US" dirty="0"/>
                  <a:t>) + e</a:t>
                </a:r>
                <a:r>
                  <a:rPr lang="en-US" baseline="30000" dirty="0"/>
                  <a:t>-</a:t>
                </a:r>
                <a:r>
                  <a:rPr lang="en-US" dirty="0"/>
                  <a:t>  →    Ag(s)	</a:t>
                </a:r>
                <a:r>
                  <a:rPr lang="en-US" dirty="0" smtClean="0"/>
                  <a:t> </a:t>
                </a:r>
                <a:r>
                  <a:rPr lang="en-US" dirty="0"/>
                  <a:t>0.800 V	</a:t>
                </a:r>
              </a:p>
              <a:p>
                <a:r>
                  <a:rPr lang="en-US" dirty="0"/>
                  <a:t>Zn</a:t>
                </a:r>
                <a:r>
                  <a:rPr lang="en-US" baseline="30000" dirty="0"/>
                  <a:t>2+</a:t>
                </a:r>
                <a:r>
                  <a:rPr lang="en-US" dirty="0"/>
                  <a:t>(</a:t>
                </a:r>
                <a:r>
                  <a:rPr lang="en-US" dirty="0" err="1"/>
                  <a:t>aq</a:t>
                </a:r>
                <a:r>
                  <a:rPr lang="en-US" dirty="0"/>
                  <a:t>) + 2e</a:t>
                </a:r>
                <a:r>
                  <a:rPr lang="en-US" baseline="30000" dirty="0"/>
                  <a:t>-</a:t>
                </a:r>
                <a:r>
                  <a:rPr lang="en-US" dirty="0"/>
                  <a:t>  → Zn(s)	</a:t>
                </a:r>
                <a:r>
                  <a:rPr lang="en-US" dirty="0" smtClean="0"/>
                  <a:t>-</a:t>
                </a:r>
                <a:r>
                  <a:rPr lang="en-US" dirty="0"/>
                  <a:t>0.762 </a:t>
                </a:r>
                <a:r>
                  <a:rPr lang="en-US" dirty="0" smtClean="0"/>
                  <a:t>V</a:t>
                </a:r>
              </a:p>
              <a:p>
                <a:endParaRPr lang="en-US" dirty="0"/>
              </a:p>
              <a:p>
                <a:r>
                  <a:rPr lang="en-US" dirty="0" smtClean="0"/>
                  <a:t>If we consider the cell</a:t>
                </a:r>
              </a:p>
              <a:p>
                <a:r>
                  <a:rPr lang="en-US" dirty="0"/>
                  <a:t>Zn(s) → Zn</a:t>
                </a:r>
                <a:r>
                  <a:rPr lang="en-US" baseline="30000" dirty="0"/>
                  <a:t>2+</a:t>
                </a:r>
                <a:r>
                  <a:rPr lang="en-US" dirty="0"/>
                  <a:t>(</a:t>
                </a:r>
                <a:r>
                  <a:rPr lang="en-US" dirty="0" err="1"/>
                  <a:t>aq</a:t>
                </a:r>
                <a:r>
                  <a:rPr lang="en-US" dirty="0"/>
                  <a:t>) + </a:t>
                </a:r>
                <a:r>
                  <a:rPr lang="en-US" dirty="0" smtClean="0"/>
                  <a:t>2e</a:t>
                </a:r>
                <a:r>
                  <a:rPr lang="en-US" baseline="30000" dirty="0" smtClean="0"/>
                  <a:t>-	</a:t>
                </a:r>
                <a:r>
                  <a:rPr lang="en-US" dirty="0"/>
                  <a:t> </a:t>
                </a:r>
                <a14:m>
                  <m:oMath xmlns:m="http://schemas.openxmlformats.org/officeDocument/2006/math">
                    <m:sSup>
                      <m:sSupPr>
                        <m:ctrlPr>
                          <a:rPr lang="en-US" i="1">
                            <a:latin typeface="Cambria Math"/>
                          </a:rPr>
                        </m:ctrlPr>
                      </m:sSupPr>
                      <m:e>
                        <m:r>
                          <a:rPr lang="en-US" i="1">
                            <a:latin typeface="Cambria Math"/>
                            <a:ea typeface="Cambria Math"/>
                          </a:rPr>
                          <m:t>ℰ</m:t>
                        </m:r>
                      </m:e>
                      <m:sup>
                        <m:r>
                          <a:rPr lang="en-US" i="1">
                            <a:latin typeface="Cambria Math"/>
                          </a:rPr>
                          <m:t>0</m:t>
                        </m:r>
                      </m:sup>
                    </m:sSup>
                  </m:oMath>
                </a14:m>
                <a:r>
                  <a:rPr lang="en-US" dirty="0" smtClean="0"/>
                  <a:t> = +0.762 V (reversed because we’ve reversed the reaction)</a:t>
                </a:r>
                <a:endParaRPr lang="en-US" dirty="0"/>
              </a:p>
              <a:p>
                <a:r>
                  <a:rPr lang="en-US" dirty="0"/>
                  <a:t>Cu</a:t>
                </a:r>
                <a:r>
                  <a:rPr lang="en-US" baseline="30000" dirty="0"/>
                  <a:t>2+</a:t>
                </a:r>
                <a:r>
                  <a:rPr lang="en-US" dirty="0"/>
                  <a:t>(</a:t>
                </a:r>
                <a:r>
                  <a:rPr lang="en-US" dirty="0" err="1"/>
                  <a:t>aq</a:t>
                </a:r>
                <a:r>
                  <a:rPr lang="en-US" dirty="0"/>
                  <a:t>) + 2e</a:t>
                </a:r>
                <a:r>
                  <a:rPr lang="en-US" baseline="30000" dirty="0"/>
                  <a:t>-</a:t>
                </a:r>
                <a:r>
                  <a:rPr lang="en-US" dirty="0"/>
                  <a:t> </a:t>
                </a:r>
                <a:r>
                  <a:rPr lang="en-US" dirty="0" smtClean="0"/>
                  <a:t>→ </a:t>
                </a:r>
                <a:r>
                  <a:rPr lang="en-US" dirty="0"/>
                  <a:t>Cu(s</a:t>
                </a:r>
                <a:r>
                  <a:rPr lang="en-US" dirty="0" smtClean="0"/>
                  <a:t>)	</a:t>
                </a:r>
                <a:r>
                  <a:rPr lang="en-US" dirty="0"/>
                  <a:t> </a:t>
                </a:r>
                <a14:m>
                  <m:oMath xmlns:m="http://schemas.openxmlformats.org/officeDocument/2006/math">
                    <m:sSup>
                      <m:sSupPr>
                        <m:ctrlPr>
                          <a:rPr lang="en-US" i="1">
                            <a:latin typeface="Cambria Math"/>
                          </a:rPr>
                        </m:ctrlPr>
                      </m:sSupPr>
                      <m:e>
                        <m:r>
                          <a:rPr lang="en-US" i="1">
                            <a:latin typeface="Cambria Math"/>
                            <a:ea typeface="Cambria Math"/>
                          </a:rPr>
                          <m:t>ℰ</m:t>
                        </m:r>
                      </m:e>
                      <m:sup>
                        <m:r>
                          <a:rPr lang="en-US" i="1">
                            <a:latin typeface="Cambria Math"/>
                          </a:rPr>
                          <m:t>0</m:t>
                        </m:r>
                      </m:sup>
                    </m:sSup>
                  </m:oMath>
                </a14:m>
                <a:r>
                  <a:rPr lang="en-US" dirty="0"/>
                  <a:t> = </a:t>
                </a:r>
                <a:r>
                  <a:rPr lang="en-US" dirty="0" smtClean="0"/>
                  <a:t>0.337 </a:t>
                </a:r>
                <a:r>
                  <a:rPr lang="en-US" dirty="0"/>
                  <a:t>V</a:t>
                </a:r>
              </a:p>
              <a:p>
                <a:r>
                  <a:rPr lang="en-US" dirty="0" smtClean="0"/>
                  <a:t>Total voltage produced is the sum of that for the two half-reactions, 1.099 V</a:t>
                </a:r>
              </a:p>
              <a:p>
                <a:endParaRPr lang="en-US" dirty="0"/>
              </a:p>
              <a:p>
                <a:r>
                  <a:rPr lang="en-US" dirty="0"/>
                  <a:t>T</a:t>
                </a:r>
                <a:r>
                  <a:rPr lang="en-US" dirty="0" smtClean="0"/>
                  <a:t>hese two half-reactions produce a </a:t>
                </a:r>
                <a:r>
                  <a:rPr lang="en-US" dirty="0" smtClean="0">
                    <a:solidFill>
                      <a:srgbClr val="C00000"/>
                    </a:solidFill>
                  </a:rPr>
                  <a:t>positive</a:t>
                </a:r>
                <a:r>
                  <a:rPr lang="en-US" dirty="0" smtClean="0"/>
                  <a:t> voltage difference, and the reactions do occur spontaneously in this direction, giving a </a:t>
                </a:r>
                <a:r>
                  <a:rPr lang="en-US" dirty="0" smtClean="0">
                    <a:solidFill>
                      <a:srgbClr val="C00000"/>
                    </a:solidFill>
                  </a:rPr>
                  <a:t>negative</a:t>
                </a:r>
                <a:r>
                  <a:rPr lang="en-US" dirty="0" smtClean="0"/>
                  <a:t> ∆G. </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28600" y="1371600"/>
                <a:ext cx="8915400" cy="5078313"/>
              </a:xfrm>
              <a:prstGeom prst="rect">
                <a:avLst/>
              </a:prstGeom>
              <a:blipFill rotWithShape="1">
                <a:blip r:embed="rId2"/>
                <a:stretch>
                  <a:fillRect l="-616" t="-600" b="-960"/>
                </a:stretch>
              </a:blipFill>
            </p:spPr>
            <p:txBody>
              <a:bodyPr/>
              <a:lstStyle/>
              <a:p>
                <a:r>
                  <a:rPr lang="en-US">
                    <a:noFill/>
                  </a:rPr>
                  <a:t> </a:t>
                </a:r>
              </a:p>
            </p:txBody>
          </p:sp>
        </mc:Fallback>
      </mc:AlternateContent>
    </p:spTree>
    <p:extLst>
      <p:ext uri="{BB962C8B-B14F-4D97-AF65-F5344CB8AC3E}">
        <p14:creationId xmlns:p14="http://schemas.microsoft.com/office/powerpoint/2010/main" val="628321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1143000"/>
          </a:xfrm>
        </p:spPr>
        <p:txBody>
          <a:bodyPr>
            <a:normAutofit/>
          </a:bodyPr>
          <a:lstStyle/>
          <a:p>
            <a:r>
              <a:rPr lang="en-US" dirty="0" smtClean="0">
                <a:solidFill>
                  <a:srgbClr val="C00000"/>
                </a:solidFill>
              </a:rPr>
              <a:t>Connection to ∆G</a:t>
            </a:r>
            <a:endParaRPr lang="en-US"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28600" y="1066800"/>
                <a:ext cx="8915400" cy="5632311"/>
              </a:xfrm>
              <a:prstGeom prst="rect">
                <a:avLst/>
              </a:prstGeom>
              <a:noFill/>
            </p:spPr>
            <p:txBody>
              <a:bodyPr wrap="square" rtlCol="0">
                <a:spAutoFit/>
              </a:bodyPr>
              <a:lstStyle/>
              <a:p>
                <a:r>
                  <a:rPr lang="en-US" dirty="0" smtClean="0"/>
                  <a:t>The free energy is the energy in a system that is available to do work.</a:t>
                </a:r>
              </a:p>
              <a:p>
                <a:r>
                  <a:rPr lang="en-US" dirty="0" smtClean="0"/>
                  <a:t>For a system at constant pressure, the appropriate free energy is G, the Gibbs free energy, so we have:</a:t>
                </a:r>
              </a:p>
              <a:p>
                <a:endParaRPr lang="en-US" dirty="0" smtClean="0"/>
              </a:p>
              <a:p>
                <a:r>
                  <a:rPr lang="en-US" dirty="0" smtClean="0"/>
                  <a:t>-∆G = work that can be done by the system</a:t>
                </a:r>
              </a:p>
              <a:p>
                <a:endParaRPr lang="en-US" dirty="0"/>
              </a:p>
              <a:p>
                <a:r>
                  <a:rPr lang="en-US" dirty="0" smtClean="0"/>
                  <a:t>If a charge (q, in Coulombs) is moved from a potential V</a:t>
                </a:r>
                <a:r>
                  <a:rPr lang="en-US" baseline="-25000" dirty="0" smtClean="0"/>
                  <a:t>1</a:t>
                </a:r>
                <a:r>
                  <a:rPr lang="en-US" dirty="0" smtClean="0"/>
                  <a:t> to V</a:t>
                </a:r>
                <a:r>
                  <a:rPr lang="en-US" baseline="-25000" dirty="0" smtClean="0"/>
                  <a:t>2 </a:t>
                </a:r>
                <a:r>
                  <a:rPr lang="en-US" dirty="0" smtClean="0"/>
                  <a:t>(in volts), work is done on the charge in the amount </a:t>
                </a:r>
                <a:r>
                  <a:rPr lang="en-US" dirty="0" err="1" smtClean="0"/>
                  <a:t>q∆V</a:t>
                </a:r>
                <a:r>
                  <a:rPr lang="en-US" dirty="0" smtClean="0"/>
                  <a:t> = q</a:t>
                </a:r>
                <a:r>
                  <a:rPr lang="en-US" dirty="0">
                    <a:ea typeface="Cambria Math"/>
                  </a:rPr>
                  <a:t> </a:t>
                </a:r>
                <a14:m>
                  <m:oMath xmlns:m="http://schemas.openxmlformats.org/officeDocument/2006/math">
                    <m:r>
                      <a:rPr lang="en-US" i="1">
                        <a:latin typeface="Cambria Math"/>
                        <a:ea typeface="Cambria Math"/>
                      </a:rPr>
                      <m:t>ℰ</m:t>
                    </m:r>
                  </m:oMath>
                </a14:m>
                <a:r>
                  <a:rPr lang="en-US" dirty="0" smtClean="0"/>
                  <a:t>.</a:t>
                </a:r>
              </a:p>
              <a:p>
                <a:endParaRPr lang="en-US" dirty="0"/>
              </a:p>
              <a:p>
                <a:r>
                  <a:rPr lang="en-US" dirty="0" smtClean="0"/>
                  <a:t>So, we get</a:t>
                </a:r>
              </a:p>
              <a:p>
                <a:endParaRPr lang="en-US" dirty="0"/>
              </a:p>
              <a:p>
                <a:r>
                  <a:rPr lang="en-US" dirty="0" smtClean="0"/>
                  <a:t>-∆G = q</a:t>
                </a:r>
                <a:r>
                  <a:rPr lang="en-US" dirty="0">
                    <a:ea typeface="Cambria Math"/>
                  </a:rPr>
                  <a:t> </a:t>
                </a:r>
                <a14:m>
                  <m:oMath xmlns:m="http://schemas.openxmlformats.org/officeDocument/2006/math">
                    <m:r>
                      <a:rPr lang="en-US" i="1">
                        <a:latin typeface="Cambria Math"/>
                        <a:ea typeface="Cambria Math"/>
                      </a:rPr>
                      <m:t>ℰ</m:t>
                    </m:r>
                  </m:oMath>
                </a14:m>
                <a:r>
                  <a:rPr lang="en-US" dirty="0" smtClean="0"/>
                  <a:t>  (q is in Coulombs)</a:t>
                </a:r>
              </a:p>
              <a:p>
                <a:r>
                  <a:rPr lang="en-US" dirty="0" smtClean="0"/>
                  <a:t>       or</a:t>
                </a:r>
              </a:p>
              <a:p>
                <a:r>
                  <a:rPr lang="en-US" dirty="0"/>
                  <a:t>-∆G = </a:t>
                </a:r>
                <a:r>
                  <a:rPr lang="en-US" dirty="0" err="1" smtClean="0"/>
                  <a:t>nF</a:t>
                </a:r>
                <a:r>
                  <a:rPr lang="en-US" dirty="0" smtClean="0">
                    <a:ea typeface="Cambria Math"/>
                  </a:rPr>
                  <a:t> </a:t>
                </a:r>
                <a14:m>
                  <m:oMath xmlns:m="http://schemas.openxmlformats.org/officeDocument/2006/math">
                    <m:r>
                      <a:rPr lang="en-US" i="1">
                        <a:latin typeface="Cambria Math"/>
                        <a:ea typeface="Cambria Math"/>
                      </a:rPr>
                      <m:t>ℰ</m:t>
                    </m:r>
                  </m:oMath>
                </a14:m>
                <a:r>
                  <a:rPr lang="en-US" dirty="0" smtClean="0"/>
                  <a:t> (n is the number of moles of electrons moved, F</a:t>
                </a:r>
                <a:r>
                  <a:rPr lang="en-US" dirty="0"/>
                  <a:t>= 96,485 </a:t>
                </a:r>
                <a:r>
                  <a:rPr lang="en-US" dirty="0" smtClean="0"/>
                  <a:t>C/</a:t>
                </a:r>
                <a:r>
                  <a:rPr lang="en-US" dirty="0" err="1" smtClean="0"/>
                  <a:t>mol</a:t>
                </a:r>
                <a:r>
                  <a:rPr lang="en-US" dirty="0" smtClean="0"/>
                  <a:t>)</a:t>
                </a:r>
              </a:p>
              <a:p>
                <a:r>
                  <a:rPr lang="en-US" dirty="0" smtClean="0"/>
                  <a:t>For example, for our electrochemical system: 	Zn(s</a:t>
                </a:r>
                <a:r>
                  <a:rPr lang="en-US" dirty="0"/>
                  <a:t>) → Zn</a:t>
                </a:r>
                <a:r>
                  <a:rPr lang="en-US" baseline="30000" dirty="0"/>
                  <a:t>2+</a:t>
                </a:r>
                <a:r>
                  <a:rPr lang="en-US" dirty="0"/>
                  <a:t>(</a:t>
                </a:r>
                <a:r>
                  <a:rPr lang="en-US" dirty="0" err="1"/>
                  <a:t>aq</a:t>
                </a:r>
                <a:r>
                  <a:rPr lang="en-US" dirty="0"/>
                  <a:t>) + </a:t>
                </a:r>
                <a:r>
                  <a:rPr lang="en-US" dirty="0" smtClean="0"/>
                  <a:t>2e</a:t>
                </a:r>
                <a:r>
                  <a:rPr lang="en-US" baseline="30000" dirty="0" smtClean="0"/>
                  <a:t>-</a:t>
                </a:r>
                <a:endParaRPr lang="en-US" dirty="0"/>
              </a:p>
              <a:p>
                <a:r>
                  <a:rPr lang="en-US" dirty="0" smtClean="0"/>
                  <a:t>                                                              		Cu</a:t>
                </a:r>
                <a:r>
                  <a:rPr lang="en-US" baseline="30000" dirty="0" smtClean="0"/>
                  <a:t>2</a:t>
                </a:r>
                <a:r>
                  <a:rPr lang="en-US" baseline="30000" dirty="0"/>
                  <a:t>+</a:t>
                </a:r>
                <a:r>
                  <a:rPr lang="en-US" dirty="0"/>
                  <a:t>(</a:t>
                </a:r>
                <a:r>
                  <a:rPr lang="en-US" dirty="0" err="1"/>
                  <a:t>aq</a:t>
                </a:r>
                <a:r>
                  <a:rPr lang="en-US" dirty="0"/>
                  <a:t>) + 2e</a:t>
                </a:r>
                <a:r>
                  <a:rPr lang="en-US" baseline="30000" dirty="0"/>
                  <a:t>-</a:t>
                </a:r>
                <a:r>
                  <a:rPr lang="en-US" dirty="0"/>
                  <a:t> → Cu(s</a:t>
                </a:r>
                <a:r>
                  <a:rPr lang="en-US" dirty="0" smtClean="0"/>
                  <a:t>)</a:t>
                </a:r>
              </a:p>
              <a:p>
                <a:r>
                  <a:rPr lang="en-US" dirty="0"/>
                  <a:t>w</a:t>
                </a:r>
                <a:r>
                  <a:rPr lang="en-US" dirty="0" smtClean="0"/>
                  <a:t>e had a net </a:t>
                </a:r>
                <a14:m>
                  <m:oMath xmlns:m="http://schemas.openxmlformats.org/officeDocument/2006/math">
                    <m:sSup>
                      <m:sSupPr>
                        <m:ctrlPr>
                          <a:rPr lang="en-US" i="1">
                            <a:latin typeface="Cambria Math"/>
                          </a:rPr>
                        </m:ctrlPr>
                      </m:sSupPr>
                      <m:e>
                        <m:r>
                          <a:rPr lang="en-US" i="1">
                            <a:latin typeface="Cambria Math"/>
                            <a:ea typeface="Cambria Math"/>
                          </a:rPr>
                          <m:t>ℰ</m:t>
                        </m:r>
                      </m:e>
                      <m:sup>
                        <m:r>
                          <a:rPr lang="en-US" i="1">
                            <a:latin typeface="Cambria Math"/>
                          </a:rPr>
                          <m:t>0</m:t>
                        </m:r>
                      </m:sup>
                    </m:sSup>
                  </m:oMath>
                </a14:m>
                <a:r>
                  <a:rPr lang="en-US" dirty="0" smtClean="0"/>
                  <a:t> = 1.099 V</a:t>
                </a:r>
              </a:p>
              <a:p>
                <a:r>
                  <a:rPr lang="en-US" dirty="0" smtClean="0"/>
                  <a:t>so ∆G°=-</a:t>
                </a:r>
                <a:r>
                  <a:rPr lang="en-US" dirty="0" err="1" smtClean="0"/>
                  <a:t>nF</a:t>
                </a:r>
                <a14:m>
                  <m:oMath xmlns:m="http://schemas.openxmlformats.org/officeDocument/2006/math">
                    <m:sSup>
                      <m:sSupPr>
                        <m:ctrlPr>
                          <a:rPr lang="en-US" i="1">
                            <a:latin typeface="Cambria Math"/>
                          </a:rPr>
                        </m:ctrlPr>
                      </m:sSupPr>
                      <m:e>
                        <m:r>
                          <a:rPr lang="en-US" i="1">
                            <a:latin typeface="Cambria Math"/>
                            <a:ea typeface="Cambria Math"/>
                          </a:rPr>
                          <m:t>ℰ</m:t>
                        </m:r>
                      </m:e>
                      <m:sup>
                        <m:r>
                          <a:rPr lang="en-US" i="1">
                            <a:latin typeface="Cambria Math"/>
                          </a:rPr>
                          <m:t>0</m:t>
                        </m:r>
                      </m:sup>
                    </m:sSup>
                  </m:oMath>
                </a14:m>
                <a:r>
                  <a:rPr lang="en-US" dirty="0" smtClean="0"/>
                  <a:t> = -(2 moles)(</a:t>
                </a:r>
                <a:r>
                  <a:rPr lang="en-US" dirty="0"/>
                  <a:t>96,485 </a:t>
                </a:r>
                <a:r>
                  <a:rPr lang="en-US" dirty="0" smtClean="0"/>
                  <a:t>C/</a:t>
                </a:r>
                <a:r>
                  <a:rPr lang="en-US" dirty="0" err="1" smtClean="0"/>
                  <a:t>mol</a:t>
                </a:r>
                <a:r>
                  <a:rPr lang="en-US" dirty="0" smtClean="0"/>
                  <a:t>)(1.099 V) = -212,074 CV</a:t>
                </a:r>
              </a:p>
              <a:p>
                <a:r>
                  <a:rPr lang="en-US" dirty="0" smtClean="0"/>
                  <a:t>But 1 Coulomb × 1 Volt = 1 Joule, so </a:t>
                </a:r>
                <a:r>
                  <a:rPr lang="en-US" dirty="0"/>
                  <a:t>∆G</a:t>
                </a:r>
                <a:r>
                  <a:rPr lang="en-US" dirty="0" smtClean="0"/>
                  <a:t>°=-</a:t>
                </a:r>
                <a:r>
                  <a:rPr lang="en-US" dirty="0"/>
                  <a:t> </a:t>
                </a:r>
                <a:r>
                  <a:rPr lang="en-US" dirty="0" smtClean="0"/>
                  <a:t>212,074 J = -212 kJ</a:t>
                </a:r>
              </a:p>
              <a:p>
                <a:r>
                  <a:rPr lang="en-US" dirty="0" smtClean="0"/>
                  <a:t>The reaction Zn(s) + </a:t>
                </a:r>
                <a:r>
                  <a:rPr lang="en-US" dirty="0"/>
                  <a:t>Cu</a:t>
                </a:r>
                <a:r>
                  <a:rPr lang="en-US" baseline="30000" dirty="0"/>
                  <a:t>2+</a:t>
                </a:r>
                <a:r>
                  <a:rPr lang="en-US" dirty="0"/>
                  <a:t>(</a:t>
                </a:r>
                <a:r>
                  <a:rPr lang="en-US" dirty="0" err="1"/>
                  <a:t>aq</a:t>
                </a:r>
                <a:r>
                  <a:rPr lang="en-US" dirty="0"/>
                  <a:t>) → Cu(s</a:t>
                </a:r>
                <a:r>
                  <a:rPr lang="en-US" dirty="0" smtClean="0"/>
                  <a:t>) + </a:t>
                </a:r>
                <a:r>
                  <a:rPr lang="en-US" dirty="0"/>
                  <a:t>Zn</a:t>
                </a:r>
                <a:r>
                  <a:rPr lang="en-US" baseline="30000" dirty="0"/>
                  <a:t>2+</a:t>
                </a:r>
                <a:r>
                  <a:rPr lang="en-US" dirty="0"/>
                  <a:t>(</a:t>
                </a:r>
                <a:r>
                  <a:rPr lang="en-US" dirty="0" err="1"/>
                  <a:t>aq</a:t>
                </a:r>
                <a:r>
                  <a:rPr lang="en-US" dirty="0"/>
                  <a:t>) </a:t>
                </a:r>
                <a:r>
                  <a:rPr lang="en-US" dirty="0" smtClean="0"/>
                  <a:t> has </a:t>
                </a:r>
                <a:r>
                  <a:rPr lang="en-US" dirty="0"/>
                  <a:t>∆G</a:t>
                </a:r>
                <a:r>
                  <a:rPr lang="en-US" dirty="0" smtClean="0"/>
                  <a:t>°= </a:t>
                </a:r>
                <a:r>
                  <a:rPr lang="en-US" dirty="0"/>
                  <a:t>-212 </a:t>
                </a:r>
                <a:r>
                  <a:rPr lang="en-US" dirty="0" smtClean="0"/>
                  <a:t>kJ/</a:t>
                </a:r>
                <a:r>
                  <a:rPr lang="en-US" dirty="0" err="1" smtClean="0"/>
                  <a:t>mol</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28600" y="1066800"/>
                <a:ext cx="8915400" cy="5632311"/>
              </a:xfrm>
              <a:prstGeom prst="rect">
                <a:avLst/>
              </a:prstGeom>
              <a:blipFill rotWithShape="1">
                <a:blip r:embed="rId2"/>
                <a:stretch>
                  <a:fillRect l="-616" t="-541" b="-758"/>
                </a:stretch>
              </a:blipFill>
            </p:spPr>
            <p:txBody>
              <a:bodyPr/>
              <a:lstStyle/>
              <a:p>
                <a:r>
                  <a:rPr lang="en-US">
                    <a:noFill/>
                  </a:rPr>
                  <a:t> </a:t>
                </a:r>
              </a:p>
            </p:txBody>
          </p:sp>
        </mc:Fallback>
      </mc:AlternateContent>
    </p:spTree>
    <p:extLst>
      <p:ext uri="{BB962C8B-B14F-4D97-AF65-F5344CB8AC3E}">
        <p14:creationId xmlns:p14="http://schemas.microsoft.com/office/powerpoint/2010/main" val="1797649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022350"/>
          </a:xfrm>
        </p:spPr>
        <p:txBody>
          <a:bodyPr/>
          <a:lstStyle/>
          <a:p>
            <a:r>
              <a:rPr lang="en-US" u="sng" dirty="0" smtClean="0">
                <a:solidFill>
                  <a:srgbClr val="C00000"/>
                </a:solidFill>
              </a:rPr>
              <a:t>Electrochemistry</a:t>
            </a:r>
            <a:endParaRPr lang="en-US" u="sng" dirty="0">
              <a:solidFill>
                <a:srgbClr val="C00000"/>
              </a:solidFill>
            </a:endParaRPr>
          </a:p>
        </p:txBody>
      </p:sp>
      <p:sp>
        <p:nvSpPr>
          <p:cNvPr id="11" name="TextBox 10"/>
          <p:cNvSpPr txBox="1"/>
          <p:nvPr/>
        </p:nvSpPr>
        <p:spPr>
          <a:xfrm>
            <a:off x="533400" y="1143000"/>
            <a:ext cx="8001000" cy="6124754"/>
          </a:xfrm>
          <a:prstGeom prst="rect">
            <a:avLst/>
          </a:prstGeom>
          <a:noFill/>
        </p:spPr>
        <p:txBody>
          <a:bodyPr wrap="square" rtlCol="0">
            <a:spAutoFit/>
          </a:bodyPr>
          <a:lstStyle/>
          <a:p>
            <a:r>
              <a:rPr lang="en-US" sz="2800" dirty="0" smtClean="0"/>
              <a:t>Using electrical potentials and currents as a way to affect chemistry</a:t>
            </a:r>
          </a:p>
          <a:p>
            <a:endParaRPr lang="en-US" sz="2800" dirty="0" smtClean="0"/>
          </a:p>
          <a:p>
            <a:r>
              <a:rPr lang="en-US" sz="2800" dirty="0" smtClean="0"/>
              <a:t>Using chemistry to generate electrical potentials and currents</a:t>
            </a:r>
          </a:p>
          <a:p>
            <a:endParaRPr lang="en-US" sz="2800" dirty="0" smtClean="0"/>
          </a:p>
          <a:p>
            <a:r>
              <a:rPr lang="en-US" sz="2800" dirty="0" smtClean="0"/>
              <a:t>Using electrical potentials and currents as a way to study chemical phenomena</a:t>
            </a:r>
          </a:p>
          <a:p>
            <a:endParaRPr lang="en-US" sz="2800" dirty="0"/>
          </a:p>
          <a:p>
            <a:r>
              <a:rPr lang="en-US" sz="2800" dirty="0" smtClean="0"/>
              <a:t>In all of these uses, the key is to control or use </a:t>
            </a:r>
            <a:r>
              <a:rPr lang="en-US" sz="2800" u="sng" dirty="0" smtClean="0">
                <a:solidFill>
                  <a:srgbClr val="C00000"/>
                </a:solidFill>
              </a:rPr>
              <a:t>oxidation-reduction chemistry</a:t>
            </a:r>
            <a:r>
              <a:rPr lang="en-US" sz="2800" dirty="0" smtClean="0">
                <a:solidFill>
                  <a:srgbClr val="C00000"/>
                </a:solidFill>
              </a:rPr>
              <a:t> </a:t>
            </a:r>
            <a:r>
              <a:rPr lang="en-US" sz="2800" dirty="0" smtClean="0"/>
              <a:t>by either supplying the electrons through wires, or getting the chemistry to deliver the electrons through wires.</a:t>
            </a:r>
          </a:p>
          <a:p>
            <a:endParaRPr lang="en-US" sz="2800" dirty="0"/>
          </a:p>
        </p:txBody>
      </p:sp>
    </p:spTree>
    <p:extLst>
      <p:ext uri="{BB962C8B-B14F-4D97-AF65-F5344CB8AC3E}">
        <p14:creationId xmlns:p14="http://schemas.microsoft.com/office/powerpoint/2010/main" val="1610141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1143000"/>
          </a:xfrm>
        </p:spPr>
        <p:txBody>
          <a:bodyPr>
            <a:normAutofit/>
          </a:bodyPr>
          <a:lstStyle/>
          <a:p>
            <a:r>
              <a:rPr lang="en-US" dirty="0" smtClean="0">
                <a:solidFill>
                  <a:srgbClr val="C00000"/>
                </a:solidFill>
              </a:rPr>
              <a:t>Connection to ∆G</a:t>
            </a:r>
            <a:endParaRPr lang="en-US"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28600" y="1066800"/>
                <a:ext cx="8915400" cy="4113818"/>
              </a:xfrm>
              <a:prstGeom prst="rect">
                <a:avLst/>
              </a:prstGeom>
              <a:noFill/>
            </p:spPr>
            <p:txBody>
              <a:bodyPr wrap="square" rtlCol="0">
                <a:spAutoFit/>
              </a:bodyPr>
              <a:lstStyle/>
              <a:p>
                <a:r>
                  <a:rPr lang="en-US" dirty="0" smtClean="0"/>
                  <a:t>Electrochemistry can be used to determine equilibrium constants that are far beyond the range of direct measurement:</a:t>
                </a:r>
              </a:p>
              <a:p>
                <a:endParaRPr lang="en-US" dirty="0" smtClean="0"/>
              </a:p>
              <a:p>
                <a:r>
                  <a:rPr lang="en-US" dirty="0" smtClean="0"/>
                  <a:t>For </a:t>
                </a:r>
                <a:r>
                  <a:rPr lang="en-US" dirty="0"/>
                  <a:t>Zn(s) + Cu</a:t>
                </a:r>
                <a:r>
                  <a:rPr lang="en-US" baseline="30000" dirty="0"/>
                  <a:t>2+</a:t>
                </a:r>
                <a:r>
                  <a:rPr lang="en-US" dirty="0"/>
                  <a:t>(</a:t>
                </a:r>
                <a:r>
                  <a:rPr lang="en-US" dirty="0" err="1"/>
                  <a:t>aq</a:t>
                </a:r>
                <a:r>
                  <a:rPr lang="en-US" dirty="0"/>
                  <a:t>) → Cu(s) + Zn</a:t>
                </a:r>
                <a:r>
                  <a:rPr lang="en-US" baseline="30000" dirty="0"/>
                  <a:t>2+</a:t>
                </a:r>
                <a:r>
                  <a:rPr lang="en-US" dirty="0"/>
                  <a:t>(</a:t>
                </a:r>
                <a:r>
                  <a:rPr lang="en-US" dirty="0" err="1"/>
                  <a:t>aq</a:t>
                </a:r>
                <a:r>
                  <a:rPr lang="en-US" dirty="0" smtClean="0"/>
                  <a:t>), we’ve determined that </a:t>
                </a:r>
                <a:r>
                  <a:rPr lang="en-US" dirty="0"/>
                  <a:t>∆G°= -212 </a:t>
                </a:r>
                <a:r>
                  <a:rPr lang="en-US" dirty="0" smtClean="0"/>
                  <a:t>kJ/mol.</a:t>
                </a:r>
              </a:p>
              <a:p>
                <a:endParaRPr lang="en-US" dirty="0"/>
              </a:p>
              <a:p>
                <a:r>
                  <a:rPr lang="en-US" dirty="0" smtClean="0"/>
                  <a:t>But we know </a:t>
                </a:r>
                <a:r>
                  <a:rPr lang="en-US" dirty="0" smtClean="0">
                    <a:solidFill>
                      <a:schemeClr val="tx1"/>
                    </a:solidFill>
                  </a:rPr>
                  <a:t>that </a:t>
                </a:r>
                <a14:m>
                  <m:oMath xmlns:m="http://schemas.openxmlformats.org/officeDocument/2006/math">
                    <m:r>
                      <m:rPr>
                        <m:sty m:val="p"/>
                      </m:rPr>
                      <a:rPr lang="el-GR" i="1">
                        <a:solidFill>
                          <a:schemeClr val="tx1"/>
                        </a:solidFill>
                        <a:latin typeface="Cambria Math"/>
                      </a:rPr>
                      <m:t>Δ</m:t>
                    </m:r>
                    <m:r>
                      <a:rPr lang="en-US" i="1">
                        <a:solidFill>
                          <a:schemeClr val="tx1"/>
                        </a:solidFill>
                        <a:latin typeface="Cambria Math"/>
                      </a:rPr>
                      <m:t>𝐺</m:t>
                    </m:r>
                    <m:r>
                      <a:rPr lang="en-US" i="1">
                        <a:solidFill>
                          <a:schemeClr val="tx1"/>
                        </a:solidFill>
                        <a:latin typeface="Cambria Math"/>
                      </a:rPr>
                      <m:t>°=− </m:t>
                    </m:r>
                    <m:r>
                      <a:rPr lang="en-US" i="1">
                        <a:solidFill>
                          <a:schemeClr val="tx1"/>
                        </a:solidFill>
                        <a:latin typeface="Cambria Math"/>
                      </a:rPr>
                      <m:t>𝑅𝑇</m:t>
                    </m:r>
                    <m:r>
                      <a:rPr lang="en-US" i="1">
                        <a:solidFill>
                          <a:schemeClr val="tx1"/>
                        </a:solidFill>
                        <a:latin typeface="Cambria Math"/>
                      </a:rPr>
                      <m:t> </m:t>
                    </m:r>
                    <m:r>
                      <a:rPr lang="en-US" i="1">
                        <a:solidFill>
                          <a:schemeClr val="tx1"/>
                        </a:solidFill>
                        <a:latin typeface="Cambria Math"/>
                      </a:rPr>
                      <m:t>𝑙𝑛𝐾</m:t>
                    </m:r>
                  </m:oMath>
                </a14:m>
                <a:endParaRPr lang="en-US" dirty="0">
                  <a:solidFill>
                    <a:schemeClr val="tx1"/>
                  </a:solidFill>
                </a:endParaRPr>
              </a:p>
              <a:p>
                <a:endParaRPr lang="en-US" dirty="0" smtClean="0"/>
              </a:p>
              <a:p>
                <a:r>
                  <a:rPr lang="en-US" dirty="0" smtClean="0"/>
                  <a:t>So, using </a:t>
                </a:r>
                <a14:m>
                  <m:oMath xmlns:m="http://schemas.openxmlformats.org/officeDocument/2006/math">
                    <m:r>
                      <a:rPr lang="en-US" b="0" i="1" smtClean="0">
                        <a:latin typeface="Cambria Math"/>
                      </a:rPr>
                      <m:t>𝐾</m:t>
                    </m:r>
                    <m:r>
                      <a:rPr lang="en-US" b="0" i="1" smtClean="0">
                        <a:latin typeface="Cambria Math"/>
                      </a:rPr>
                      <m:t>= </m:t>
                    </m:r>
                    <m:sSup>
                      <m:sSupPr>
                        <m:ctrlPr>
                          <a:rPr lang="en-US" b="0" i="1" smtClean="0">
                            <a:latin typeface="Cambria Math"/>
                          </a:rPr>
                        </m:ctrlPr>
                      </m:sSupPr>
                      <m:e>
                        <m:r>
                          <a:rPr lang="en-US" b="0" i="1" smtClean="0">
                            <a:latin typeface="Cambria Math"/>
                          </a:rPr>
                          <m:t>𝑒</m:t>
                        </m:r>
                      </m:e>
                      <m:sup>
                        <m:r>
                          <a:rPr lang="en-US" b="0" i="1" smtClean="0">
                            <a:latin typeface="Cambria Math"/>
                          </a:rPr>
                          <m:t>−</m:t>
                        </m:r>
                        <m:f>
                          <m:fPr>
                            <m:ctrlPr>
                              <a:rPr lang="en-US" b="0" i="1" smtClean="0">
                                <a:latin typeface="Cambria Math"/>
                              </a:rPr>
                            </m:ctrlPr>
                          </m:fPr>
                          <m:num>
                            <m:r>
                              <m:rPr>
                                <m:sty m:val="p"/>
                              </m:rPr>
                              <a:rPr lang="el-GR" b="0" i="1" smtClean="0">
                                <a:latin typeface="Cambria Math"/>
                                <a:ea typeface="Cambria Math"/>
                              </a:rPr>
                              <m:t>Δ</m:t>
                            </m:r>
                            <m:r>
                              <a:rPr lang="en-US" b="0" i="1" smtClean="0">
                                <a:latin typeface="Cambria Math"/>
                                <a:ea typeface="Cambria Math"/>
                              </a:rPr>
                              <m:t>𝐺</m:t>
                            </m:r>
                            <m:r>
                              <a:rPr lang="en-US" b="0" i="1" smtClean="0">
                                <a:latin typeface="Cambria Math"/>
                                <a:ea typeface="Cambria Math"/>
                              </a:rPr>
                              <m:t>°</m:t>
                            </m:r>
                          </m:num>
                          <m:den>
                            <m:r>
                              <a:rPr lang="en-US" b="0" i="1" smtClean="0">
                                <a:latin typeface="Cambria Math"/>
                              </a:rPr>
                              <m:t>𝑅𝑇</m:t>
                            </m:r>
                          </m:den>
                        </m:f>
                      </m:sup>
                    </m:sSup>
                  </m:oMath>
                </a14:m>
                <a:r>
                  <a:rPr lang="en-US" dirty="0" smtClean="0"/>
                  <a:t> we get:</a:t>
                </a:r>
              </a:p>
              <a:p>
                <a:endParaRPr lang="en-US" dirty="0"/>
              </a:p>
              <a:p>
                <a:r>
                  <a:rPr lang="en-US" dirty="0" smtClean="0"/>
                  <a:t>K = </a:t>
                </a:r>
                <a:r>
                  <a:rPr lang="en-US" dirty="0" err="1" smtClean="0"/>
                  <a:t>exp</a:t>
                </a:r>
                <a:r>
                  <a:rPr lang="en-US" dirty="0" smtClean="0"/>
                  <a:t>((212,000 J/</a:t>
                </a:r>
                <a:r>
                  <a:rPr lang="en-US" dirty="0" err="1" smtClean="0"/>
                  <a:t>mol</a:t>
                </a:r>
                <a:r>
                  <a:rPr lang="en-US" dirty="0" smtClean="0"/>
                  <a:t>)/(8.314 J/(</a:t>
                </a:r>
                <a:r>
                  <a:rPr lang="en-US" dirty="0" err="1" smtClean="0"/>
                  <a:t>mol</a:t>
                </a:r>
                <a:r>
                  <a:rPr lang="en-US" dirty="0" smtClean="0"/>
                  <a:t>-K) × 298K)) = </a:t>
                </a:r>
                <a:r>
                  <a:rPr lang="en-US" dirty="0" err="1" smtClean="0"/>
                  <a:t>exp</a:t>
                </a:r>
                <a:r>
                  <a:rPr lang="en-US" dirty="0" smtClean="0"/>
                  <a:t>(85.6) = 1.45 x 10</a:t>
                </a:r>
                <a:r>
                  <a:rPr lang="en-US" baseline="30000" dirty="0" smtClean="0"/>
                  <a:t>37</a:t>
                </a:r>
              </a:p>
              <a:p>
                <a:endParaRPr lang="en-US" dirty="0" smtClean="0"/>
              </a:p>
              <a:p>
                <a:r>
                  <a:rPr lang="en-US" sz="2800" dirty="0" smtClean="0">
                    <a:solidFill>
                      <a:srgbClr val="C00000"/>
                    </a:solidFill>
                  </a:rPr>
                  <a:t>Good luck finding any Cu</a:t>
                </a:r>
                <a:r>
                  <a:rPr lang="en-US" sz="2800" baseline="30000" dirty="0" smtClean="0">
                    <a:solidFill>
                      <a:srgbClr val="C00000"/>
                    </a:solidFill>
                  </a:rPr>
                  <a:t>2+</a:t>
                </a:r>
                <a:r>
                  <a:rPr lang="en-US" sz="2800" dirty="0" smtClean="0">
                    <a:solidFill>
                      <a:srgbClr val="C00000"/>
                    </a:solidFill>
                  </a:rPr>
                  <a:t> ions in a beaker that contains a strip of zinc that has reached equilibrium!</a:t>
                </a:r>
                <a:endParaRPr lang="en-US" sz="2800" dirty="0">
                  <a:solidFill>
                    <a:srgbClr val="C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8600" y="1066800"/>
                <a:ext cx="8915400" cy="4113818"/>
              </a:xfrm>
              <a:prstGeom prst="rect">
                <a:avLst/>
              </a:prstGeom>
              <a:blipFill rotWithShape="1">
                <a:blip r:embed="rId2"/>
                <a:stretch>
                  <a:fillRect l="-1436" t="-741" b="-3259"/>
                </a:stretch>
              </a:blipFill>
            </p:spPr>
            <p:txBody>
              <a:bodyPr/>
              <a:lstStyle/>
              <a:p>
                <a:r>
                  <a:rPr lang="en-US">
                    <a:noFill/>
                  </a:rPr>
                  <a:t> </a:t>
                </a:r>
              </a:p>
            </p:txBody>
          </p:sp>
        </mc:Fallback>
      </mc:AlternateContent>
      <p:sp>
        <p:nvSpPr>
          <p:cNvPr id="3" name="Rectangle 2"/>
          <p:cNvSpPr/>
          <p:nvPr/>
        </p:nvSpPr>
        <p:spPr>
          <a:xfrm>
            <a:off x="3303063" y="3244334"/>
            <a:ext cx="184731" cy="369332"/>
          </a:xfrm>
          <a:prstGeom prst="rect">
            <a:avLst/>
          </a:prstGeom>
        </p:spPr>
        <p:txBody>
          <a:bodyPr wrap="none">
            <a:spAutoFit/>
          </a:bodyPr>
          <a:lstStyle/>
          <a:p>
            <a:endParaRPr lang="en-US" dirty="0"/>
          </a:p>
        </p:txBody>
      </p:sp>
      <p:sp>
        <p:nvSpPr>
          <p:cNvPr id="4" name="Rectangle 3"/>
          <p:cNvSpPr/>
          <p:nvPr/>
        </p:nvSpPr>
        <p:spPr>
          <a:xfrm>
            <a:off x="3303063"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4247546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dirty="0" smtClean="0">
                <a:solidFill>
                  <a:srgbClr val="C00000"/>
                </a:solidFill>
              </a:rPr>
              <a:t>The </a:t>
            </a:r>
            <a:r>
              <a:rPr lang="en-US" dirty="0" err="1" smtClean="0">
                <a:solidFill>
                  <a:srgbClr val="C00000"/>
                </a:solidFill>
              </a:rPr>
              <a:t>Nerst</a:t>
            </a:r>
            <a:r>
              <a:rPr lang="en-US" dirty="0" smtClean="0">
                <a:solidFill>
                  <a:srgbClr val="C00000"/>
                </a:solidFill>
              </a:rPr>
              <a:t> Equation</a:t>
            </a:r>
            <a:endParaRPr lang="en-US"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28600" y="762000"/>
                <a:ext cx="8915400" cy="6372129"/>
              </a:xfrm>
              <a:prstGeom prst="rect">
                <a:avLst/>
              </a:prstGeom>
              <a:noFill/>
            </p:spPr>
            <p:txBody>
              <a:bodyPr wrap="square" rtlCol="0">
                <a:spAutoFit/>
              </a:bodyPr>
              <a:lstStyle/>
              <a:p>
                <a:r>
                  <a:rPr lang="en-US" dirty="0" smtClean="0"/>
                  <a:t>The tables of standard reduction potentials are listed based on the reactants and products being in the standard states (1 M concentrations).  What if they aren’t?</a:t>
                </a:r>
              </a:p>
              <a:p>
                <a:r>
                  <a:rPr lang="en-US" dirty="0" smtClean="0"/>
                  <a:t>We know how ∆G depends on concentration:</a:t>
                </a:r>
              </a:p>
              <a:p>
                <a:pPr/>
                <a14:m>
                  <m:oMathPara xmlns:m="http://schemas.openxmlformats.org/officeDocument/2006/math">
                    <m:oMathParaPr>
                      <m:jc m:val="centerGroup"/>
                    </m:oMathParaPr>
                    <m:oMath xmlns:m="http://schemas.openxmlformats.org/officeDocument/2006/math">
                      <m:r>
                        <m:rPr>
                          <m:sty m:val="p"/>
                        </m:rPr>
                        <a:rPr lang="el-GR" i="1">
                          <a:latin typeface="Cambria Math"/>
                        </a:rPr>
                        <m:t>Δ</m:t>
                      </m:r>
                      <m:r>
                        <a:rPr lang="en-US" i="1">
                          <a:latin typeface="Cambria Math"/>
                        </a:rPr>
                        <m:t>𝐺</m:t>
                      </m:r>
                      <m:r>
                        <a:rPr lang="en-US" i="1">
                          <a:latin typeface="Cambria Math"/>
                        </a:rPr>
                        <m:t>=</m:t>
                      </m:r>
                      <m:r>
                        <m:rPr>
                          <m:sty m:val="p"/>
                        </m:rPr>
                        <a:rPr lang="el-GR" i="1">
                          <a:latin typeface="Cambria Math"/>
                        </a:rPr>
                        <m:t>Δ</m:t>
                      </m:r>
                      <m:r>
                        <a:rPr lang="en-US" i="1">
                          <a:latin typeface="Cambria Math"/>
                        </a:rPr>
                        <m:t>𝐺</m:t>
                      </m:r>
                      <m:r>
                        <a:rPr lang="en-US" i="1">
                          <a:latin typeface="Cambria Math"/>
                        </a:rPr>
                        <m:t>°+</m:t>
                      </m:r>
                      <m:r>
                        <a:rPr lang="en-US" i="1">
                          <a:latin typeface="Cambria Math"/>
                        </a:rPr>
                        <m:t>𝑅𝑇</m:t>
                      </m:r>
                      <m:r>
                        <a:rPr lang="en-US" i="1">
                          <a:latin typeface="Cambria Math"/>
                        </a:rPr>
                        <m:t> </m:t>
                      </m:r>
                      <m:r>
                        <a:rPr lang="en-US" i="1">
                          <a:latin typeface="Cambria Math"/>
                        </a:rPr>
                        <m:t>𝑙𝑛</m:t>
                      </m:r>
                      <m:f>
                        <m:fPr>
                          <m:ctrlPr>
                            <a:rPr lang="en-US" i="1">
                              <a:latin typeface="Cambria Math"/>
                            </a:rPr>
                          </m:ctrlPr>
                        </m:fPr>
                        <m:num>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𝐶</m:t>
                                  </m:r>
                                  <m:r>
                                    <a:rPr lang="en-US" i="1" dirty="0">
                                      <a:latin typeface="Cambria Math"/>
                                      <a:ea typeface="Cambria Math"/>
                                    </a:rPr>
                                    <m:t>]</m:t>
                                  </m:r>
                                </m:e>
                              </m:d>
                            </m:e>
                            <m:sup>
                              <m:r>
                                <a:rPr lang="en-US" i="1">
                                  <a:latin typeface="Cambria Math"/>
                                </a:rPr>
                                <m:t>𝑐</m:t>
                              </m:r>
                            </m:sup>
                          </m:sSup>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𝐷</m:t>
                                  </m:r>
                                  <m:r>
                                    <a:rPr lang="en-US" i="1" dirty="0">
                                      <a:latin typeface="Cambria Math"/>
                                      <a:ea typeface="Cambria Math"/>
                                    </a:rPr>
                                    <m:t>]</m:t>
                                  </m:r>
                                </m:e>
                              </m:d>
                            </m:e>
                            <m:sup>
                              <m:r>
                                <a:rPr lang="en-US" i="1">
                                  <a:latin typeface="Cambria Math"/>
                                </a:rPr>
                                <m:t>𝑑</m:t>
                              </m:r>
                            </m:sup>
                          </m:sSup>
                        </m:num>
                        <m:den>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𝐴</m:t>
                                  </m:r>
                                  <m:r>
                                    <a:rPr lang="en-US" i="1" dirty="0">
                                      <a:latin typeface="Cambria Math"/>
                                      <a:ea typeface="Cambria Math"/>
                                    </a:rPr>
                                    <m:t>]</m:t>
                                  </m:r>
                                </m:e>
                              </m:d>
                            </m:e>
                            <m:sup>
                              <m:r>
                                <a:rPr lang="en-US" i="1">
                                  <a:latin typeface="Cambria Math"/>
                                </a:rPr>
                                <m:t>𝑎</m:t>
                              </m:r>
                            </m:sup>
                          </m:sSup>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𝐵</m:t>
                                  </m:r>
                                  <m:r>
                                    <a:rPr lang="en-US" i="1" dirty="0">
                                      <a:latin typeface="Cambria Math"/>
                                      <a:ea typeface="Cambria Math"/>
                                    </a:rPr>
                                    <m:t>]</m:t>
                                  </m:r>
                                </m:e>
                              </m:d>
                            </m:e>
                            <m:sup>
                              <m:r>
                                <a:rPr lang="en-US" i="1">
                                  <a:latin typeface="Cambria Math"/>
                                </a:rPr>
                                <m:t>𝑏</m:t>
                              </m:r>
                            </m:sup>
                          </m:sSup>
                        </m:den>
                      </m:f>
                    </m:oMath>
                  </m:oMathPara>
                </a14:m>
                <a:endParaRPr lang="en-US" dirty="0"/>
              </a:p>
              <a:p>
                <a:r>
                  <a:rPr lang="en-US" dirty="0" smtClean="0"/>
                  <a:t>Here, [C] and [D] are concentrations of products, [A] and [B] are concentrations of reactants</a:t>
                </a:r>
              </a:p>
              <a:p>
                <a:r>
                  <a:rPr lang="en-US" dirty="0" smtClean="0"/>
                  <a:t>Because </a:t>
                </a:r>
                <a:r>
                  <a:rPr lang="en-US" dirty="0"/>
                  <a:t>-∆G = </a:t>
                </a:r>
                <a:r>
                  <a:rPr lang="en-US" dirty="0" err="1"/>
                  <a:t>nF</a:t>
                </a:r>
                <a:r>
                  <a:rPr lang="en-US" dirty="0">
                    <a:ea typeface="Cambria Math"/>
                  </a:rPr>
                  <a:t> </a:t>
                </a:r>
                <a14:m>
                  <m:oMath xmlns:m="http://schemas.openxmlformats.org/officeDocument/2006/math">
                    <m:r>
                      <a:rPr lang="en-US" i="1">
                        <a:latin typeface="Cambria Math"/>
                        <a:ea typeface="Cambria Math"/>
                      </a:rPr>
                      <m:t>ℰ</m:t>
                    </m:r>
                  </m:oMath>
                </a14:m>
                <a:r>
                  <a:rPr lang="en-US" dirty="0" smtClean="0"/>
                  <a:t>, this gives</a:t>
                </a:r>
              </a:p>
              <a:p>
                <a:pPr/>
                <a14:m>
                  <m:oMathPara xmlns:m="http://schemas.openxmlformats.org/officeDocument/2006/math">
                    <m:oMathParaPr>
                      <m:jc m:val="centerGroup"/>
                    </m:oMathParaPr>
                    <m:oMath xmlns:m="http://schemas.openxmlformats.org/officeDocument/2006/math">
                      <m:f>
                        <m:fPr>
                          <m:ctrlPr>
                            <a:rPr lang="el-GR" i="1" smtClean="0">
                              <a:latin typeface="Cambria Math"/>
                            </a:rPr>
                          </m:ctrlPr>
                        </m:fPr>
                        <m:num>
                          <m:r>
                            <m:rPr>
                              <m:sty m:val="p"/>
                            </m:rPr>
                            <a:rPr lang="el-GR" i="1">
                              <a:latin typeface="Cambria Math"/>
                            </a:rPr>
                            <m:t>Δ</m:t>
                          </m:r>
                          <m:r>
                            <a:rPr lang="en-US" i="1">
                              <a:latin typeface="Cambria Math"/>
                            </a:rPr>
                            <m:t>𝐺</m:t>
                          </m:r>
                        </m:num>
                        <m:den>
                          <m:r>
                            <a:rPr lang="en-US" b="0" i="1" smtClean="0">
                              <a:latin typeface="Cambria Math"/>
                            </a:rPr>
                            <m:t>𝑛𝐹</m:t>
                          </m:r>
                        </m:den>
                      </m:f>
                      <m:r>
                        <a:rPr lang="en-US" i="1">
                          <a:latin typeface="Cambria Math"/>
                        </a:rPr>
                        <m:t>=</m:t>
                      </m:r>
                      <m:f>
                        <m:fPr>
                          <m:ctrlPr>
                            <a:rPr lang="en-US" i="1" smtClean="0">
                              <a:latin typeface="Cambria Math"/>
                            </a:rPr>
                          </m:ctrlPr>
                        </m:fPr>
                        <m:num>
                          <m:r>
                            <m:rPr>
                              <m:sty m:val="p"/>
                            </m:rPr>
                            <a:rPr lang="el-GR" i="1">
                              <a:latin typeface="Cambria Math"/>
                            </a:rPr>
                            <m:t>Δ</m:t>
                          </m:r>
                          <m:r>
                            <a:rPr lang="en-US" i="1">
                              <a:latin typeface="Cambria Math"/>
                            </a:rPr>
                            <m:t>𝐺</m:t>
                          </m:r>
                          <m:r>
                            <a:rPr lang="en-US" i="1">
                              <a:latin typeface="Cambria Math"/>
                            </a:rPr>
                            <m:t>°</m:t>
                          </m:r>
                        </m:num>
                        <m:den>
                          <m:r>
                            <a:rPr lang="en-US" b="0" i="1" smtClean="0">
                              <a:latin typeface="Cambria Math"/>
                            </a:rPr>
                            <m:t>𝑛𝐹</m:t>
                          </m:r>
                        </m:den>
                      </m:f>
                      <m:r>
                        <a:rPr lang="en-US" i="1">
                          <a:latin typeface="Cambria Math"/>
                        </a:rPr>
                        <m:t>+</m:t>
                      </m:r>
                      <m:f>
                        <m:fPr>
                          <m:ctrlPr>
                            <a:rPr lang="en-US" i="1" smtClean="0">
                              <a:latin typeface="Cambria Math"/>
                            </a:rPr>
                          </m:ctrlPr>
                        </m:fPr>
                        <m:num>
                          <m:r>
                            <a:rPr lang="en-US" i="1">
                              <a:latin typeface="Cambria Math"/>
                            </a:rPr>
                            <m:t>𝑅𝑇</m:t>
                          </m:r>
                        </m:num>
                        <m:den>
                          <m:r>
                            <a:rPr lang="en-US" b="0" i="1" smtClean="0">
                              <a:latin typeface="Cambria Math"/>
                            </a:rPr>
                            <m:t>𝑛𝐹</m:t>
                          </m:r>
                        </m:den>
                      </m:f>
                      <m:r>
                        <a:rPr lang="en-US" i="1">
                          <a:latin typeface="Cambria Math"/>
                        </a:rPr>
                        <m:t> </m:t>
                      </m:r>
                      <m:r>
                        <a:rPr lang="en-US" i="1">
                          <a:latin typeface="Cambria Math"/>
                        </a:rPr>
                        <m:t>𝑙𝑛</m:t>
                      </m:r>
                      <m:f>
                        <m:fPr>
                          <m:ctrlPr>
                            <a:rPr lang="en-US" i="1">
                              <a:latin typeface="Cambria Math"/>
                            </a:rPr>
                          </m:ctrlPr>
                        </m:fPr>
                        <m:num>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𝐶</m:t>
                                  </m:r>
                                  <m:r>
                                    <a:rPr lang="en-US" i="1" dirty="0">
                                      <a:latin typeface="Cambria Math"/>
                                      <a:ea typeface="Cambria Math"/>
                                    </a:rPr>
                                    <m:t>]</m:t>
                                  </m:r>
                                </m:e>
                              </m:d>
                            </m:e>
                            <m:sup>
                              <m:r>
                                <a:rPr lang="en-US" i="1">
                                  <a:latin typeface="Cambria Math"/>
                                </a:rPr>
                                <m:t>𝑐</m:t>
                              </m:r>
                            </m:sup>
                          </m:sSup>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𝐷</m:t>
                                  </m:r>
                                  <m:r>
                                    <a:rPr lang="en-US" i="1" dirty="0">
                                      <a:latin typeface="Cambria Math"/>
                                      <a:ea typeface="Cambria Math"/>
                                    </a:rPr>
                                    <m:t>]</m:t>
                                  </m:r>
                                </m:e>
                              </m:d>
                            </m:e>
                            <m:sup>
                              <m:r>
                                <a:rPr lang="en-US" i="1">
                                  <a:latin typeface="Cambria Math"/>
                                </a:rPr>
                                <m:t>𝑑</m:t>
                              </m:r>
                            </m:sup>
                          </m:sSup>
                        </m:num>
                        <m:den>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𝐴</m:t>
                                  </m:r>
                                  <m:r>
                                    <a:rPr lang="en-US" i="1" dirty="0">
                                      <a:latin typeface="Cambria Math"/>
                                      <a:ea typeface="Cambria Math"/>
                                    </a:rPr>
                                    <m:t>]</m:t>
                                  </m:r>
                                </m:e>
                              </m:d>
                            </m:e>
                            <m:sup>
                              <m:r>
                                <a:rPr lang="en-US" i="1">
                                  <a:latin typeface="Cambria Math"/>
                                </a:rPr>
                                <m:t>𝑎</m:t>
                              </m:r>
                            </m:sup>
                          </m:sSup>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𝐵</m:t>
                                  </m:r>
                                  <m:r>
                                    <a:rPr lang="en-US" i="1" dirty="0">
                                      <a:latin typeface="Cambria Math"/>
                                      <a:ea typeface="Cambria Math"/>
                                    </a:rPr>
                                    <m:t>]</m:t>
                                  </m:r>
                                </m:e>
                              </m:d>
                            </m:e>
                            <m:sup>
                              <m:r>
                                <a:rPr lang="en-US" i="1">
                                  <a:latin typeface="Cambria Math"/>
                                </a:rPr>
                                <m:t>𝑏</m:t>
                              </m:r>
                            </m:sup>
                          </m:sSup>
                        </m:den>
                      </m:f>
                    </m:oMath>
                  </m:oMathPara>
                </a14:m>
                <a:endParaRPr lang="en-US" dirty="0" smtClean="0"/>
              </a:p>
              <a:p>
                <a:r>
                  <a:rPr lang="en-US" dirty="0" smtClean="0"/>
                  <a:t>or</a:t>
                </a:r>
              </a:p>
              <a:p>
                <a:pPr/>
                <a14:m>
                  <m:oMathPara xmlns:m="http://schemas.openxmlformats.org/officeDocument/2006/math">
                    <m:oMathParaPr>
                      <m:jc m:val="centerGroup"/>
                    </m:oMathParaPr>
                    <m:oMath xmlns:m="http://schemas.openxmlformats.org/officeDocument/2006/math">
                      <m:r>
                        <a:rPr lang="en-US" b="0" i="1" smtClean="0">
                          <a:latin typeface="Cambria Math"/>
                        </a:rPr>
                        <m:t>−</m:t>
                      </m:r>
                      <m:f>
                        <m:fPr>
                          <m:ctrlPr>
                            <a:rPr lang="el-GR" i="1">
                              <a:latin typeface="Cambria Math"/>
                            </a:rPr>
                          </m:ctrlPr>
                        </m:fPr>
                        <m:num>
                          <m:r>
                            <m:rPr>
                              <m:sty m:val="p"/>
                            </m:rPr>
                            <a:rPr lang="el-GR" i="1">
                              <a:latin typeface="Cambria Math"/>
                            </a:rPr>
                            <m:t>Δ</m:t>
                          </m:r>
                          <m:r>
                            <a:rPr lang="en-US" i="1">
                              <a:latin typeface="Cambria Math"/>
                            </a:rPr>
                            <m:t>𝐺</m:t>
                          </m:r>
                        </m:num>
                        <m:den>
                          <m:r>
                            <a:rPr lang="en-US" i="1">
                              <a:latin typeface="Cambria Math"/>
                            </a:rPr>
                            <m:t>𝑛𝐹</m:t>
                          </m:r>
                        </m:den>
                      </m:f>
                      <m:r>
                        <a:rPr lang="en-US" i="1">
                          <a:latin typeface="Cambria Math"/>
                        </a:rPr>
                        <m:t>=</m:t>
                      </m:r>
                      <m:r>
                        <a:rPr lang="en-US" b="0" i="1" smtClean="0">
                          <a:latin typeface="Cambria Math"/>
                        </a:rPr>
                        <m:t>−</m:t>
                      </m:r>
                      <m:f>
                        <m:fPr>
                          <m:ctrlPr>
                            <a:rPr lang="en-US" i="1">
                              <a:latin typeface="Cambria Math"/>
                            </a:rPr>
                          </m:ctrlPr>
                        </m:fPr>
                        <m:num>
                          <m:r>
                            <m:rPr>
                              <m:sty m:val="p"/>
                            </m:rPr>
                            <a:rPr lang="el-GR" i="1">
                              <a:latin typeface="Cambria Math"/>
                            </a:rPr>
                            <m:t>Δ</m:t>
                          </m:r>
                          <m:r>
                            <a:rPr lang="en-US" i="1">
                              <a:latin typeface="Cambria Math"/>
                            </a:rPr>
                            <m:t>𝐺</m:t>
                          </m:r>
                          <m:r>
                            <a:rPr lang="en-US" i="1">
                              <a:latin typeface="Cambria Math"/>
                            </a:rPr>
                            <m:t>°</m:t>
                          </m:r>
                        </m:num>
                        <m:den>
                          <m:r>
                            <a:rPr lang="en-US" i="1">
                              <a:latin typeface="Cambria Math"/>
                            </a:rPr>
                            <m:t>𝑛𝐹</m:t>
                          </m:r>
                        </m:den>
                      </m:f>
                      <m:r>
                        <a:rPr lang="en-US" b="0" i="1" smtClean="0">
                          <a:latin typeface="Cambria Math"/>
                        </a:rPr>
                        <m:t>−</m:t>
                      </m:r>
                      <m:f>
                        <m:fPr>
                          <m:ctrlPr>
                            <a:rPr lang="en-US" i="1">
                              <a:latin typeface="Cambria Math"/>
                            </a:rPr>
                          </m:ctrlPr>
                        </m:fPr>
                        <m:num>
                          <m:r>
                            <a:rPr lang="en-US" i="1">
                              <a:latin typeface="Cambria Math"/>
                            </a:rPr>
                            <m:t>𝑅𝑇</m:t>
                          </m:r>
                        </m:num>
                        <m:den>
                          <m:r>
                            <a:rPr lang="en-US" i="1">
                              <a:latin typeface="Cambria Math"/>
                            </a:rPr>
                            <m:t>𝑛𝐹</m:t>
                          </m:r>
                        </m:den>
                      </m:f>
                      <m:r>
                        <a:rPr lang="en-US" i="1">
                          <a:latin typeface="Cambria Math"/>
                        </a:rPr>
                        <m:t> </m:t>
                      </m:r>
                      <m:r>
                        <a:rPr lang="en-US" i="1">
                          <a:latin typeface="Cambria Math"/>
                        </a:rPr>
                        <m:t>𝑙𝑛</m:t>
                      </m:r>
                      <m:f>
                        <m:fPr>
                          <m:ctrlPr>
                            <a:rPr lang="en-US" i="1">
                              <a:latin typeface="Cambria Math"/>
                            </a:rPr>
                          </m:ctrlPr>
                        </m:fPr>
                        <m:num>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𝐶</m:t>
                                  </m:r>
                                  <m:r>
                                    <a:rPr lang="en-US" i="1" dirty="0">
                                      <a:latin typeface="Cambria Math"/>
                                      <a:ea typeface="Cambria Math"/>
                                    </a:rPr>
                                    <m:t>]</m:t>
                                  </m:r>
                                </m:e>
                              </m:d>
                            </m:e>
                            <m:sup>
                              <m:r>
                                <a:rPr lang="en-US" i="1">
                                  <a:latin typeface="Cambria Math"/>
                                </a:rPr>
                                <m:t>𝑐</m:t>
                              </m:r>
                            </m:sup>
                          </m:sSup>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𝐷</m:t>
                                  </m:r>
                                  <m:r>
                                    <a:rPr lang="en-US" i="1" dirty="0">
                                      <a:latin typeface="Cambria Math"/>
                                      <a:ea typeface="Cambria Math"/>
                                    </a:rPr>
                                    <m:t>]</m:t>
                                  </m:r>
                                </m:e>
                              </m:d>
                            </m:e>
                            <m:sup>
                              <m:r>
                                <a:rPr lang="en-US" i="1">
                                  <a:latin typeface="Cambria Math"/>
                                </a:rPr>
                                <m:t>𝑑</m:t>
                              </m:r>
                            </m:sup>
                          </m:sSup>
                        </m:num>
                        <m:den>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𝐴</m:t>
                                  </m:r>
                                  <m:r>
                                    <a:rPr lang="en-US" i="1" dirty="0">
                                      <a:latin typeface="Cambria Math"/>
                                      <a:ea typeface="Cambria Math"/>
                                    </a:rPr>
                                    <m:t>]</m:t>
                                  </m:r>
                                </m:e>
                              </m:d>
                            </m:e>
                            <m:sup>
                              <m:r>
                                <a:rPr lang="en-US" i="1">
                                  <a:latin typeface="Cambria Math"/>
                                </a:rPr>
                                <m:t>𝑎</m:t>
                              </m:r>
                            </m:sup>
                          </m:sSup>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𝐵</m:t>
                                  </m:r>
                                  <m:r>
                                    <a:rPr lang="en-US" i="1" dirty="0">
                                      <a:latin typeface="Cambria Math"/>
                                      <a:ea typeface="Cambria Math"/>
                                    </a:rPr>
                                    <m:t>]</m:t>
                                  </m:r>
                                </m:e>
                              </m:d>
                            </m:e>
                            <m:sup>
                              <m:r>
                                <a:rPr lang="en-US" i="1">
                                  <a:latin typeface="Cambria Math"/>
                                </a:rPr>
                                <m:t>𝑏</m:t>
                              </m:r>
                            </m:sup>
                          </m:sSup>
                        </m:den>
                      </m:f>
                    </m:oMath>
                  </m:oMathPara>
                </a14:m>
                <a:endParaRPr lang="en-US" dirty="0"/>
              </a:p>
              <a:p>
                <a:r>
                  <a:rPr lang="en-US" dirty="0" smtClean="0"/>
                  <a:t>or</a:t>
                </a:r>
              </a:p>
              <a:p>
                <a:pPr/>
                <a14:m>
                  <m:oMathPara xmlns:m="http://schemas.openxmlformats.org/officeDocument/2006/math">
                    <m:oMathParaPr>
                      <m:jc m:val="centerGroup"/>
                    </m:oMathParaPr>
                    <m:oMath xmlns:m="http://schemas.openxmlformats.org/officeDocument/2006/math">
                      <m:r>
                        <a:rPr lang="en-US" i="1">
                          <a:latin typeface="Cambria Math"/>
                          <a:ea typeface="Cambria Math"/>
                        </a:rPr>
                        <m:t>ℰ</m:t>
                      </m:r>
                      <m:r>
                        <a:rPr lang="en-US" i="1">
                          <a:latin typeface="Cambria Math"/>
                        </a:rPr>
                        <m:t>=</m:t>
                      </m:r>
                      <m:sSup>
                        <m:sSupPr>
                          <m:ctrlPr>
                            <a:rPr lang="en-US" i="1">
                              <a:latin typeface="Cambria Math"/>
                            </a:rPr>
                          </m:ctrlPr>
                        </m:sSupPr>
                        <m:e>
                          <m:r>
                            <a:rPr lang="en-US" i="1">
                              <a:latin typeface="Cambria Math"/>
                              <a:ea typeface="Cambria Math"/>
                            </a:rPr>
                            <m:t>ℰ</m:t>
                          </m:r>
                        </m:e>
                        <m:sup>
                          <m:r>
                            <a:rPr lang="en-US" i="1">
                              <a:latin typeface="Cambria Math"/>
                            </a:rPr>
                            <m:t>0</m:t>
                          </m:r>
                        </m:sup>
                      </m:sSup>
                      <m:r>
                        <a:rPr lang="en-US" i="1">
                          <a:latin typeface="Cambria Math"/>
                        </a:rPr>
                        <m:t>−</m:t>
                      </m:r>
                      <m:f>
                        <m:fPr>
                          <m:ctrlPr>
                            <a:rPr lang="en-US" i="1">
                              <a:latin typeface="Cambria Math"/>
                            </a:rPr>
                          </m:ctrlPr>
                        </m:fPr>
                        <m:num>
                          <m:r>
                            <a:rPr lang="en-US" i="1">
                              <a:latin typeface="Cambria Math"/>
                            </a:rPr>
                            <m:t>𝑅𝑇</m:t>
                          </m:r>
                        </m:num>
                        <m:den>
                          <m:r>
                            <a:rPr lang="en-US" i="1">
                              <a:latin typeface="Cambria Math"/>
                            </a:rPr>
                            <m:t>𝑛𝐹</m:t>
                          </m:r>
                        </m:den>
                      </m:f>
                      <m:r>
                        <a:rPr lang="en-US" i="1">
                          <a:latin typeface="Cambria Math"/>
                        </a:rPr>
                        <m:t> </m:t>
                      </m:r>
                      <m:r>
                        <a:rPr lang="en-US" i="1">
                          <a:latin typeface="Cambria Math"/>
                        </a:rPr>
                        <m:t>𝑙𝑛</m:t>
                      </m:r>
                      <m:f>
                        <m:fPr>
                          <m:ctrlPr>
                            <a:rPr lang="en-US" i="1">
                              <a:latin typeface="Cambria Math"/>
                            </a:rPr>
                          </m:ctrlPr>
                        </m:fPr>
                        <m:num>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𝐶</m:t>
                                  </m:r>
                                  <m:r>
                                    <a:rPr lang="en-US" i="1" dirty="0">
                                      <a:latin typeface="Cambria Math"/>
                                      <a:ea typeface="Cambria Math"/>
                                    </a:rPr>
                                    <m:t>]</m:t>
                                  </m:r>
                                </m:e>
                              </m:d>
                            </m:e>
                            <m:sup>
                              <m:r>
                                <a:rPr lang="en-US" i="1">
                                  <a:latin typeface="Cambria Math"/>
                                </a:rPr>
                                <m:t>𝑐</m:t>
                              </m:r>
                            </m:sup>
                          </m:sSup>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𝐷</m:t>
                                  </m:r>
                                  <m:r>
                                    <a:rPr lang="en-US" i="1" dirty="0">
                                      <a:latin typeface="Cambria Math"/>
                                      <a:ea typeface="Cambria Math"/>
                                    </a:rPr>
                                    <m:t>]</m:t>
                                  </m:r>
                                </m:e>
                              </m:d>
                            </m:e>
                            <m:sup>
                              <m:r>
                                <a:rPr lang="en-US" i="1">
                                  <a:latin typeface="Cambria Math"/>
                                </a:rPr>
                                <m:t>𝑑</m:t>
                              </m:r>
                            </m:sup>
                          </m:sSup>
                        </m:num>
                        <m:den>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𝐴</m:t>
                                  </m:r>
                                  <m:r>
                                    <a:rPr lang="en-US" i="1" dirty="0">
                                      <a:latin typeface="Cambria Math"/>
                                      <a:ea typeface="Cambria Math"/>
                                    </a:rPr>
                                    <m:t>]</m:t>
                                  </m:r>
                                </m:e>
                              </m:d>
                            </m:e>
                            <m:sup>
                              <m:r>
                                <a:rPr lang="en-US" i="1">
                                  <a:latin typeface="Cambria Math"/>
                                </a:rPr>
                                <m:t>𝑎</m:t>
                              </m:r>
                            </m:sup>
                          </m:sSup>
                          <m:sSup>
                            <m:sSupPr>
                              <m:ctrlPr>
                                <a:rPr lang="en-US" i="1">
                                  <a:latin typeface="Cambria Math"/>
                                </a:rPr>
                              </m:ctrlPr>
                            </m:sSupPr>
                            <m:e>
                              <m:d>
                                <m:dPr>
                                  <m:ctrlPr>
                                    <a:rPr lang="en-US" i="1">
                                      <a:latin typeface="Cambria Math"/>
                                    </a:rPr>
                                  </m:ctrlPr>
                                </m:dPr>
                                <m:e>
                                  <m:r>
                                    <a:rPr lang="en-US" i="1" dirty="0">
                                      <a:latin typeface="Cambria Math"/>
                                      <a:ea typeface="Cambria Math"/>
                                    </a:rPr>
                                    <m:t>[</m:t>
                                  </m:r>
                                  <m:r>
                                    <a:rPr lang="en-US" i="1" dirty="0">
                                      <a:latin typeface="Cambria Math"/>
                                      <a:ea typeface="Cambria Math"/>
                                    </a:rPr>
                                    <m:t>𝐵</m:t>
                                  </m:r>
                                  <m:r>
                                    <a:rPr lang="en-US" i="1" dirty="0">
                                      <a:latin typeface="Cambria Math"/>
                                      <a:ea typeface="Cambria Math"/>
                                    </a:rPr>
                                    <m:t>]</m:t>
                                  </m:r>
                                </m:e>
                              </m:d>
                            </m:e>
                            <m:sup>
                              <m:r>
                                <a:rPr lang="en-US" i="1">
                                  <a:latin typeface="Cambria Math"/>
                                </a:rPr>
                                <m:t>𝑏</m:t>
                              </m:r>
                            </m:sup>
                          </m:sSup>
                        </m:den>
                      </m:f>
                    </m:oMath>
                  </m:oMathPara>
                </a14:m>
                <a:endParaRPr lang="en-US" dirty="0" smtClean="0"/>
              </a:p>
              <a:p>
                <a:endParaRPr lang="en-US" dirty="0" smtClean="0"/>
              </a:p>
              <a:p>
                <a:r>
                  <a:rPr lang="en-US" dirty="0" smtClean="0"/>
                  <a:t>At T = 298.15K = 25.00°C, 	</a:t>
                </a:r>
                <a:r>
                  <a:rPr lang="en-US" dirty="0">
                    <a:ea typeface="Cambria Math"/>
                  </a:rPr>
                  <a:t> </a:t>
                </a:r>
                <a14:m>
                  <m:oMath xmlns:m="http://schemas.openxmlformats.org/officeDocument/2006/math">
                    <m:r>
                      <a:rPr lang="en-US" b="0" i="0" smtClean="0">
                        <a:latin typeface="Cambria Math"/>
                        <a:ea typeface="Cambria Math"/>
                      </a:rPr>
                      <m:t>   </m:t>
                    </m:r>
                    <m:r>
                      <a:rPr lang="en-US" i="1">
                        <a:latin typeface="Cambria Math"/>
                        <a:ea typeface="Cambria Math"/>
                      </a:rPr>
                      <m:t>ℰ</m:t>
                    </m:r>
                    <m:r>
                      <a:rPr lang="en-US" i="1">
                        <a:latin typeface="Cambria Math"/>
                      </a:rPr>
                      <m:t>=</m:t>
                    </m:r>
                    <m:sSup>
                      <m:sSupPr>
                        <m:ctrlPr>
                          <a:rPr lang="en-US" i="1">
                            <a:latin typeface="Cambria Math"/>
                          </a:rPr>
                        </m:ctrlPr>
                      </m:sSupPr>
                      <m:e>
                        <m:r>
                          <a:rPr lang="en-US" i="1">
                            <a:latin typeface="Cambria Math"/>
                            <a:ea typeface="Cambria Math"/>
                          </a:rPr>
                          <m:t>ℰ</m:t>
                        </m:r>
                      </m:e>
                      <m:sup>
                        <m:r>
                          <a:rPr lang="en-US" i="1">
                            <a:latin typeface="Cambria Math"/>
                          </a:rPr>
                          <m:t>0</m:t>
                        </m:r>
                      </m:sup>
                    </m:sSup>
                    <m:r>
                      <a:rPr lang="en-US" i="1">
                        <a:latin typeface="Cambria Math"/>
                      </a:rPr>
                      <m:t>−</m:t>
                    </m:r>
                    <m:f>
                      <m:fPr>
                        <m:ctrlPr>
                          <a:rPr lang="en-US" i="1">
                            <a:latin typeface="Cambria Math"/>
                          </a:rPr>
                        </m:ctrlPr>
                      </m:fPr>
                      <m:num>
                        <m:r>
                          <a:rPr lang="en-US" b="0" i="1" smtClean="0">
                            <a:latin typeface="Cambria Math"/>
                          </a:rPr>
                          <m:t>0.02569</m:t>
                        </m:r>
                      </m:num>
                      <m:den>
                        <m:r>
                          <a:rPr lang="en-US" i="1">
                            <a:latin typeface="Cambria Math"/>
                          </a:rPr>
                          <m:t>𝑛</m:t>
                        </m:r>
                      </m:den>
                    </m:f>
                    <m:r>
                      <a:rPr lang="en-US" i="1">
                        <a:latin typeface="Cambria Math"/>
                      </a:rPr>
                      <m:t> </m:t>
                    </m:r>
                    <m:r>
                      <a:rPr lang="en-US" i="1">
                        <a:latin typeface="Cambria Math"/>
                      </a:rPr>
                      <m:t>𝑙𝑛</m:t>
                    </m:r>
                    <m:f>
                      <m:fPr>
                        <m:ctrlPr>
                          <a:rPr lang="en-US" i="1">
                            <a:latin typeface="Cambria Math"/>
                          </a:rPr>
                        </m:ctrlPr>
                      </m:fPr>
                      <m:num>
                        <m:sSup>
                          <m:sSupPr>
                            <m:ctrlPr>
                              <a:rPr lang="en-US" i="1">
                                <a:latin typeface="Cambria Math"/>
                              </a:rPr>
                            </m:ctrlPr>
                          </m:sSupPr>
                          <m:e>
                            <m:d>
                              <m:dPr>
                                <m:ctrlPr>
                                  <a:rPr lang="en-US" i="1">
                                    <a:latin typeface="Cambria Math"/>
                                  </a:rPr>
                                </m:ctrlPr>
                              </m:dPr>
                              <m:e>
                                <m:d>
                                  <m:dPr>
                                    <m:begChr m:val="["/>
                                    <m:endChr m:val="]"/>
                                    <m:ctrlPr>
                                      <a:rPr lang="en-US" i="1" dirty="0">
                                        <a:latin typeface="Cambria Math"/>
                                        <a:ea typeface="Cambria Math"/>
                                      </a:rPr>
                                    </m:ctrlPr>
                                  </m:dPr>
                                  <m:e>
                                    <m:r>
                                      <a:rPr lang="en-US" i="1" dirty="0">
                                        <a:latin typeface="Cambria Math"/>
                                        <a:ea typeface="Cambria Math"/>
                                      </a:rPr>
                                      <m:t>𝐶</m:t>
                                    </m:r>
                                  </m:e>
                                </m:d>
                              </m:e>
                            </m:d>
                          </m:e>
                          <m:sup>
                            <m:r>
                              <a:rPr lang="en-US" i="1">
                                <a:latin typeface="Cambria Math"/>
                              </a:rPr>
                              <m:t>𝑐</m:t>
                            </m:r>
                          </m:sup>
                        </m:sSup>
                        <m:sSup>
                          <m:sSupPr>
                            <m:ctrlPr>
                              <a:rPr lang="en-US" i="1">
                                <a:latin typeface="Cambria Math"/>
                              </a:rPr>
                            </m:ctrlPr>
                          </m:sSupPr>
                          <m:e>
                            <m:d>
                              <m:dPr>
                                <m:ctrlPr>
                                  <a:rPr lang="en-US" i="1">
                                    <a:latin typeface="Cambria Math"/>
                                  </a:rPr>
                                </m:ctrlPr>
                              </m:dPr>
                              <m:e>
                                <m:d>
                                  <m:dPr>
                                    <m:begChr m:val="["/>
                                    <m:endChr m:val="]"/>
                                    <m:ctrlPr>
                                      <a:rPr lang="en-US" i="1" dirty="0">
                                        <a:latin typeface="Cambria Math"/>
                                        <a:ea typeface="Cambria Math"/>
                                      </a:rPr>
                                    </m:ctrlPr>
                                  </m:dPr>
                                  <m:e>
                                    <m:r>
                                      <a:rPr lang="en-US" i="1" dirty="0">
                                        <a:latin typeface="Cambria Math"/>
                                        <a:ea typeface="Cambria Math"/>
                                      </a:rPr>
                                      <m:t>𝐷</m:t>
                                    </m:r>
                                  </m:e>
                                </m:d>
                              </m:e>
                            </m:d>
                          </m:e>
                          <m:sup>
                            <m:r>
                              <a:rPr lang="en-US" i="1">
                                <a:latin typeface="Cambria Math"/>
                              </a:rPr>
                              <m:t>𝑑</m:t>
                            </m:r>
                          </m:sup>
                        </m:sSup>
                      </m:num>
                      <m:den>
                        <m:sSup>
                          <m:sSupPr>
                            <m:ctrlPr>
                              <a:rPr lang="en-US" i="1">
                                <a:latin typeface="Cambria Math"/>
                              </a:rPr>
                            </m:ctrlPr>
                          </m:sSupPr>
                          <m:e>
                            <m:d>
                              <m:dPr>
                                <m:ctrlPr>
                                  <a:rPr lang="en-US" i="1">
                                    <a:latin typeface="Cambria Math"/>
                                  </a:rPr>
                                </m:ctrlPr>
                              </m:dPr>
                              <m:e>
                                <m:d>
                                  <m:dPr>
                                    <m:begChr m:val="["/>
                                    <m:endChr m:val="]"/>
                                    <m:ctrlPr>
                                      <a:rPr lang="en-US" i="1" dirty="0">
                                        <a:latin typeface="Cambria Math"/>
                                        <a:ea typeface="Cambria Math"/>
                                      </a:rPr>
                                    </m:ctrlPr>
                                  </m:dPr>
                                  <m:e>
                                    <m:r>
                                      <a:rPr lang="en-US" i="1" dirty="0">
                                        <a:latin typeface="Cambria Math"/>
                                        <a:ea typeface="Cambria Math"/>
                                      </a:rPr>
                                      <m:t>𝐴</m:t>
                                    </m:r>
                                  </m:e>
                                </m:d>
                              </m:e>
                            </m:d>
                          </m:e>
                          <m:sup>
                            <m:r>
                              <a:rPr lang="en-US" i="1">
                                <a:latin typeface="Cambria Math"/>
                              </a:rPr>
                              <m:t>𝑎</m:t>
                            </m:r>
                          </m:sup>
                        </m:sSup>
                        <m:sSup>
                          <m:sSupPr>
                            <m:ctrlPr>
                              <a:rPr lang="en-US" i="1">
                                <a:latin typeface="Cambria Math"/>
                              </a:rPr>
                            </m:ctrlPr>
                          </m:sSupPr>
                          <m:e>
                            <m:d>
                              <m:dPr>
                                <m:ctrlPr>
                                  <a:rPr lang="en-US" i="1">
                                    <a:latin typeface="Cambria Math"/>
                                  </a:rPr>
                                </m:ctrlPr>
                              </m:dPr>
                              <m:e>
                                <m:d>
                                  <m:dPr>
                                    <m:begChr m:val="["/>
                                    <m:endChr m:val="]"/>
                                    <m:ctrlPr>
                                      <a:rPr lang="en-US" i="1" dirty="0">
                                        <a:latin typeface="Cambria Math"/>
                                        <a:ea typeface="Cambria Math"/>
                                      </a:rPr>
                                    </m:ctrlPr>
                                  </m:dPr>
                                  <m:e>
                                    <m:r>
                                      <a:rPr lang="en-US" i="1" dirty="0">
                                        <a:latin typeface="Cambria Math"/>
                                        <a:ea typeface="Cambria Math"/>
                                      </a:rPr>
                                      <m:t>𝐵</m:t>
                                    </m:r>
                                  </m:e>
                                </m:d>
                              </m:e>
                            </m:d>
                          </m:e>
                          <m:sup>
                            <m:r>
                              <a:rPr lang="en-US" i="1">
                                <a:latin typeface="Cambria Math"/>
                              </a:rPr>
                              <m:t>𝑏</m:t>
                            </m:r>
                          </m:sup>
                        </m:sSup>
                      </m:den>
                    </m:f>
                  </m:oMath>
                </a14:m>
                <a:endParaRPr lang="en-US" dirty="0" smtClean="0"/>
              </a:p>
              <a:p>
                <a:endParaRPr lang="en-US" dirty="0" smtClean="0">
                  <a:ea typeface="Cambria Math"/>
                </a:endParaRPr>
              </a:p>
              <a:p>
                <a:r>
                  <a:rPr lang="en-US" dirty="0" smtClean="0">
                    <a:ea typeface="Cambria Math"/>
                  </a:rPr>
                  <a:t>			</a:t>
                </a:r>
                <a14:m>
                  <m:oMath xmlns:m="http://schemas.openxmlformats.org/officeDocument/2006/math">
                    <m:borderBox>
                      <m:borderBoxPr>
                        <m:ctrlPr>
                          <a:rPr lang="en-US" i="1" smtClean="0">
                            <a:solidFill>
                              <a:srgbClr val="C00000"/>
                            </a:solidFill>
                            <a:latin typeface="Cambria Math"/>
                            <a:ea typeface="Cambria Math"/>
                          </a:rPr>
                        </m:ctrlPr>
                      </m:borderBoxPr>
                      <m:e>
                        <m:r>
                          <a:rPr lang="en-US" i="1">
                            <a:solidFill>
                              <a:srgbClr val="C00000"/>
                            </a:solidFill>
                            <a:latin typeface="Cambria Math"/>
                            <a:ea typeface="Cambria Math"/>
                          </a:rPr>
                          <m:t>ℰ</m:t>
                        </m:r>
                        <m:r>
                          <a:rPr lang="en-US" i="1">
                            <a:solidFill>
                              <a:srgbClr val="C00000"/>
                            </a:solidFill>
                            <a:latin typeface="Cambria Math"/>
                          </a:rPr>
                          <m:t>=</m:t>
                        </m:r>
                        <m:sSup>
                          <m:sSupPr>
                            <m:ctrlPr>
                              <a:rPr lang="en-US" i="1">
                                <a:solidFill>
                                  <a:srgbClr val="C00000"/>
                                </a:solidFill>
                                <a:latin typeface="Cambria Math"/>
                              </a:rPr>
                            </m:ctrlPr>
                          </m:sSupPr>
                          <m:e>
                            <m:r>
                              <a:rPr lang="en-US" i="1">
                                <a:solidFill>
                                  <a:srgbClr val="C00000"/>
                                </a:solidFill>
                                <a:latin typeface="Cambria Math"/>
                                <a:ea typeface="Cambria Math"/>
                              </a:rPr>
                              <m:t>ℰ</m:t>
                            </m:r>
                          </m:e>
                          <m:sup>
                            <m:r>
                              <a:rPr lang="en-US" i="1">
                                <a:solidFill>
                                  <a:srgbClr val="C00000"/>
                                </a:solidFill>
                                <a:latin typeface="Cambria Math"/>
                              </a:rPr>
                              <m:t>0</m:t>
                            </m:r>
                          </m:sup>
                        </m:sSup>
                        <m:r>
                          <a:rPr lang="en-US" i="1">
                            <a:solidFill>
                              <a:srgbClr val="C00000"/>
                            </a:solidFill>
                            <a:latin typeface="Cambria Math"/>
                          </a:rPr>
                          <m:t>−</m:t>
                        </m:r>
                        <m:f>
                          <m:fPr>
                            <m:ctrlPr>
                              <a:rPr lang="en-US" i="1">
                                <a:solidFill>
                                  <a:srgbClr val="C00000"/>
                                </a:solidFill>
                                <a:latin typeface="Cambria Math"/>
                              </a:rPr>
                            </m:ctrlPr>
                          </m:fPr>
                          <m:num>
                            <m:r>
                              <a:rPr lang="en-US" i="1">
                                <a:solidFill>
                                  <a:srgbClr val="C00000"/>
                                </a:solidFill>
                                <a:latin typeface="Cambria Math"/>
                              </a:rPr>
                              <m:t>0.05916</m:t>
                            </m:r>
                          </m:num>
                          <m:den>
                            <m:r>
                              <a:rPr lang="en-US" i="1">
                                <a:solidFill>
                                  <a:srgbClr val="C00000"/>
                                </a:solidFill>
                                <a:latin typeface="Cambria Math"/>
                              </a:rPr>
                              <m:t>𝑛</m:t>
                            </m:r>
                          </m:den>
                        </m:f>
                        <m:r>
                          <a:rPr lang="en-US" i="1">
                            <a:solidFill>
                              <a:srgbClr val="C00000"/>
                            </a:solidFill>
                            <a:latin typeface="Cambria Math"/>
                          </a:rPr>
                          <m:t> </m:t>
                        </m:r>
                        <m:r>
                          <a:rPr lang="en-US" i="1">
                            <a:solidFill>
                              <a:srgbClr val="C00000"/>
                            </a:solidFill>
                            <a:latin typeface="Cambria Math"/>
                          </a:rPr>
                          <m:t>𝑙𝑜𝑔</m:t>
                        </m:r>
                        <m:f>
                          <m:fPr>
                            <m:ctrlPr>
                              <a:rPr lang="en-US" i="1">
                                <a:solidFill>
                                  <a:srgbClr val="C00000"/>
                                </a:solidFill>
                                <a:latin typeface="Cambria Math"/>
                              </a:rPr>
                            </m:ctrlPr>
                          </m:fPr>
                          <m:num>
                            <m:sSup>
                              <m:sSupPr>
                                <m:ctrlPr>
                                  <a:rPr lang="en-US" i="1">
                                    <a:solidFill>
                                      <a:srgbClr val="C00000"/>
                                    </a:solidFill>
                                    <a:latin typeface="Cambria Math"/>
                                  </a:rPr>
                                </m:ctrlPr>
                              </m:sSupPr>
                              <m:e>
                                <m:d>
                                  <m:dPr>
                                    <m:ctrlPr>
                                      <a:rPr lang="en-US" i="1">
                                        <a:solidFill>
                                          <a:srgbClr val="C00000"/>
                                        </a:solidFill>
                                        <a:latin typeface="Cambria Math"/>
                                      </a:rPr>
                                    </m:ctrlPr>
                                  </m:dPr>
                                  <m:e>
                                    <m:r>
                                      <a:rPr lang="en-US" i="1" dirty="0">
                                        <a:solidFill>
                                          <a:srgbClr val="C00000"/>
                                        </a:solidFill>
                                        <a:latin typeface="Cambria Math"/>
                                        <a:ea typeface="Cambria Math"/>
                                      </a:rPr>
                                      <m:t>[</m:t>
                                    </m:r>
                                    <m:r>
                                      <a:rPr lang="en-US" i="1" dirty="0">
                                        <a:solidFill>
                                          <a:srgbClr val="C00000"/>
                                        </a:solidFill>
                                        <a:latin typeface="Cambria Math"/>
                                        <a:ea typeface="Cambria Math"/>
                                      </a:rPr>
                                      <m:t>𝐶</m:t>
                                    </m:r>
                                    <m:r>
                                      <a:rPr lang="en-US" i="1" dirty="0">
                                        <a:solidFill>
                                          <a:srgbClr val="C00000"/>
                                        </a:solidFill>
                                        <a:latin typeface="Cambria Math"/>
                                        <a:ea typeface="Cambria Math"/>
                                      </a:rPr>
                                      <m:t>]</m:t>
                                    </m:r>
                                  </m:e>
                                </m:d>
                              </m:e>
                              <m:sup>
                                <m:r>
                                  <a:rPr lang="en-US" i="1">
                                    <a:solidFill>
                                      <a:srgbClr val="C00000"/>
                                    </a:solidFill>
                                    <a:latin typeface="Cambria Math"/>
                                  </a:rPr>
                                  <m:t>𝑐</m:t>
                                </m:r>
                              </m:sup>
                            </m:sSup>
                            <m:sSup>
                              <m:sSupPr>
                                <m:ctrlPr>
                                  <a:rPr lang="en-US" i="1">
                                    <a:solidFill>
                                      <a:srgbClr val="C00000"/>
                                    </a:solidFill>
                                    <a:latin typeface="Cambria Math"/>
                                  </a:rPr>
                                </m:ctrlPr>
                              </m:sSupPr>
                              <m:e>
                                <m:d>
                                  <m:dPr>
                                    <m:ctrlPr>
                                      <a:rPr lang="en-US" i="1">
                                        <a:solidFill>
                                          <a:srgbClr val="C00000"/>
                                        </a:solidFill>
                                        <a:latin typeface="Cambria Math"/>
                                      </a:rPr>
                                    </m:ctrlPr>
                                  </m:dPr>
                                  <m:e>
                                    <m:r>
                                      <a:rPr lang="en-US" i="1" dirty="0">
                                        <a:solidFill>
                                          <a:srgbClr val="C00000"/>
                                        </a:solidFill>
                                        <a:latin typeface="Cambria Math"/>
                                        <a:ea typeface="Cambria Math"/>
                                      </a:rPr>
                                      <m:t>[</m:t>
                                    </m:r>
                                    <m:r>
                                      <a:rPr lang="en-US" i="1" dirty="0">
                                        <a:solidFill>
                                          <a:srgbClr val="C00000"/>
                                        </a:solidFill>
                                        <a:latin typeface="Cambria Math"/>
                                        <a:ea typeface="Cambria Math"/>
                                      </a:rPr>
                                      <m:t>𝐷</m:t>
                                    </m:r>
                                    <m:r>
                                      <a:rPr lang="en-US" i="1" dirty="0">
                                        <a:solidFill>
                                          <a:srgbClr val="C00000"/>
                                        </a:solidFill>
                                        <a:latin typeface="Cambria Math"/>
                                        <a:ea typeface="Cambria Math"/>
                                      </a:rPr>
                                      <m:t>]</m:t>
                                    </m:r>
                                  </m:e>
                                </m:d>
                              </m:e>
                              <m:sup>
                                <m:r>
                                  <a:rPr lang="en-US" i="1">
                                    <a:solidFill>
                                      <a:srgbClr val="C00000"/>
                                    </a:solidFill>
                                    <a:latin typeface="Cambria Math"/>
                                  </a:rPr>
                                  <m:t>𝑑</m:t>
                                </m:r>
                              </m:sup>
                            </m:sSup>
                          </m:num>
                          <m:den>
                            <m:sSup>
                              <m:sSupPr>
                                <m:ctrlPr>
                                  <a:rPr lang="en-US" i="1">
                                    <a:solidFill>
                                      <a:srgbClr val="C00000"/>
                                    </a:solidFill>
                                    <a:latin typeface="Cambria Math"/>
                                  </a:rPr>
                                </m:ctrlPr>
                              </m:sSupPr>
                              <m:e>
                                <m:d>
                                  <m:dPr>
                                    <m:ctrlPr>
                                      <a:rPr lang="en-US" i="1">
                                        <a:solidFill>
                                          <a:srgbClr val="C00000"/>
                                        </a:solidFill>
                                        <a:latin typeface="Cambria Math"/>
                                      </a:rPr>
                                    </m:ctrlPr>
                                  </m:dPr>
                                  <m:e>
                                    <m:r>
                                      <a:rPr lang="en-US" i="1" dirty="0">
                                        <a:solidFill>
                                          <a:srgbClr val="C00000"/>
                                        </a:solidFill>
                                        <a:latin typeface="Cambria Math"/>
                                        <a:ea typeface="Cambria Math"/>
                                      </a:rPr>
                                      <m:t>[</m:t>
                                    </m:r>
                                    <m:r>
                                      <a:rPr lang="en-US" i="1" dirty="0">
                                        <a:solidFill>
                                          <a:srgbClr val="C00000"/>
                                        </a:solidFill>
                                        <a:latin typeface="Cambria Math"/>
                                        <a:ea typeface="Cambria Math"/>
                                      </a:rPr>
                                      <m:t>𝐴</m:t>
                                    </m:r>
                                    <m:r>
                                      <a:rPr lang="en-US" i="1" dirty="0">
                                        <a:solidFill>
                                          <a:srgbClr val="C00000"/>
                                        </a:solidFill>
                                        <a:latin typeface="Cambria Math"/>
                                        <a:ea typeface="Cambria Math"/>
                                      </a:rPr>
                                      <m:t>]</m:t>
                                    </m:r>
                                  </m:e>
                                </m:d>
                              </m:e>
                              <m:sup>
                                <m:r>
                                  <a:rPr lang="en-US" i="1">
                                    <a:solidFill>
                                      <a:srgbClr val="C00000"/>
                                    </a:solidFill>
                                    <a:latin typeface="Cambria Math"/>
                                  </a:rPr>
                                  <m:t>𝑎</m:t>
                                </m:r>
                              </m:sup>
                            </m:sSup>
                            <m:sSup>
                              <m:sSupPr>
                                <m:ctrlPr>
                                  <a:rPr lang="en-US" i="1">
                                    <a:solidFill>
                                      <a:srgbClr val="C00000"/>
                                    </a:solidFill>
                                    <a:latin typeface="Cambria Math"/>
                                  </a:rPr>
                                </m:ctrlPr>
                              </m:sSupPr>
                              <m:e>
                                <m:d>
                                  <m:dPr>
                                    <m:ctrlPr>
                                      <a:rPr lang="en-US" i="1">
                                        <a:solidFill>
                                          <a:srgbClr val="C00000"/>
                                        </a:solidFill>
                                        <a:latin typeface="Cambria Math"/>
                                      </a:rPr>
                                    </m:ctrlPr>
                                  </m:dPr>
                                  <m:e>
                                    <m:r>
                                      <a:rPr lang="en-US" i="1" dirty="0">
                                        <a:solidFill>
                                          <a:srgbClr val="C00000"/>
                                        </a:solidFill>
                                        <a:latin typeface="Cambria Math"/>
                                        <a:ea typeface="Cambria Math"/>
                                      </a:rPr>
                                      <m:t>[</m:t>
                                    </m:r>
                                    <m:r>
                                      <a:rPr lang="en-US" i="1" dirty="0">
                                        <a:solidFill>
                                          <a:srgbClr val="C00000"/>
                                        </a:solidFill>
                                        <a:latin typeface="Cambria Math"/>
                                        <a:ea typeface="Cambria Math"/>
                                      </a:rPr>
                                      <m:t>𝐵</m:t>
                                    </m:r>
                                    <m:r>
                                      <a:rPr lang="en-US" i="1" dirty="0">
                                        <a:solidFill>
                                          <a:srgbClr val="C00000"/>
                                        </a:solidFill>
                                        <a:latin typeface="Cambria Math"/>
                                        <a:ea typeface="Cambria Math"/>
                                      </a:rPr>
                                      <m:t>]</m:t>
                                    </m:r>
                                  </m:e>
                                </m:d>
                              </m:e>
                              <m:sup>
                                <m:r>
                                  <a:rPr lang="en-US" i="1">
                                    <a:solidFill>
                                      <a:srgbClr val="C00000"/>
                                    </a:solidFill>
                                    <a:latin typeface="Cambria Math"/>
                                  </a:rPr>
                                  <m:t>𝑏</m:t>
                                </m:r>
                              </m:sup>
                            </m:sSup>
                          </m:den>
                        </m:f>
                      </m:e>
                    </m:borderBox>
                  </m:oMath>
                </a14:m>
                <a:r>
                  <a:rPr lang="en-US" dirty="0" smtClean="0">
                    <a:solidFill>
                      <a:srgbClr val="C00000"/>
                    </a:solidFill>
                  </a:rPr>
                  <a:t>       The Nernst Equation</a:t>
                </a:r>
                <a:endParaRPr lang="en-US" dirty="0">
                  <a:solidFill>
                    <a:srgbClr val="C00000"/>
                  </a:solidFill>
                </a:endParaRPr>
              </a:p>
              <a:p>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28600" y="762000"/>
                <a:ext cx="8915400" cy="6372129"/>
              </a:xfrm>
              <a:prstGeom prst="rect">
                <a:avLst/>
              </a:prstGeom>
              <a:blipFill rotWithShape="1">
                <a:blip r:embed="rId2"/>
                <a:stretch>
                  <a:fillRect l="-616" t="-478"/>
                </a:stretch>
              </a:blipFill>
            </p:spPr>
            <p:txBody>
              <a:bodyPr/>
              <a:lstStyle/>
              <a:p>
                <a:r>
                  <a:rPr lang="en-US">
                    <a:noFill/>
                  </a:rPr>
                  <a:t> </a:t>
                </a:r>
              </a:p>
            </p:txBody>
          </p:sp>
        </mc:Fallback>
      </mc:AlternateContent>
    </p:spTree>
    <p:extLst>
      <p:ext uri="{BB962C8B-B14F-4D97-AF65-F5344CB8AC3E}">
        <p14:creationId xmlns:p14="http://schemas.microsoft.com/office/powerpoint/2010/main" val="4247546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9199"/>
            <a:ext cx="5562600" cy="857250"/>
          </a:xfrm>
        </p:spPr>
        <p:txBody>
          <a:bodyPr>
            <a:normAutofit/>
          </a:bodyPr>
          <a:lstStyle/>
          <a:p>
            <a:r>
              <a:rPr lang="en-US" dirty="0" smtClean="0">
                <a:solidFill>
                  <a:srgbClr val="C00000"/>
                </a:solidFill>
              </a:rPr>
              <a:t>The </a:t>
            </a:r>
            <a:r>
              <a:rPr lang="en-US" dirty="0" err="1" smtClean="0">
                <a:solidFill>
                  <a:srgbClr val="C00000"/>
                </a:solidFill>
              </a:rPr>
              <a:t>Nerst</a:t>
            </a:r>
            <a:r>
              <a:rPr lang="en-US" dirty="0" smtClean="0">
                <a:solidFill>
                  <a:srgbClr val="C00000"/>
                </a:solidFill>
              </a:rPr>
              <a:t> Equation</a:t>
            </a:r>
            <a:endParaRPr lang="en-US" dirty="0">
              <a:solidFill>
                <a:srgbClr val="C00000"/>
              </a:solidFill>
            </a:endParaRPr>
          </a:p>
        </p:txBody>
      </p:sp>
      <mc:AlternateContent xmlns:mc="http://schemas.openxmlformats.org/markup-compatibility/2006" xmlns:a14="http://schemas.microsoft.com/office/drawing/2010/main">
        <mc:Choice Requires="a14">
          <p:sp>
            <p:nvSpPr>
              <p:cNvPr id="12" name="TextBox 11"/>
              <p:cNvSpPr txBox="1"/>
              <p:nvPr/>
            </p:nvSpPr>
            <p:spPr>
              <a:xfrm>
                <a:off x="152400" y="1143000"/>
                <a:ext cx="8915400" cy="6008248"/>
              </a:xfrm>
              <a:prstGeom prst="rect">
                <a:avLst/>
              </a:prstGeom>
              <a:noFill/>
            </p:spPr>
            <p:txBody>
              <a:bodyPr wrap="square" rtlCol="0">
                <a:spAutoFit/>
              </a:bodyPr>
              <a:lstStyle/>
              <a:p>
                <a:r>
                  <a:rPr lang="en-US" dirty="0" smtClean="0"/>
                  <a:t>The Nernst Equation</a:t>
                </a:r>
              </a:p>
              <a:p>
                <a:pPr/>
                <a14:m>
                  <m:oMathPara xmlns:m="http://schemas.openxmlformats.org/officeDocument/2006/math">
                    <m:oMathParaPr>
                      <m:jc m:val="centerGroup"/>
                    </m:oMathParaPr>
                    <m:oMath xmlns:m="http://schemas.openxmlformats.org/officeDocument/2006/math">
                      <m:r>
                        <a:rPr lang="en-US" i="1">
                          <a:solidFill>
                            <a:srgbClr val="C00000"/>
                          </a:solidFill>
                          <a:latin typeface="Cambria Math"/>
                          <a:ea typeface="Cambria Math"/>
                        </a:rPr>
                        <m:t>ℰ</m:t>
                      </m:r>
                      <m:r>
                        <a:rPr lang="en-US" i="1">
                          <a:solidFill>
                            <a:srgbClr val="C00000"/>
                          </a:solidFill>
                          <a:latin typeface="Cambria Math"/>
                        </a:rPr>
                        <m:t>=</m:t>
                      </m:r>
                      <m:sSup>
                        <m:sSupPr>
                          <m:ctrlPr>
                            <a:rPr lang="en-US" i="1">
                              <a:solidFill>
                                <a:srgbClr val="C00000"/>
                              </a:solidFill>
                              <a:latin typeface="Cambria Math"/>
                            </a:rPr>
                          </m:ctrlPr>
                        </m:sSupPr>
                        <m:e>
                          <m:r>
                            <a:rPr lang="en-US" i="1">
                              <a:solidFill>
                                <a:srgbClr val="C00000"/>
                              </a:solidFill>
                              <a:latin typeface="Cambria Math"/>
                              <a:ea typeface="Cambria Math"/>
                            </a:rPr>
                            <m:t>ℰ</m:t>
                          </m:r>
                        </m:e>
                        <m:sup>
                          <m:r>
                            <a:rPr lang="en-US" i="1">
                              <a:solidFill>
                                <a:srgbClr val="C00000"/>
                              </a:solidFill>
                              <a:latin typeface="Cambria Math"/>
                            </a:rPr>
                            <m:t>0</m:t>
                          </m:r>
                        </m:sup>
                      </m:sSup>
                      <m:r>
                        <a:rPr lang="en-US" i="1">
                          <a:solidFill>
                            <a:srgbClr val="C00000"/>
                          </a:solidFill>
                          <a:latin typeface="Cambria Math"/>
                        </a:rPr>
                        <m:t>−</m:t>
                      </m:r>
                      <m:f>
                        <m:fPr>
                          <m:ctrlPr>
                            <a:rPr lang="en-US" i="1">
                              <a:solidFill>
                                <a:srgbClr val="C00000"/>
                              </a:solidFill>
                              <a:latin typeface="Cambria Math"/>
                            </a:rPr>
                          </m:ctrlPr>
                        </m:fPr>
                        <m:num>
                          <m:r>
                            <a:rPr lang="en-US" i="1">
                              <a:solidFill>
                                <a:srgbClr val="C00000"/>
                              </a:solidFill>
                              <a:latin typeface="Cambria Math"/>
                            </a:rPr>
                            <m:t>0.05916</m:t>
                          </m:r>
                        </m:num>
                        <m:den>
                          <m:r>
                            <a:rPr lang="en-US" i="1">
                              <a:solidFill>
                                <a:srgbClr val="C00000"/>
                              </a:solidFill>
                              <a:latin typeface="Cambria Math"/>
                            </a:rPr>
                            <m:t>𝑛</m:t>
                          </m:r>
                        </m:den>
                      </m:f>
                      <m:r>
                        <a:rPr lang="en-US" i="1">
                          <a:solidFill>
                            <a:srgbClr val="C00000"/>
                          </a:solidFill>
                          <a:latin typeface="Cambria Math"/>
                        </a:rPr>
                        <m:t> </m:t>
                      </m:r>
                      <m:r>
                        <a:rPr lang="en-US" i="1">
                          <a:solidFill>
                            <a:srgbClr val="C00000"/>
                          </a:solidFill>
                          <a:latin typeface="Cambria Math"/>
                        </a:rPr>
                        <m:t>𝑙𝑜𝑔</m:t>
                      </m:r>
                      <m:f>
                        <m:fPr>
                          <m:ctrlPr>
                            <a:rPr lang="en-US" i="1">
                              <a:solidFill>
                                <a:srgbClr val="C00000"/>
                              </a:solidFill>
                              <a:latin typeface="Cambria Math"/>
                            </a:rPr>
                          </m:ctrlPr>
                        </m:fPr>
                        <m:num>
                          <m:sSup>
                            <m:sSupPr>
                              <m:ctrlPr>
                                <a:rPr lang="en-US" i="1">
                                  <a:solidFill>
                                    <a:srgbClr val="C00000"/>
                                  </a:solidFill>
                                  <a:latin typeface="Cambria Math"/>
                                </a:rPr>
                              </m:ctrlPr>
                            </m:sSupPr>
                            <m:e>
                              <m:d>
                                <m:dPr>
                                  <m:ctrlPr>
                                    <a:rPr lang="en-US" i="1">
                                      <a:solidFill>
                                        <a:srgbClr val="C00000"/>
                                      </a:solidFill>
                                      <a:latin typeface="Cambria Math"/>
                                    </a:rPr>
                                  </m:ctrlPr>
                                </m:dPr>
                                <m:e>
                                  <m:r>
                                    <a:rPr lang="en-US" i="1" dirty="0">
                                      <a:solidFill>
                                        <a:srgbClr val="C00000"/>
                                      </a:solidFill>
                                      <a:latin typeface="Cambria Math"/>
                                      <a:ea typeface="Cambria Math"/>
                                    </a:rPr>
                                    <m:t>[</m:t>
                                  </m:r>
                                  <m:r>
                                    <a:rPr lang="en-US" i="1" dirty="0">
                                      <a:solidFill>
                                        <a:srgbClr val="C00000"/>
                                      </a:solidFill>
                                      <a:latin typeface="Cambria Math"/>
                                      <a:ea typeface="Cambria Math"/>
                                    </a:rPr>
                                    <m:t>𝐶</m:t>
                                  </m:r>
                                  <m:r>
                                    <a:rPr lang="en-US" i="1" dirty="0">
                                      <a:solidFill>
                                        <a:srgbClr val="C00000"/>
                                      </a:solidFill>
                                      <a:latin typeface="Cambria Math"/>
                                      <a:ea typeface="Cambria Math"/>
                                    </a:rPr>
                                    <m:t>]</m:t>
                                  </m:r>
                                </m:e>
                              </m:d>
                            </m:e>
                            <m:sup>
                              <m:r>
                                <a:rPr lang="en-US" i="1">
                                  <a:solidFill>
                                    <a:srgbClr val="C00000"/>
                                  </a:solidFill>
                                  <a:latin typeface="Cambria Math"/>
                                </a:rPr>
                                <m:t>𝑐</m:t>
                              </m:r>
                            </m:sup>
                          </m:sSup>
                          <m:sSup>
                            <m:sSupPr>
                              <m:ctrlPr>
                                <a:rPr lang="en-US" i="1">
                                  <a:solidFill>
                                    <a:srgbClr val="C00000"/>
                                  </a:solidFill>
                                  <a:latin typeface="Cambria Math"/>
                                </a:rPr>
                              </m:ctrlPr>
                            </m:sSupPr>
                            <m:e>
                              <m:d>
                                <m:dPr>
                                  <m:ctrlPr>
                                    <a:rPr lang="en-US" i="1">
                                      <a:solidFill>
                                        <a:srgbClr val="C00000"/>
                                      </a:solidFill>
                                      <a:latin typeface="Cambria Math"/>
                                    </a:rPr>
                                  </m:ctrlPr>
                                </m:dPr>
                                <m:e>
                                  <m:r>
                                    <a:rPr lang="en-US" i="1" dirty="0">
                                      <a:solidFill>
                                        <a:srgbClr val="C00000"/>
                                      </a:solidFill>
                                      <a:latin typeface="Cambria Math"/>
                                      <a:ea typeface="Cambria Math"/>
                                    </a:rPr>
                                    <m:t>[</m:t>
                                  </m:r>
                                  <m:r>
                                    <a:rPr lang="en-US" i="1" dirty="0">
                                      <a:solidFill>
                                        <a:srgbClr val="C00000"/>
                                      </a:solidFill>
                                      <a:latin typeface="Cambria Math"/>
                                      <a:ea typeface="Cambria Math"/>
                                    </a:rPr>
                                    <m:t>𝐷</m:t>
                                  </m:r>
                                  <m:r>
                                    <a:rPr lang="en-US" i="1" dirty="0">
                                      <a:solidFill>
                                        <a:srgbClr val="C00000"/>
                                      </a:solidFill>
                                      <a:latin typeface="Cambria Math"/>
                                      <a:ea typeface="Cambria Math"/>
                                    </a:rPr>
                                    <m:t>]</m:t>
                                  </m:r>
                                </m:e>
                              </m:d>
                            </m:e>
                            <m:sup>
                              <m:r>
                                <a:rPr lang="en-US" i="1">
                                  <a:solidFill>
                                    <a:srgbClr val="C00000"/>
                                  </a:solidFill>
                                  <a:latin typeface="Cambria Math"/>
                                </a:rPr>
                                <m:t>𝑑</m:t>
                              </m:r>
                            </m:sup>
                          </m:sSup>
                        </m:num>
                        <m:den>
                          <m:sSup>
                            <m:sSupPr>
                              <m:ctrlPr>
                                <a:rPr lang="en-US" i="1">
                                  <a:solidFill>
                                    <a:srgbClr val="C00000"/>
                                  </a:solidFill>
                                  <a:latin typeface="Cambria Math"/>
                                </a:rPr>
                              </m:ctrlPr>
                            </m:sSupPr>
                            <m:e>
                              <m:d>
                                <m:dPr>
                                  <m:ctrlPr>
                                    <a:rPr lang="en-US" i="1">
                                      <a:solidFill>
                                        <a:srgbClr val="C00000"/>
                                      </a:solidFill>
                                      <a:latin typeface="Cambria Math"/>
                                    </a:rPr>
                                  </m:ctrlPr>
                                </m:dPr>
                                <m:e>
                                  <m:r>
                                    <a:rPr lang="en-US" i="1" dirty="0">
                                      <a:solidFill>
                                        <a:srgbClr val="C00000"/>
                                      </a:solidFill>
                                      <a:latin typeface="Cambria Math"/>
                                      <a:ea typeface="Cambria Math"/>
                                    </a:rPr>
                                    <m:t>[</m:t>
                                  </m:r>
                                  <m:r>
                                    <a:rPr lang="en-US" i="1" dirty="0">
                                      <a:solidFill>
                                        <a:srgbClr val="C00000"/>
                                      </a:solidFill>
                                      <a:latin typeface="Cambria Math"/>
                                      <a:ea typeface="Cambria Math"/>
                                    </a:rPr>
                                    <m:t>𝐴</m:t>
                                  </m:r>
                                  <m:r>
                                    <a:rPr lang="en-US" i="1" dirty="0">
                                      <a:solidFill>
                                        <a:srgbClr val="C00000"/>
                                      </a:solidFill>
                                      <a:latin typeface="Cambria Math"/>
                                      <a:ea typeface="Cambria Math"/>
                                    </a:rPr>
                                    <m:t>]</m:t>
                                  </m:r>
                                </m:e>
                              </m:d>
                            </m:e>
                            <m:sup>
                              <m:r>
                                <a:rPr lang="en-US" i="1">
                                  <a:solidFill>
                                    <a:srgbClr val="C00000"/>
                                  </a:solidFill>
                                  <a:latin typeface="Cambria Math"/>
                                </a:rPr>
                                <m:t>𝑎</m:t>
                              </m:r>
                            </m:sup>
                          </m:sSup>
                          <m:sSup>
                            <m:sSupPr>
                              <m:ctrlPr>
                                <a:rPr lang="en-US" i="1">
                                  <a:solidFill>
                                    <a:srgbClr val="C00000"/>
                                  </a:solidFill>
                                  <a:latin typeface="Cambria Math"/>
                                </a:rPr>
                              </m:ctrlPr>
                            </m:sSupPr>
                            <m:e>
                              <m:d>
                                <m:dPr>
                                  <m:ctrlPr>
                                    <a:rPr lang="en-US" i="1">
                                      <a:solidFill>
                                        <a:srgbClr val="C00000"/>
                                      </a:solidFill>
                                      <a:latin typeface="Cambria Math"/>
                                    </a:rPr>
                                  </m:ctrlPr>
                                </m:dPr>
                                <m:e>
                                  <m:r>
                                    <a:rPr lang="en-US" i="1" dirty="0">
                                      <a:solidFill>
                                        <a:srgbClr val="C00000"/>
                                      </a:solidFill>
                                      <a:latin typeface="Cambria Math"/>
                                      <a:ea typeface="Cambria Math"/>
                                    </a:rPr>
                                    <m:t>[</m:t>
                                  </m:r>
                                  <m:r>
                                    <a:rPr lang="en-US" i="1" dirty="0">
                                      <a:solidFill>
                                        <a:srgbClr val="C00000"/>
                                      </a:solidFill>
                                      <a:latin typeface="Cambria Math"/>
                                      <a:ea typeface="Cambria Math"/>
                                    </a:rPr>
                                    <m:t>𝐵</m:t>
                                  </m:r>
                                  <m:r>
                                    <a:rPr lang="en-US" i="1" dirty="0">
                                      <a:solidFill>
                                        <a:srgbClr val="C00000"/>
                                      </a:solidFill>
                                      <a:latin typeface="Cambria Math"/>
                                      <a:ea typeface="Cambria Math"/>
                                    </a:rPr>
                                    <m:t>]</m:t>
                                  </m:r>
                                </m:e>
                              </m:d>
                            </m:e>
                            <m:sup>
                              <m:r>
                                <a:rPr lang="en-US" i="1">
                                  <a:solidFill>
                                    <a:srgbClr val="C00000"/>
                                  </a:solidFill>
                                  <a:latin typeface="Cambria Math"/>
                                </a:rPr>
                                <m:t>𝑏</m:t>
                              </m:r>
                            </m:sup>
                          </m:sSup>
                        </m:den>
                      </m:f>
                    </m:oMath>
                  </m:oMathPara>
                </a14:m>
                <a:endParaRPr lang="en-US" dirty="0" smtClean="0">
                  <a:solidFill>
                    <a:srgbClr val="C00000"/>
                  </a:solidFill>
                </a:endParaRPr>
              </a:p>
              <a:p>
                <a:endParaRPr lang="en-US" dirty="0" smtClean="0">
                  <a:solidFill>
                    <a:srgbClr val="C00000"/>
                  </a:solidFill>
                </a:endParaRPr>
              </a:p>
              <a:p>
                <a:r>
                  <a:rPr lang="en-US" dirty="0"/>
                  <a:t>t</a:t>
                </a:r>
                <a:r>
                  <a:rPr lang="en-US" dirty="0" smtClean="0"/>
                  <a:t>ells us how the voltage put out by a battery will change as it discharges, and the concentrations of products build up.</a:t>
                </a:r>
              </a:p>
              <a:p>
                <a:endParaRPr lang="en-US" dirty="0" smtClean="0"/>
              </a:p>
              <a:p>
                <a:r>
                  <a:rPr lang="en-US" dirty="0" smtClean="0"/>
                  <a:t>For example, if we start off with concentrations of 1 M Zn</a:t>
                </a:r>
                <a:r>
                  <a:rPr lang="en-US" baseline="30000" dirty="0" smtClean="0"/>
                  <a:t>2+</a:t>
                </a:r>
                <a:r>
                  <a:rPr lang="en-US" dirty="0" smtClean="0"/>
                  <a:t> and 1M Cu</a:t>
                </a:r>
                <a:r>
                  <a:rPr lang="en-US" baseline="30000" dirty="0" smtClean="0"/>
                  <a:t>2+</a:t>
                </a:r>
                <a:r>
                  <a:rPr lang="en-US" dirty="0" smtClean="0"/>
                  <a:t> in our cell:</a:t>
                </a:r>
              </a:p>
              <a:p>
                <a:endParaRPr lang="en-US" dirty="0" smtClean="0"/>
              </a:p>
              <a:p>
                <a:r>
                  <a:rPr lang="en-US" dirty="0" smtClean="0"/>
                  <a:t>Zn(s</a:t>
                </a:r>
                <a:r>
                  <a:rPr lang="en-US" dirty="0"/>
                  <a:t>) → Zn</a:t>
                </a:r>
                <a:r>
                  <a:rPr lang="en-US" baseline="30000" dirty="0"/>
                  <a:t>2+</a:t>
                </a:r>
                <a:r>
                  <a:rPr lang="en-US" dirty="0"/>
                  <a:t>(</a:t>
                </a:r>
                <a:r>
                  <a:rPr lang="en-US" dirty="0" err="1"/>
                  <a:t>aq</a:t>
                </a:r>
                <a:r>
                  <a:rPr lang="en-US" dirty="0"/>
                  <a:t>) + 2e</a:t>
                </a:r>
                <a:r>
                  <a:rPr lang="en-US" baseline="30000" dirty="0"/>
                  <a:t>-	</a:t>
                </a:r>
                <a:endParaRPr lang="en-US" baseline="30000" dirty="0" smtClean="0"/>
              </a:p>
              <a:p>
                <a:r>
                  <a:rPr lang="en-US" dirty="0" smtClean="0"/>
                  <a:t>Cu</a:t>
                </a:r>
                <a:r>
                  <a:rPr lang="en-US" baseline="30000" dirty="0" smtClean="0"/>
                  <a:t>2</a:t>
                </a:r>
                <a:r>
                  <a:rPr lang="en-US" baseline="30000" dirty="0"/>
                  <a:t>+</a:t>
                </a:r>
                <a:r>
                  <a:rPr lang="en-US" dirty="0"/>
                  <a:t>(</a:t>
                </a:r>
                <a:r>
                  <a:rPr lang="en-US" dirty="0" err="1"/>
                  <a:t>aq</a:t>
                </a:r>
                <a:r>
                  <a:rPr lang="en-US" dirty="0"/>
                  <a:t>) + 2e</a:t>
                </a:r>
                <a:r>
                  <a:rPr lang="en-US" baseline="30000" dirty="0"/>
                  <a:t>-</a:t>
                </a:r>
                <a:r>
                  <a:rPr lang="en-US" dirty="0"/>
                  <a:t> → Cu(s</a:t>
                </a:r>
                <a:r>
                  <a:rPr lang="en-US" dirty="0" smtClean="0"/>
                  <a:t>)	or Zn(s) + Cu</a:t>
                </a:r>
                <a:r>
                  <a:rPr lang="en-US" baseline="30000" dirty="0" smtClean="0"/>
                  <a:t>2+</a:t>
                </a:r>
                <a:r>
                  <a:rPr lang="en-US" dirty="0" smtClean="0"/>
                  <a:t>(</a:t>
                </a:r>
                <a:r>
                  <a:rPr lang="en-US" dirty="0" err="1" smtClean="0"/>
                  <a:t>aq</a:t>
                </a:r>
                <a:r>
                  <a:rPr lang="en-US" dirty="0" smtClean="0"/>
                  <a:t>) </a:t>
                </a:r>
                <a:r>
                  <a:rPr lang="en-US" dirty="0"/>
                  <a:t>→ Cu(s</a:t>
                </a:r>
                <a:r>
                  <a:rPr lang="en-US" dirty="0" smtClean="0"/>
                  <a:t>) + </a:t>
                </a:r>
                <a:r>
                  <a:rPr lang="en-US" dirty="0"/>
                  <a:t>Zn</a:t>
                </a:r>
                <a:r>
                  <a:rPr lang="en-US" baseline="30000" dirty="0"/>
                  <a:t>2+</a:t>
                </a:r>
                <a:r>
                  <a:rPr lang="en-US" dirty="0"/>
                  <a:t>(</a:t>
                </a:r>
                <a:r>
                  <a:rPr lang="en-US" dirty="0" err="1"/>
                  <a:t>aq</a:t>
                </a:r>
                <a:r>
                  <a:rPr lang="en-US" dirty="0"/>
                  <a:t>)</a:t>
                </a:r>
              </a:p>
              <a:p>
                <a:endParaRPr lang="en-US" dirty="0" smtClean="0"/>
              </a:p>
              <a:p>
                <a:r>
                  <a:rPr lang="en-US" dirty="0" smtClean="0"/>
                  <a:t>We get the standard </a:t>
                </a:r>
                <a14:m>
                  <m:oMath xmlns:m="http://schemas.openxmlformats.org/officeDocument/2006/math">
                    <m:sSup>
                      <m:sSupPr>
                        <m:ctrlPr>
                          <a:rPr lang="en-US" i="1">
                            <a:latin typeface="Cambria Math"/>
                          </a:rPr>
                        </m:ctrlPr>
                      </m:sSupPr>
                      <m:e>
                        <m:r>
                          <a:rPr lang="en-US" i="1">
                            <a:latin typeface="Cambria Math"/>
                            <a:ea typeface="Cambria Math"/>
                          </a:rPr>
                          <m:t>ℰ</m:t>
                        </m:r>
                      </m:e>
                      <m:sup>
                        <m:r>
                          <a:rPr lang="en-US" i="1">
                            <a:latin typeface="Cambria Math"/>
                          </a:rPr>
                          <m:t>0</m:t>
                        </m:r>
                      </m:sup>
                    </m:sSup>
                  </m:oMath>
                </a14:m>
                <a:r>
                  <a:rPr lang="en-US" dirty="0"/>
                  <a:t> = 1.099 </a:t>
                </a:r>
                <a:r>
                  <a:rPr lang="en-US" dirty="0" smtClean="0"/>
                  <a:t>V.</a:t>
                </a:r>
              </a:p>
              <a:p>
                <a:endParaRPr lang="en-US" dirty="0"/>
              </a:p>
              <a:p>
                <a:r>
                  <a:rPr lang="en-US" dirty="0" smtClean="0"/>
                  <a:t>When the cell has been </a:t>
                </a:r>
                <a:r>
                  <a:rPr lang="en-US" dirty="0" smtClean="0">
                    <a:solidFill>
                      <a:schemeClr val="tx1"/>
                    </a:solidFill>
                  </a:rPr>
                  <a:t>half discharged, [Cu</a:t>
                </a:r>
                <a:r>
                  <a:rPr lang="en-US" baseline="30000" dirty="0" smtClean="0">
                    <a:solidFill>
                      <a:schemeClr val="tx1"/>
                    </a:solidFill>
                  </a:rPr>
                  <a:t>2+</a:t>
                </a:r>
                <a:r>
                  <a:rPr lang="en-US" dirty="0" smtClean="0">
                    <a:solidFill>
                      <a:schemeClr val="tx1"/>
                    </a:solidFill>
                  </a:rPr>
                  <a:t>] = 0.5M. If the volume for the Zn</a:t>
                </a:r>
                <a:r>
                  <a:rPr lang="en-US" baseline="30000" dirty="0" smtClean="0">
                    <a:solidFill>
                      <a:schemeClr val="tx1"/>
                    </a:solidFill>
                  </a:rPr>
                  <a:t>2+</a:t>
                </a:r>
                <a:r>
                  <a:rPr lang="en-US" dirty="0" smtClean="0">
                    <a:solidFill>
                      <a:schemeClr val="tx1"/>
                    </a:solidFill>
                  </a:rPr>
                  <a:t> ions is the same as that for the Cu</a:t>
                </a:r>
                <a:r>
                  <a:rPr lang="en-US" baseline="30000" dirty="0" smtClean="0">
                    <a:solidFill>
                      <a:schemeClr val="tx1"/>
                    </a:solidFill>
                  </a:rPr>
                  <a:t>2+</a:t>
                </a:r>
                <a:r>
                  <a:rPr lang="en-US" dirty="0" smtClean="0">
                    <a:solidFill>
                      <a:schemeClr val="tx1"/>
                    </a:solidFill>
                  </a:rPr>
                  <a:t> ions, then [Zn</a:t>
                </a:r>
                <a:r>
                  <a:rPr lang="en-US" baseline="30000" dirty="0" smtClean="0">
                    <a:solidFill>
                      <a:schemeClr val="tx1"/>
                    </a:solidFill>
                  </a:rPr>
                  <a:t>2</a:t>
                </a:r>
                <a:r>
                  <a:rPr lang="en-US" baseline="30000" dirty="0">
                    <a:solidFill>
                      <a:schemeClr val="tx1"/>
                    </a:solidFill>
                  </a:rPr>
                  <a:t>+</a:t>
                </a:r>
                <a:r>
                  <a:rPr lang="en-US" dirty="0">
                    <a:solidFill>
                      <a:schemeClr val="tx1"/>
                    </a:solidFill>
                  </a:rPr>
                  <a:t>] = </a:t>
                </a:r>
                <a:r>
                  <a:rPr lang="en-US" dirty="0" smtClean="0">
                    <a:solidFill>
                      <a:schemeClr val="tx1"/>
                    </a:solidFill>
                  </a:rPr>
                  <a:t>1.5M, and the cell will now generate a voltage difference of:</a:t>
                </a:r>
              </a:p>
              <a:p>
                <a:pPr/>
                <a14:m>
                  <m:oMathPara xmlns:m="http://schemas.openxmlformats.org/officeDocument/2006/math">
                    <m:oMathParaPr>
                      <m:jc m:val="centerGroup"/>
                    </m:oMathParaPr>
                    <m:oMath xmlns:m="http://schemas.openxmlformats.org/officeDocument/2006/math">
                      <m:r>
                        <a:rPr lang="en-US" i="1">
                          <a:solidFill>
                            <a:schemeClr val="tx1"/>
                          </a:solidFill>
                          <a:latin typeface="Cambria Math"/>
                          <a:ea typeface="Cambria Math"/>
                        </a:rPr>
                        <m:t>ℰ</m:t>
                      </m:r>
                      <m:r>
                        <a:rPr lang="en-US" i="1">
                          <a:solidFill>
                            <a:schemeClr val="tx1"/>
                          </a:solidFill>
                          <a:latin typeface="Cambria Math"/>
                        </a:rPr>
                        <m:t>=</m:t>
                      </m:r>
                      <m:r>
                        <a:rPr lang="en-US" i="1">
                          <a:latin typeface="Cambria Math"/>
                        </a:rPr>
                        <m:t>1.099</m:t>
                      </m:r>
                      <m:r>
                        <a:rPr lang="en-US" i="1">
                          <a:latin typeface="Cambria Math"/>
                        </a:rPr>
                        <m:t>𝑉</m:t>
                      </m:r>
                      <m:r>
                        <a:rPr lang="en-US" i="1">
                          <a:solidFill>
                            <a:schemeClr val="tx1"/>
                          </a:solidFill>
                          <a:latin typeface="Cambria Math"/>
                        </a:rPr>
                        <m:t>−</m:t>
                      </m:r>
                      <m:f>
                        <m:fPr>
                          <m:ctrlPr>
                            <a:rPr lang="en-US" i="1">
                              <a:solidFill>
                                <a:schemeClr val="tx1"/>
                              </a:solidFill>
                              <a:latin typeface="Cambria Math"/>
                            </a:rPr>
                          </m:ctrlPr>
                        </m:fPr>
                        <m:num>
                          <m:r>
                            <a:rPr lang="en-US" i="1">
                              <a:solidFill>
                                <a:schemeClr val="tx1"/>
                              </a:solidFill>
                              <a:latin typeface="Cambria Math"/>
                            </a:rPr>
                            <m:t>0.05916</m:t>
                          </m:r>
                        </m:num>
                        <m:den>
                          <m:r>
                            <a:rPr lang="en-US" b="0" i="1" smtClean="0">
                              <a:solidFill>
                                <a:schemeClr val="tx1"/>
                              </a:solidFill>
                              <a:latin typeface="Cambria Math"/>
                            </a:rPr>
                            <m:t>2</m:t>
                          </m:r>
                        </m:den>
                      </m:f>
                      <m:r>
                        <a:rPr lang="en-US" i="1">
                          <a:solidFill>
                            <a:schemeClr val="tx1"/>
                          </a:solidFill>
                          <a:latin typeface="Cambria Math"/>
                        </a:rPr>
                        <m:t> </m:t>
                      </m:r>
                      <m:r>
                        <a:rPr lang="en-US" i="1">
                          <a:solidFill>
                            <a:schemeClr val="tx1"/>
                          </a:solidFill>
                          <a:latin typeface="Cambria Math"/>
                        </a:rPr>
                        <m:t>𝑙𝑜𝑔</m:t>
                      </m:r>
                      <m:f>
                        <m:fPr>
                          <m:ctrlPr>
                            <a:rPr lang="en-US" i="1">
                              <a:solidFill>
                                <a:schemeClr val="tx1"/>
                              </a:solidFill>
                              <a:latin typeface="Cambria Math"/>
                            </a:rPr>
                          </m:ctrlPr>
                        </m:fPr>
                        <m:num>
                          <m:d>
                            <m:dPr>
                              <m:begChr m:val="["/>
                              <m:endChr m:val="]"/>
                              <m:ctrlPr>
                                <a:rPr lang="en-US" i="1" dirty="0">
                                  <a:latin typeface="Cambria Math"/>
                                  <a:ea typeface="Cambria Math"/>
                                </a:rPr>
                              </m:ctrlPr>
                            </m:dPr>
                            <m:e>
                              <m:sSup>
                                <m:sSupPr>
                                  <m:ctrlPr>
                                    <a:rPr lang="en-US" i="1" dirty="0">
                                      <a:latin typeface="Cambria Math"/>
                                      <a:ea typeface="Cambria Math"/>
                                    </a:rPr>
                                  </m:ctrlPr>
                                </m:sSupPr>
                                <m:e>
                                  <m:r>
                                    <a:rPr lang="en-US" i="1" dirty="0">
                                      <a:latin typeface="Cambria Math"/>
                                      <a:ea typeface="Cambria Math"/>
                                    </a:rPr>
                                    <m:t>𝑍𝑛</m:t>
                                  </m:r>
                                </m:e>
                                <m:sup>
                                  <m:r>
                                    <a:rPr lang="en-US" i="1" dirty="0">
                                      <a:latin typeface="Cambria Math"/>
                                      <a:ea typeface="Cambria Math"/>
                                    </a:rPr>
                                    <m:t>2+</m:t>
                                  </m:r>
                                </m:sup>
                              </m:sSup>
                            </m:e>
                          </m:d>
                        </m:num>
                        <m:den>
                          <m:d>
                            <m:dPr>
                              <m:begChr m:val="["/>
                              <m:endChr m:val="]"/>
                              <m:ctrlPr>
                                <a:rPr lang="en-US" i="1" dirty="0">
                                  <a:latin typeface="Cambria Math"/>
                                  <a:ea typeface="Cambria Math"/>
                                </a:rPr>
                              </m:ctrlPr>
                            </m:dPr>
                            <m:e>
                              <m:sSup>
                                <m:sSupPr>
                                  <m:ctrlPr>
                                    <a:rPr lang="en-US" i="1" dirty="0">
                                      <a:latin typeface="Cambria Math"/>
                                      <a:ea typeface="Cambria Math"/>
                                    </a:rPr>
                                  </m:ctrlPr>
                                </m:sSupPr>
                                <m:e>
                                  <m:r>
                                    <a:rPr lang="en-US" b="0" i="1" dirty="0" smtClean="0">
                                      <a:latin typeface="Cambria Math"/>
                                      <a:ea typeface="Cambria Math"/>
                                    </a:rPr>
                                    <m:t>𝐶𝑢</m:t>
                                  </m:r>
                                </m:e>
                                <m:sup>
                                  <m:r>
                                    <a:rPr lang="en-US" i="1" dirty="0">
                                      <a:latin typeface="Cambria Math"/>
                                      <a:ea typeface="Cambria Math"/>
                                    </a:rPr>
                                    <m:t>2+</m:t>
                                  </m:r>
                                </m:sup>
                              </m:sSup>
                            </m:e>
                          </m:d>
                        </m:den>
                      </m:f>
                      <m:r>
                        <a:rPr lang="en-US" b="0" i="0" smtClean="0">
                          <a:solidFill>
                            <a:schemeClr val="tx1"/>
                          </a:solidFill>
                          <a:latin typeface="Cambria Math"/>
                        </a:rPr>
                        <m:t>=</m:t>
                      </m:r>
                      <m:r>
                        <a:rPr lang="en-US" i="1">
                          <a:latin typeface="Cambria Math"/>
                        </a:rPr>
                        <m:t>1.099</m:t>
                      </m:r>
                      <m:r>
                        <a:rPr lang="en-US" i="1">
                          <a:latin typeface="Cambria Math"/>
                        </a:rPr>
                        <m:t>𝑉</m:t>
                      </m:r>
                      <m:r>
                        <a:rPr lang="en-US" i="1">
                          <a:latin typeface="Cambria Math"/>
                        </a:rPr>
                        <m:t>−</m:t>
                      </m:r>
                      <m:f>
                        <m:fPr>
                          <m:ctrlPr>
                            <a:rPr lang="en-US" i="1">
                              <a:latin typeface="Cambria Math"/>
                            </a:rPr>
                          </m:ctrlPr>
                        </m:fPr>
                        <m:num>
                          <m:r>
                            <a:rPr lang="en-US" i="1">
                              <a:latin typeface="Cambria Math"/>
                            </a:rPr>
                            <m:t>0.05916</m:t>
                          </m:r>
                        </m:num>
                        <m:den>
                          <m:r>
                            <a:rPr lang="en-US" i="1">
                              <a:latin typeface="Cambria Math"/>
                            </a:rPr>
                            <m:t>2</m:t>
                          </m:r>
                        </m:den>
                      </m:f>
                      <m:r>
                        <a:rPr lang="en-US" i="1">
                          <a:latin typeface="Cambria Math"/>
                        </a:rPr>
                        <m:t> </m:t>
                      </m:r>
                      <m:r>
                        <a:rPr lang="en-US" i="1">
                          <a:latin typeface="Cambria Math"/>
                        </a:rPr>
                        <m:t>𝑙𝑜𝑔</m:t>
                      </m:r>
                      <m:f>
                        <m:fPr>
                          <m:ctrlPr>
                            <a:rPr lang="en-US" i="1">
                              <a:latin typeface="Cambria Math"/>
                            </a:rPr>
                          </m:ctrlPr>
                        </m:fPr>
                        <m:num>
                          <m:r>
                            <a:rPr lang="en-US" b="0" i="1" dirty="0" smtClean="0">
                              <a:latin typeface="Cambria Math"/>
                              <a:ea typeface="Cambria Math"/>
                            </a:rPr>
                            <m:t>1.5</m:t>
                          </m:r>
                          <m:r>
                            <a:rPr lang="en-US" b="0" i="1" dirty="0" smtClean="0">
                              <a:latin typeface="Cambria Math"/>
                              <a:ea typeface="Cambria Math"/>
                            </a:rPr>
                            <m:t>𝑀</m:t>
                          </m:r>
                        </m:num>
                        <m:den>
                          <m:r>
                            <a:rPr lang="en-US" b="0" i="1" dirty="0" smtClean="0">
                              <a:latin typeface="Cambria Math"/>
                              <a:ea typeface="Cambria Math"/>
                            </a:rPr>
                            <m:t>0.5</m:t>
                          </m:r>
                          <m:r>
                            <a:rPr lang="en-US" b="0" i="1" dirty="0" smtClean="0">
                              <a:latin typeface="Cambria Math"/>
                              <a:ea typeface="Cambria Math"/>
                            </a:rPr>
                            <m:t>𝑀</m:t>
                          </m:r>
                        </m:den>
                      </m:f>
                      <m:r>
                        <a:rPr lang="en-US" b="0" i="0" dirty="0" smtClean="0">
                          <a:latin typeface="Cambria Math"/>
                          <a:ea typeface="Cambria Math"/>
                        </a:rPr>
                        <m:t>=</m:t>
                      </m:r>
                      <m:borderBox>
                        <m:borderBoxPr>
                          <m:ctrlPr>
                            <a:rPr lang="en-US" b="0" i="1" dirty="0" smtClean="0">
                              <a:latin typeface="Cambria Math"/>
                              <a:ea typeface="Cambria Math"/>
                            </a:rPr>
                          </m:ctrlPr>
                        </m:borderBoxPr>
                        <m:e>
                          <m:r>
                            <a:rPr lang="en-US" dirty="0">
                              <a:latin typeface="Cambria Math"/>
                              <a:ea typeface="Cambria Math"/>
                            </a:rPr>
                            <m:t>1.085 </m:t>
                          </m:r>
                          <m:r>
                            <m:rPr>
                              <m:sty m:val="p"/>
                            </m:rPr>
                            <a:rPr lang="en-US" dirty="0">
                              <a:latin typeface="Cambria Math"/>
                              <a:ea typeface="Cambria Math"/>
                            </a:rPr>
                            <m:t>V</m:t>
                          </m:r>
                        </m:e>
                      </m:borderBox>
                    </m:oMath>
                  </m:oMathPara>
                </a14:m>
                <a:endParaRPr lang="en-US" dirty="0"/>
              </a:p>
              <a:p>
                <a:r>
                  <a:rPr lang="en-US" dirty="0" smtClean="0">
                    <a:solidFill>
                      <a:srgbClr val="C00000"/>
                    </a:solidFill>
                  </a:rPr>
                  <a:t>What will the cell generate when it is 90% or 99% discharged? </a:t>
                </a:r>
              </a:p>
              <a:p>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52400" y="1143000"/>
                <a:ext cx="8915400" cy="6008248"/>
              </a:xfrm>
              <a:prstGeom prst="rect">
                <a:avLst/>
              </a:prstGeom>
              <a:blipFill rotWithShape="1">
                <a:blip r:embed="rId2"/>
                <a:stretch>
                  <a:fillRect l="-547" t="-508"/>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73" t="2273" r="5159" b="44455"/>
          <a:stretch/>
        </p:blipFill>
        <p:spPr>
          <a:xfrm>
            <a:off x="7772400" y="1"/>
            <a:ext cx="1371600" cy="1872896"/>
          </a:xfrm>
          <a:prstGeom prst="rect">
            <a:avLst/>
          </a:prstGeom>
        </p:spPr>
      </p:pic>
    </p:spTree>
    <p:extLst>
      <p:ext uri="{BB962C8B-B14F-4D97-AF65-F5344CB8AC3E}">
        <p14:creationId xmlns:p14="http://schemas.microsoft.com/office/powerpoint/2010/main" val="106805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 Conundrum</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sz="2000" dirty="0" smtClean="0"/>
              <a:t>A </a:t>
            </a:r>
            <a:r>
              <a:rPr lang="en-US" sz="2000" dirty="0" smtClean="0">
                <a:solidFill>
                  <a:srgbClr val="C00000"/>
                </a:solidFill>
              </a:rPr>
              <a:t>Latimer diagram </a:t>
            </a:r>
            <a:r>
              <a:rPr lang="en-US" sz="2000" dirty="0" smtClean="0"/>
              <a:t>relates a series of oxidation states of an element:</a:t>
            </a:r>
          </a:p>
          <a:p>
            <a:pPr marL="0" indent="0">
              <a:buNone/>
            </a:pPr>
            <a:endParaRPr lang="en-US" sz="2000" dirty="0" smtClean="0"/>
          </a:p>
          <a:p>
            <a:pPr marL="0" indent="0">
              <a:buNone/>
            </a:pPr>
            <a:endParaRPr lang="en-US" sz="2000" dirty="0"/>
          </a:p>
          <a:p>
            <a:pPr marL="0" indent="0">
              <a:buNone/>
            </a:pPr>
            <a:r>
              <a:rPr lang="en-US" sz="2000" dirty="0" smtClean="0"/>
              <a:t>IO</a:t>
            </a:r>
            <a:r>
              <a:rPr lang="en-US" sz="2000" baseline="-25000" dirty="0" smtClean="0"/>
              <a:t>4</a:t>
            </a:r>
            <a:r>
              <a:rPr lang="en-US" sz="2000" baseline="30000" dirty="0"/>
              <a:t>-</a:t>
            </a:r>
            <a:r>
              <a:rPr lang="en-US" sz="2000" dirty="0" smtClean="0"/>
              <a:t>		IO</a:t>
            </a:r>
            <a:r>
              <a:rPr lang="en-US" sz="2000" baseline="-25000" dirty="0" smtClean="0"/>
              <a:t>3</a:t>
            </a:r>
            <a:r>
              <a:rPr lang="en-US" sz="2000" baseline="30000" dirty="0" smtClean="0"/>
              <a:t>-</a:t>
            </a:r>
            <a:r>
              <a:rPr lang="en-US" sz="2000" dirty="0" smtClean="0"/>
              <a:t>		HOI		I</a:t>
            </a:r>
            <a:r>
              <a:rPr lang="en-US" sz="2000" baseline="-25000" dirty="0" smtClean="0"/>
              <a:t>2	</a:t>
            </a:r>
            <a:r>
              <a:rPr lang="en-US" sz="2000" dirty="0" smtClean="0"/>
              <a:t>	I</a:t>
            </a:r>
            <a:r>
              <a:rPr lang="en-US" sz="2000" baseline="30000" dirty="0" smtClean="0"/>
              <a:t>-</a:t>
            </a:r>
            <a:endParaRPr lang="en-US" sz="2000" dirty="0" smtClean="0"/>
          </a:p>
          <a:p>
            <a:pPr marL="0" indent="0">
              <a:buNone/>
            </a:pPr>
            <a:r>
              <a:rPr lang="en-US" sz="2000" baseline="30000" dirty="0" smtClean="0"/>
              <a:t>(+7)		 (+5)		   (+1)		(0)	</a:t>
            </a:r>
            <a:r>
              <a:rPr lang="en-US" sz="2000" dirty="0" smtClean="0"/>
              <a:t>               </a:t>
            </a:r>
            <a:r>
              <a:rPr lang="en-US" sz="2000" baseline="30000" dirty="0" smtClean="0"/>
              <a:t>(-1)</a:t>
            </a:r>
          </a:p>
          <a:p>
            <a:pPr marL="0" indent="0">
              <a:buNone/>
            </a:pPr>
            <a:endParaRPr lang="en-US" sz="2000" baseline="30000" dirty="0"/>
          </a:p>
          <a:p>
            <a:pPr marL="0" indent="0">
              <a:buNone/>
            </a:pPr>
            <a:endParaRPr lang="en-US" sz="2000" baseline="30000" dirty="0" smtClean="0"/>
          </a:p>
          <a:p>
            <a:pPr marL="0" indent="0">
              <a:buNone/>
            </a:pPr>
            <a:endParaRPr lang="en-US" sz="2000" baseline="30000" dirty="0"/>
          </a:p>
          <a:p>
            <a:pPr marL="0" indent="0">
              <a:buNone/>
            </a:pPr>
            <a:endParaRPr lang="en-US" sz="2000" baseline="30000" dirty="0" smtClean="0"/>
          </a:p>
          <a:p>
            <a:pPr marL="0" indent="0">
              <a:buNone/>
            </a:pPr>
            <a:endParaRPr lang="en-US" sz="2000" baseline="30000" dirty="0"/>
          </a:p>
          <a:p>
            <a:pPr marL="0" indent="0">
              <a:buNone/>
            </a:pPr>
            <a:r>
              <a:rPr lang="en-US" sz="1800" dirty="0" smtClean="0"/>
              <a:t>The actual value is only 1.318 V!</a:t>
            </a:r>
            <a:endParaRPr lang="en-US" sz="1800" dirty="0"/>
          </a:p>
        </p:txBody>
      </p:sp>
      <p:grpSp>
        <p:nvGrpSpPr>
          <p:cNvPr id="26" name="Group 25"/>
          <p:cNvGrpSpPr/>
          <p:nvPr/>
        </p:nvGrpSpPr>
        <p:grpSpPr>
          <a:xfrm>
            <a:off x="1190625" y="2895600"/>
            <a:ext cx="6477000" cy="0"/>
            <a:chOff x="1143000" y="2514600"/>
            <a:chExt cx="6477000" cy="0"/>
          </a:xfrm>
        </p:grpSpPr>
        <p:cxnSp>
          <p:nvCxnSpPr>
            <p:cNvPr id="5" name="Straight Arrow Connector 4"/>
            <p:cNvCxnSpPr/>
            <p:nvPr/>
          </p:nvCxnSpPr>
          <p:spPr>
            <a:xfrm>
              <a:off x="11430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718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006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532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a:off x="6096000" y="3267075"/>
            <a:ext cx="0" cy="228600"/>
          </a:xfrm>
          <a:prstGeom prst="straightConnector1">
            <a:avLst/>
          </a:prstGeom>
          <a:ln w="22225">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96000" y="2438400"/>
            <a:ext cx="0" cy="2476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14600" y="3381375"/>
            <a:ext cx="0" cy="228600"/>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5800" y="2438400"/>
            <a:ext cx="0" cy="228600"/>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90625" y="2513111"/>
            <a:ext cx="6734175" cy="307777"/>
          </a:xfrm>
          <a:prstGeom prst="rect">
            <a:avLst/>
          </a:prstGeom>
          <a:noFill/>
        </p:spPr>
        <p:txBody>
          <a:bodyPr wrap="square" rtlCol="0">
            <a:spAutoFit/>
          </a:bodyPr>
          <a:lstStyle/>
          <a:p>
            <a:r>
              <a:rPr lang="en-US" sz="1400" dirty="0" smtClean="0"/>
              <a:t>+1.589V                                   +1.154V                              +1.430 V	                         +0.535 V</a:t>
            </a:r>
            <a:endParaRPr lang="en-US" sz="1400" dirty="0"/>
          </a:p>
        </p:txBody>
      </p:sp>
      <p:cxnSp>
        <p:nvCxnSpPr>
          <p:cNvPr id="29" name="Straight Connector 28"/>
          <p:cNvCxnSpPr/>
          <p:nvPr/>
        </p:nvCxnSpPr>
        <p:spPr>
          <a:xfrm>
            <a:off x="685800" y="2438400"/>
            <a:ext cx="5410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41605" y="2118955"/>
            <a:ext cx="787395" cy="307777"/>
          </a:xfrm>
          <a:prstGeom prst="rect">
            <a:avLst/>
          </a:prstGeom>
          <a:noFill/>
        </p:spPr>
        <p:txBody>
          <a:bodyPr wrap="none" rtlCol="0">
            <a:spAutoFit/>
          </a:bodyPr>
          <a:lstStyle/>
          <a:p>
            <a:r>
              <a:rPr lang="en-US" sz="1400" dirty="0"/>
              <a:t>+</a:t>
            </a:r>
            <a:r>
              <a:rPr lang="en-US" sz="1400" dirty="0" smtClean="0"/>
              <a:t>1.318V</a:t>
            </a:r>
            <a:endParaRPr lang="en-US" sz="1400" dirty="0"/>
          </a:p>
        </p:txBody>
      </p:sp>
      <p:cxnSp>
        <p:nvCxnSpPr>
          <p:cNvPr id="33" name="Straight Connector 32"/>
          <p:cNvCxnSpPr/>
          <p:nvPr/>
        </p:nvCxnSpPr>
        <p:spPr>
          <a:xfrm>
            <a:off x="2514600" y="3609975"/>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81400" y="3341786"/>
            <a:ext cx="787395" cy="307777"/>
          </a:xfrm>
          <a:prstGeom prst="rect">
            <a:avLst/>
          </a:prstGeom>
          <a:noFill/>
        </p:spPr>
        <p:txBody>
          <a:bodyPr wrap="none" rtlCol="0">
            <a:spAutoFit/>
          </a:bodyPr>
          <a:lstStyle/>
          <a:p>
            <a:r>
              <a:rPr lang="en-US" sz="1400" dirty="0"/>
              <a:t>+</a:t>
            </a:r>
            <a:r>
              <a:rPr lang="en-US" sz="1400" dirty="0" smtClean="0"/>
              <a:t>1.210V</a:t>
            </a:r>
            <a:endParaRPr lang="en-US" sz="1400" dirty="0"/>
          </a:p>
        </p:txBody>
      </p:sp>
      <mc:AlternateContent xmlns:mc="http://schemas.openxmlformats.org/markup-compatibility/2006" xmlns:a14="http://schemas.microsoft.com/office/drawing/2010/main">
        <mc:Choice Requires="a14">
          <p:sp>
            <p:nvSpPr>
              <p:cNvPr id="37" name="TextBox 36"/>
              <p:cNvSpPr txBox="1"/>
              <p:nvPr/>
            </p:nvSpPr>
            <p:spPr>
              <a:xfrm>
                <a:off x="533400" y="4038600"/>
                <a:ext cx="8229600" cy="369332"/>
              </a:xfrm>
              <a:prstGeom prst="rect">
                <a:avLst/>
              </a:prstGeom>
              <a:noFill/>
            </p:spPr>
            <p:txBody>
              <a:bodyPr wrap="square" rtlCol="0">
                <a:spAutoFit/>
              </a:bodyPr>
              <a:lstStyle/>
              <a:p>
                <a:r>
                  <a:rPr lang="en-US" dirty="0" smtClean="0">
                    <a:solidFill>
                      <a:srgbClr val="C00000"/>
                    </a:solidFill>
                  </a:rPr>
                  <a:t>Why doesn’t the </a:t>
                </a:r>
                <a14:m>
                  <m:oMath xmlns:m="http://schemas.openxmlformats.org/officeDocument/2006/math">
                    <m:sSup>
                      <m:sSupPr>
                        <m:ctrlPr>
                          <a:rPr lang="en-US" i="1">
                            <a:solidFill>
                              <a:srgbClr val="C00000"/>
                            </a:solidFill>
                            <a:latin typeface="Cambria Math"/>
                          </a:rPr>
                        </m:ctrlPr>
                      </m:sSupPr>
                      <m:e>
                        <m:r>
                          <a:rPr lang="en-US" i="1">
                            <a:solidFill>
                              <a:srgbClr val="C00000"/>
                            </a:solidFill>
                            <a:latin typeface="Cambria Math"/>
                            <a:ea typeface="Cambria Math"/>
                          </a:rPr>
                          <m:t>ℰ</m:t>
                        </m:r>
                      </m:e>
                      <m:sup>
                        <m:r>
                          <a:rPr lang="en-US" i="1">
                            <a:solidFill>
                              <a:srgbClr val="C00000"/>
                            </a:solidFill>
                            <a:latin typeface="Cambria Math"/>
                          </a:rPr>
                          <m:t>0</m:t>
                        </m:r>
                      </m:sup>
                    </m:sSup>
                  </m:oMath>
                </a14:m>
                <a:r>
                  <a:rPr lang="en-US" dirty="0" smtClean="0">
                    <a:solidFill>
                      <a:srgbClr val="C00000"/>
                    </a:solidFill>
                  </a:rPr>
                  <a:t> value for IO</a:t>
                </a:r>
                <a:r>
                  <a:rPr lang="en-US" baseline="-25000" dirty="0" smtClean="0">
                    <a:solidFill>
                      <a:srgbClr val="C00000"/>
                    </a:solidFill>
                  </a:rPr>
                  <a:t>4</a:t>
                </a:r>
                <a:r>
                  <a:rPr lang="en-US" baseline="30000" dirty="0" smtClean="0">
                    <a:solidFill>
                      <a:srgbClr val="C00000"/>
                    </a:solidFill>
                  </a:rPr>
                  <a:t>- </a:t>
                </a:r>
                <a:r>
                  <a:rPr lang="en-US" dirty="0" smtClean="0">
                    <a:solidFill>
                      <a:srgbClr val="C00000"/>
                    </a:solidFill>
                  </a:rPr>
                  <a:t>→ I</a:t>
                </a:r>
                <a:r>
                  <a:rPr lang="en-US" baseline="-25000" dirty="0" smtClean="0">
                    <a:solidFill>
                      <a:srgbClr val="C00000"/>
                    </a:solidFill>
                  </a:rPr>
                  <a:t>2  </a:t>
                </a:r>
                <a:r>
                  <a:rPr lang="en-US" dirty="0" smtClean="0">
                    <a:solidFill>
                      <a:srgbClr val="C00000"/>
                    </a:solidFill>
                  </a:rPr>
                  <a:t>equal  1.589 V + 1.154 V + 1.430 V = 4.173 V ?</a:t>
                </a:r>
                <a:endParaRPr lang="en-US" dirty="0">
                  <a:solidFill>
                    <a:srgbClr val="C0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33400" y="4038600"/>
                <a:ext cx="8229600" cy="369332"/>
              </a:xfrm>
              <a:prstGeom prst="rect">
                <a:avLst/>
              </a:prstGeom>
              <a:blipFill rotWithShape="1">
                <a:blip r:embed="rId2"/>
                <a:stretch>
                  <a:fillRect l="-667" t="-8333" b="-25000"/>
                </a:stretch>
              </a:blipFill>
            </p:spPr>
            <p:txBody>
              <a:bodyPr/>
              <a:lstStyle/>
              <a:p>
                <a:r>
                  <a:rPr lang="en-US">
                    <a:noFill/>
                  </a:rPr>
                  <a:t> </a:t>
                </a:r>
              </a:p>
            </p:txBody>
          </p:sp>
        </mc:Fallback>
      </mc:AlternateContent>
    </p:spTree>
    <p:extLst>
      <p:ext uri="{BB962C8B-B14F-4D97-AF65-F5344CB8AC3E}">
        <p14:creationId xmlns:p14="http://schemas.microsoft.com/office/powerpoint/2010/main" val="424454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14:m>
                  <m:oMath xmlns:m="http://schemas.openxmlformats.org/officeDocument/2006/math">
                    <m:sSup>
                      <m:sSupPr>
                        <m:ctrlPr>
                          <a:rPr lang="en-US" i="1">
                            <a:solidFill>
                              <a:srgbClr val="C00000"/>
                            </a:solidFill>
                            <a:latin typeface="Cambria Math"/>
                          </a:rPr>
                        </m:ctrlPr>
                      </m:sSupPr>
                      <m:e>
                        <m:r>
                          <a:rPr lang="en-US" i="1">
                            <a:solidFill>
                              <a:srgbClr val="C00000"/>
                            </a:solidFill>
                            <a:latin typeface="Cambria Math"/>
                            <a:ea typeface="Cambria Math"/>
                          </a:rPr>
                          <m:t>ℰ</m:t>
                        </m:r>
                      </m:e>
                      <m:sup>
                        <m:r>
                          <a:rPr lang="en-US" i="1">
                            <a:solidFill>
                              <a:srgbClr val="C00000"/>
                            </a:solidFill>
                            <a:latin typeface="Cambria Math"/>
                          </a:rPr>
                          <m:t>0</m:t>
                        </m:r>
                      </m:sup>
                    </m:sSup>
                  </m:oMath>
                </a14:m>
                <a:r>
                  <a:rPr lang="en-US" dirty="0">
                    <a:solidFill>
                      <a:srgbClr val="C00000"/>
                    </a:solidFill>
                  </a:rPr>
                  <a:t> V</a:t>
                </a:r>
                <a:r>
                  <a:rPr lang="en-US" dirty="0" smtClean="0">
                    <a:solidFill>
                      <a:srgbClr val="C00000"/>
                    </a:solidFill>
                  </a:rPr>
                  <a:t>alues Are Not Additive!</a:t>
                </a:r>
                <a:br>
                  <a:rPr lang="en-US" dirty="0" smtClean="0">
                    <a:solidFill>
                      <a:srgbClr val="C00000"/>
                    </a:solidFill>
                  </a:rPr>
                </a:br>
                <a:r>
                  <a:rPr lang="en-US" dirty="0" smtClean="0">
                    <a:solidFill>
                      <a:srgbClr val="C00000"/>
                    </a:solidFill>
                  </a:rPr>
                  <a:t>(but ∆G values are)</a:t>
                </a:r>
                <a:endParaRPr lang="en-US" dirty="0">
                  <a:solidFill>
                    <a:srgbClr val="C0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6489" b="-29787"/>
                </a:stretch>
              </a:blipFill>
            </p:spPr>
            <p:txBody>
              <a:bodyPr/>
              <a:lstStyle/>
              <a:p>
                <a:r>
                  <a:rPr lang="en-US">
                    <a:noFill/>
                  </a:rPr>
                  <a:t> </a:t>
                </a:r>
              </a:p>
            </p:txBody>
          </p:sp>
        </mc:Fallback>
      </mc:AlternateContent>
      <p:sp>
        <p:nvSpPr>
          <p:cNvPr id="3" name="Content Placeholder 2"/>
          <p:cNvSpPr>
            <a:spLocks noGrp="1"/>
          </p:cNvSpPr>
          <p:nvPr>
            <p:ph idx="1"/>
          </p:nvPr>
        </p:nvSpPr>
        <p:spPr>
          <a:xfrm>
            <a:off x="457200" y="1600201"/>
            <a:ext cx="8229600" cy="2362200"/>
          </a:xfrm>
        </p:spPr>
        <p:txBody>
          <a:bodyPr>
            <a:normAutofit/>
          </a:bodyPr>
          <a:lstStyle/>
          <a:p>
            <a:pPr marL="0" indent="0">
              <a:buNone/>
            </a:pPr>
            <a:r>
              <a:rPr lang="en-US" sz="2000" dirty="0" smtClean="0"/>
              <a:t>A Latimer diagram relates a series of oxidation states of an element:</a:t>
            </a:r>
          </a:p>
          <a:p>
            <a:pPr marL="0" indent="0">
              <a:buNone/>
            </a:pPr>
            <a:endParaRPr lang="en-US" sz="2000" dirty="0" smtClean="0"/>
          </a:p>
          <a:p>
            <a:pPr marL="0" indent="0">
              <a:buNone/>
            </a:pPr>
            <a:endParaRPr lang="en-US" sz="2000" dirty="0"/>
          </a:p>
          <a:p>
            <a:pPr marL="0" indent="0">
              <a:buNone/>
            </a:pPr>
            <a:r>
              <a:rPr lang="en-US" sz="2000" dirty="0" smtClean="0"/>
              <a:t>IO</a:t>
            </a:r>
            <a:r>
              <a:rPr lang="en-US" sz="2000" baseline="-25000" dirty="0" smtClean="0"/>
              <a:t>4</a:t>
            </a:r>
            <a:r>
              <a:rPr lang="en-US" sz="2000" baseline="30000" dirty="0"/>
              <a:t>-</a:t>
            </a:r>
            <a:r>
              <a:rPr lang="en-US" sz="2000" dirty="0" smtClean="0"/>
              <a:t>		IO</a:t>
            </a:r>
            <a:r>
              <a:rPr lang="en-US" sz="2000" baseline="-25000" dirty="0" smtClean="0"/>
              <a:t>3</a:t>
            </a:r>
            <a:r>
              <a:rPr lang="en-US" sz="2000" baseline="30000" dirty="0" smtClean="0"/>
              <a:t>-</a:t>
            </a:r>
            <a:r>
              <a:rPr lang="en-US" sz="2000" dirty="0" smtClean="0"/>
              <a:t>		HOI		I</a:t>
            </a:r>
            <a:r>
              <a:rPr lang="en-US" sz="2000" baseline="-25000" dirty="0" smtClean="0"/>
              <a:t>2	</a:t>
            </a:r>
            <a:r>
              <a:rPr lang="en-US" sz="2000" dirty="0" smtClean="0"/>
              <a:t>	I</a:t>
            </a:r>
            <a:r>
              <a:rPr lang="en-US" sz="2000" baseline="30000" dirty="0" smtClean="0"/>
              <a:t>-</a:t>
            </a:r>
            <a:endParaRPr lang="en-US" sz="2000" dirty="0" smtClean="0"/>
          </a:p>
          <a:p>
            <a:pPr marL="0" indent="0">
              <a:buNone/>
            </a:pPr>
            <a:r>
              <a:rPr lang="en-US" sz="2000" baseline="30000" dirty="0" smtClean="0"/>
              <a:t>(+7)		 (+5)		   (+1)		(0)	</a:t>
            </a:r>
            <a:r>
              <a:rPr lang="en-US" sz="2000" dirty="0" smtClean="0"/>
              <a:t>               </a:t>
            </a:r>
            <a:r>
              <a:rPr lang="en-US" sz="2000" baseline="30000" dirty="0" smtClean="0"/>
              <a:t>(-1)</a:t>
            </a:r>
          </a:p>
          <a:p>
            <a:pPr marL="0" indent="0">
              <a:buNone/>
            </a:pPr>
            <a:endParaRPr lang="en-US" sz="2000" baseline="30000" dirty="0"/>
          </a:p>
          <a:p>
            <a:pPr marL="0" indent="0">
              <a:buNone/>
            </a:pPr>
            <a:endParaRPr lang="en-US" sz="2000" baseline="30000" dirty="0" smtClean="0"/>
          </a:p>
          <a:p>
            <a:pPr marL="0" indent="0">
              <a:buNone/>
            </a:pPr>
            <a:endParaRPr lang="en-US" sz="2000" baseline="30000" dirty="0"/>
          </a:p>
          <a:p>
            <a:pPr marL="0" indent="0">
              <a:buNone/>
            </a:pPr>
            <a:endParaRPr lang="en-US" sz="2000" baseline="30000" dirty="0" smtClean="0"/>
          </a:p>
          <a:p>
            <a:pPr marL="0" indent="0">
              <a:buNone/>
            </a:pPr>
            <a:endParaRPr lang="en-US" sz="2000" baseline="30000" dirty="0"/>
          </a:p>
        </p:txBody>
      </p:sp>
      <p:grpSp>
        <p:nvGrpSpPr>
          <p:cNvPr id="4" name="Group 3"/>
          <p:cNvGrpSpPr/>
          <p:nvPr/>
        </p:nvGrpSpPr>
        <p:grpSpPr>
          <a:xfrm>
            <a:off x="442912" y="2118955"/>
            <a:ext cx="8229600" cy="4663765"/>
            <a:chOff x="442912" y="2118955"/>
            <a:chExt cx="8229600" cy="4663765"/>
          </a:xfrm>
        </p:grpSpPr>
        <p:grpSp>
          <p:nvGrpSpPr>
            <p:cNvPr id="26" name="Group 25"/>
            <p:cNvGrpSpPr/>
            <p:nvPr/>
          </p:nvGrpSpPr>
          <p:grpSpPr>
            <a:xfrm>
              <a:off x="1190625" y="2895600"/>
              <a:ext cx="6477000" cy="0"/>
              <a:chOff x="1143000" y="2514600"/>
              <a:chExt cx="6477000" cy="0"/>
            </a:xfrm>
          </p:grpSpPr>
          <p:cxnSp>
            <p:nvCxnSpPr>
              <p:cNvPr id="5" name="Straight Arrow Connector 4"/>
              <p:cNvCxnSpPr/>
              <p:nvPr/>
            </p:nvCxnSpPr>
            <p:spPr>
              <a:xfrm>
                <a:off x="11430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718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006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532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a:off x="6096000" y="3267075"/>
              <a:ext cx="0" cy="228600"/>
            </a:xfrm>
            <a:prstGeom prst="straightConnector1">
              <a:avLst/>
            </a:prstGeom>
            <a:ln w="22225">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96000" y="2438400"/>
              <a:ext cx="0" cy="2476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14600" y="3381375"/>
              <a:ext cx="0" cy="228600"/>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5800" y="2438400"/>
              <a:ext cx="0" cy="228600"/>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90625" y="2513111"/>
              <a:ext cx="6734175" cy="307777"/>
            </a:xfrm>
            <a:prstGeom prst="rect">
              <a:avLst/>
            </a:prstGeom>
            <a:noFill/>
          </p:spPr>
          <p:txBody>
            <a:bodyPr wrap="square" rtlCol="0">
              <a:spAutoFit/>
            </a:bodyPr>
            <a:lstStyle/>
            <a:p>
              <a:r>
                <a:rPr lang="en-US" sz="1400" dirty="0" smtClean="0"/>
                <a:t>+1.589V                                   +1.154V                              +1.430 V	                         +0.535 V</a:t>
              </a:r>
              <a:endParaRPr lang="en-US" sz="1400" dirty="0"/>
            </a:p>
          </p:txBody>
        </p:sp>
        <p:cxnSp>
          <p:nvCxnSpPr>
            <p:cNvPr id="29" name="Straight Connector 28"/>
            <p:cNvCxnSpPr/>
            <p:nvPr/>
          </p:nvCxnSpPr>
          <p:spPr>
            <a:xfrm>
              <a:off x="685800" y="2438400"/>
              <a:ext cx="5410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41605" y="2118955"/>
              <a:ext cx="787395" cy="307777"/>
            </a:xfrm>
            <a:prstGeom prst="rect">
              <a:avLst/>
            </a:prstGeom>
            <a:noFill/>
          </p:spPr>
          <p:txBody>
            <a:bodyPr wrap="none" rtlCol="0">
              <a:spAutoFit/>
            </a:bodyPr>
            <a:lstStyle/>
            <a:p>
              <a:r>
                <a:rPr lang="en-US" sz="1400" dirty="0"/>
                <a:t>+</a:t>
              </a:r>
              <a:r>
                <a:rPr lang="en-US" sz="1400" dirty="0" smtClean="0"/>
                <a:t>1.318V</a:t>
              </a:r>
              <a:endParaRPr lang="en-US" sz="1400" dirty="0"/>
            </a:p>
          </p:txBody>
        </p:sp>
        <p:cxnSp>
          <p:nvCxnSpPr>
            <p:cNvPr id="33" name="Straight Connector 32"/>
            <p:cNvCxnSpPr/>
            <p:nvPr/>
          </p:nvCxnSpPr>
          <p:spPr>
            <a:xfrm>
              <a:off x="2514600" y="3609975"/>
              <a:ext cx="3581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81400" y="3341786"/>
              <a:ext cx="787395" cy="307777"/>
            </a:xfrm>
            <a:prstGeom prst="rect">
              <a:avLst/>
            </a:prstGeom>
            <a:noFill/>
          </p:spPr>
          <p:txBody>
            <a:bodyPr wrap="none" rtlCol="0">
              <a:spAutoFit/>
            </a:bodyPr>
            <a:lstStyle/>
            <a:p>
              <a:r>
                <a:rPr lang="en-US" sz="1400" dirty="0"/>
                <a:t>+</a:t>
              </a:r>
              <a:r>
                <a:rPr lang="en-US" sz="1400" dirty="0" smtClean="0"/>
                <a:t>1.210V</a:t>
              </a:r>
              <a:endParaRPr lang="en-US" sz="1400" dirty="0"/>
            </a:p>
          </p:txBody>
        </p:sp>
        <mc:AlternateContent xmlns:mc="http://schemas.openxmlformats.org/markup-compatibility/2006" xmlns:a14="http://schemas.microsoft.com/office/drawing/2010/main">
          <mc:Choice Requires="a14">
            <p:sp>
              <p:nvSpPr>
                <p:cNvPr id="37" name="TextBox 36"/>
                <p:cNvSpPr txBox="1"/>
                <p:nvPr/>
              </p:nvSpPr>
              <p:spPr>
                <a:xfrm>
                  <a:off x="442912" y="3677959"/>
                  <a:ext cx="8229600" cy="3104761"/>
                </a:xfrm>
                <a:prstGeom prst="rect">
                  <a:avLst/>
                </a:prstGeom>
                <a:noFill/>
              </p:spPr>
              <p:txBody>
                <a:bodyPr wrap="square" rtlCol="0">
                  <a:spAutoFit/>
                </a:bodyPr>
                <a:lstStyle/>
                <a:p>
                  <a:r>
                    <a:rPr lang="en-US" dirty="0" smtClean="0"/>
                    <a:t>Using</a:t>
                  </a:r>
                  <a:r>
                    <a:rPr lang="en-US" dirty="0" smtClean="0">
                      <a:solidFill>
                        <a:srgbClr val="C00000"/>
                      </a:solidFill>
                    </a:rPr>
                    <a:t> ∆G = -</a:t>
                  </a:r>
                  <a:r>
                    <a:rPr lang="en-US" dirty="0" err="1" smtClean="0">
                      <a:solidFill>
                        <a:srgbClr val="C00000"/>
                      </a:solidFill>
                    </a:rPr>
                    <a:t>nF</a:t>
                  </a:r>
                  <a14:m>
                    <m:oMath xmlns:m="http://schemas.openxmlformats.org/officeDocument/2006/math">
                      <m:r>
                        <a:rPr lang="en-US" i="1">
                          <a:solidFill>
                            <a:srgbClr val="C00000"/>
                          </a:solidFill>
                          <a:latin typeface="Cambria Math"/>
                          <a:ea typeface="Cambria Math"/>
                        </a:rPr>
                        <m:t>ℰ</m:t>
                      </m:r>
                    </m:oMath>
                  </a14:m>
                  <a:r>
                    <a:rPr lang="en-US" dirty="0" smtClean="0">
                      <a:ea typeface="Cambria Math"/>
                    </a:rPr>
                    <a:t>, the </a:t>
                  </a:r>
                  <a:r>
                    <a:rPr lang="en-US" dirty="0" smtClean="0"/>
                    <a:t>IO</a:t>
                  </a:r>
                  <a:r>
                    <a:rPr lang="en-US" baseline="-25000" dirty="0" smtClean="0"/>
                    <a:t>4</a:t>
                  </a:r>
                  <a:r>
                    <a:rPr lang="en-US" baseline="30000" dirty="0" smtClean="0"/>
                    <a:t>-                         </a:t>
                  </a:r>
                  <a:r>
                    <a:rPr lang="en-US" dirty="0" smtClean="0"/>
                    <a:t>I</a:t>
                  </a:r>
                  <a:r>
                    <a:rPr lang="en-US" baseline="-25000" dirty="0" smtClean="0"/>
                    <a:t>2  </a:t>
                  </a:r>
                  <a:r>
                    <a:rPr lang="en-US" dirty="0" smtClean="0"/>
                    <a:t>reaction can be broken into 3 steps:</a:t>
                  </a:r>
                  <a:endParaRPr lang="en-US" dirty="0" smtClean="0">
                    <a:solidFill>
                      <a:srgbClr val="C00000"/>
                    </a:solidFill>
                    <a:ea typeface="Cambria Math"/>
                  </a:endParaRPr>
                </a:p>
                <a:p>
                  <a:r>
                    <a:rPr lang="en-US" dirty="0" smtClean="0">
                      <a:solidFill>
                        <a:srgbClr val="C00000"/>
                      </a:solidFill>
                    </a:rPr>
                    <a:t> </a:t>
                  </a:r>
                  <a:r>
                    <a:rPr lang="en-US" dirty="0"/>
                    <a:t>∆</a:t>
                  </a:r>
                  <a:r>
                    <a:rPr lang="en-US" dirty="0" smtClean="0"/>
                    <a:t>G</a:t>
                  </a:r>
                  <a:r>
                    <a:rPr lang="en-US" baseline="-25000" dirty="0" smtClean="0"/>
                    <a:t>1</a:t>
                  </a:r>
                  <a:r>
                    <a:rPr lang="en-US" dirty="0" smtClean="0"/>
                    <a:t> </a:t>
                  </a:r>
                  <a:r>
                    <a:rPr lang="en-US" dirty="0"/>
                    <a:t>= -</a:t>
                  </a:r>
                  <a:r>
                    <a:rPr lang="en-US" dirty="0" smtClean="0"/>
                    <a:t>2F(1.589V)</a:t>
                  </a:r>
                </a:p>
                <a:p>
                  <a:r>
                    <a:rPr lang="en-US" dirty="0"/>
                    <a:t> ∆</a:t>
                  </a:r>
                  <a:r>
                    <a:rPr lang="en-US" dirty="0" smtClean="0"/>
                    <a:t>G</a:t>
                  </a:r>
                  <a:r>
                    <a:rPr lang="en-US" baseline="-25000" dirty="0" smtClean="0"/>
                    <a:t>2</a:t>
                  </a:r>
                  <a:r>
                    <a:rPr lang="en-US" dirty="0" smtClean="0"/>
                    <a:t> </a:t>
                  </a:r>
                  <a:r>
                    <a:rPr lang="en-US" dirty="0"/>
                    <a:t>= </a:t>
                  </a:r>
                  <a:r>
                    <a:rPr lang="en-US" dirty="0" smtClean="0"/>
                    <a:t>-4F(1.154V)</a:t>
                  </a:r>
                </a:p>
                <a:p>
                  <a:r>
                    <a:rPr lang="en-US" dirty="0"/>
                    <a:t> ∆</a:t>
                  </a:r>
                  <a:r>
                    <a:rPr lang="en-US" dirty="0" smtClean="0"/>
                    <a:t>G</a:t>
                  </a:r>
                  <a:r>
                    <a:rPr lang="en-US" baseline="-25000" dirty="0" smtClean="0"/>
                    <a:t>3</a:t>
                  </a:r>
                  <a:r>
                    <a:rPr lang="en-US" dirty="0" smtClean="0"/>
                    <a:t> </a:t>
                  </a:r>
                  <a:r>
                    <a:rPr lang="en-US" dirty="0"/>
                    <a:t>= </a:t>
                  </a:r>
                  <a:r>
                    <a:rPr lang="en-US" dirty="0" smtClean="0"/>
                    <a:t>-1F(1.430V)</a:t>
                  </a:r>
                </a:p>
                <a:p>
                  <a:r>
                    <a:rPr lang="en-US" dirty="0" smtClean="0">
                      <a:solidFill>
                        <a:srgbClr val="C00000"/>
                      </a:solidFill>
                    </a:rPr>
                    <a:t>∆</a:t>
                  </a:r>
                  <a:r>
                    <a:rPr lang="en-US" dirty="0" err="1" smtClean="0">
                      <a:solidFill>
                        <a:srgbClr val="C00000"/>
                      </a:solidFill>
                    </a:rPr>
                    <a:t>G</a:t>
                  </a:r>
                  <a:r>
                    <a:rPr lang="en-US" baseline="-25000" dirty="0" err="1" smtClean="0">
                      <a:solidFill>
                        <a:srgbClr val="C00000"/>
                      </a:solidFill>
                    </a:rPr>
                    <a:t>total</a:t>
                  </a:r>
                  <a:r>
                    <a:rPr lang="en-US" dirty="0" smtClean="0">
                      <a:solidFill>
                        <a:srgbClr val="C00000"/>
                      </a:solidFill>
                    </a:rPr>
                    <a:t> = </a:t>
                  </a:r>
                  <a:r>
                    <a:rPr lang="en-US" dirty="0" smtClean="0"/>
                    <a:t>-</a:t>
                  </a:r>
                  <a:r>
                    <a:rPr lang="en-US" dirty="0"/>
                    <a:t> 2F(1.589V</a:t>
                  </a:r>
                  <a:r>
                    <a:rPr lang="en-US" dirty="0" smtClean="0"/>
                    <a:t>)</a:t>
                  </a:r>
                  <a:r>
                    <a:rPr lang="en-US" dirty="0"/>
                    <a:t> -4F(1.154V</a:t>
                  </a:r>
                  <a:r>
                    <a:rPr lang="en-US" dirty="0" smtClean="0"/>
                    <a:t>)</a:t>
                  </a:r>
                  <a:r>
                    <a:rPr lang="en-US" dirty="0"/>
                    <a:t> -1F(1.430V</a:t>
                  </a:r>
                  <a:r>
                    <a:rPr lang="en-US" dirty="0" smtClean="0"/>
                    <a:t>) = -</a:t>
                  </a:r>
                  <a:r>
                    <a:rPr lang="en-US" dirty="0">
                      <a:solidFill>
                        <a:srgbClr val="C00000"/>
                      </a:solidFill>
                    </a:rPr>
                    <a:t>nF</a:t>
                  </a:r>
                  <a14:m>
                    <m:oMath xmlns:m="http://schemas.openxmlformats.org/officeDocument/2006/math">
                      <m:r>
                        <a:rPr lang="en-US" i="1">
                          <a:solidFill>
                            <a:srgbClr val="C00000"/>
                          </a:solidFill>
                          <a:latin typeface="Cambria Math"/>
                          <a:ea typeface="Cambria Math"/>
                        </a:rPr>
                        <m:t>ℰ</m:t>
                      </m:r>
                      <m:r>
                        <a:rPr lang="en-US" b="0" i="1" baseline="-25000" smtClean="0">
                          <a:solidFill>
                            <a:srgbClr val="C00000"/>
                          </a:solidFill>
                          <a:latin typeface="Cambria Math"/>
                          <a:ea typeface="Cambria Math"/>
                        </a:rPr>
                        <m:t>𝑡𝑜𝑡𝑎𝑙</m:t>
                      </m:r>
                    </m:oMath>
                  </a14:m>
                  <a:r>
                    <a:rPr lang="en-US" baseline="-25000" dirty="0" smtClean="0">
                      <a:solidFill>
                        <a:srgbClr val="C00000"/>
                      </a:solidFill>
                      <a:ea typeface="Cambria Math"/>
                    </a:rPr>
                    <a:t> </a:t>
                  </a:r>
                  <a:r>
                    <a:rPr lang="en-US" dirty="0" smtClean="0">
                      <a:solidFill>
                        <a:srgbClr val="C00000"/>
                      </a:solidFill>
                      <a:ea typeface="Cambria Math"/>
                    </a:rPr>
                    <a:t>= -7F</a:t>
                  </a:r>
                  <a14:m>
                    <m:oMath xmlns:m="http://schemas.openxmlformats.org/officeDocument/2006/math">
                      <m:r>
                        <a:rPr lang="en-US" i="1">
                          <a:solidFill>
                            <a:srgbClr val="C00000"/>
                          </a:solidFill>
                          <a:latin typeface="Cambria Math"/>
                          <a:ea typeface="Cambria Math"/>
                        </a:rPr>
                        <m:t>ℰ</m:t>
                      </m:r>
                      <m:r>
                        <a:rPr lang="en-US" i="1" baseline="-25000">
                          <a:solidFill>
                            <a:srgbClr val="C00000"/>
                          </a:solidFill>
                          <a:latin typeface="Cambria Math"/>
                          <a:ea typeface="Cambria Math"/>
                        </a:rPr>
                        <m:t>𝑡𝑜𝑡𝑎𝑙</m:t>
                      </m:r>
                    </m:oMath>
                  </a14:m>
                  <a:r>
                    <a:rPr lang="en-US" baseline="-25000" dirty="0">
                      <a:solidFill>
                        <a:srgbClr val="C00000"/>
                      </a:solidFill>
                      <a:ea typeface="Cambria Math"/>
                    </a:rPr>
                    <a:t> </a:t>
                  </a:r>
                </a:p>
                <a:p>
                  <a14:m>
                    <m:oMath xmlns:m="http://schemas.openxmlformats.org/officeDocument/2006/math">
                      <m:r>
                        <a:rPr lang="en-US" i="1" smtClean="0">
                          <a:solidFill>
                            <a:schemeClr val="tx1"/>
                          </a:solidFill>
                          <a:latin typeface="Cambria Math"/>
                          <a:ea typeface="Cambria Math"/>
                        </a:rPr>
                        <m:t>∴</m:t>
                      </m:r>
                    </m:oMath>
                  </a14:m>
                  <a:r>
                    <a:rPr lang="en-US" dirty="0">
                      <a:solidFill>
                        <a:schemeClr val="tx1"/>
                      </a:solidFill>
                    </a:rPr>
                    <a:t> </a:t>
                  </a:r>
                  <a14:m>
                    <m:oMath xmlns:m="http://schemas.openxmlformats.org/officeDocument/2006/math">
                      <m:r>
                        <a:rPr lang="en-US" i="1">
                          <a:solidFill>
                            <a:schemeClr val="tx1"/>
                          </a:solidFill>
                          <a:latin typeface="Cambria Math"/>
                          <a:ea typeface="Cambria Math"/>
                        </a:rPr>
                        <m:t>ℰ</m:t>
                      </m:r>
                      <m:r>
                        <a:rPr lang="en-US" i="1" baseline="-25000">
                          <a:solidFill>
                            <a:schemeClr val="tx1"/>
                          </a:solidFill>
                          <a:latin typeface="Cambria Math"/>
                          <a:ea typeface="Cambria Math"/>
                        </a:rPr>
                        <m:t>𝑡𝑜𝑡𝑎𝑙</m:t>
                      </m:r>
                    </m:oMath>
                  </a14:m>
                  <a:r>
                    <a:rPr lang="en-US" dirty="0" smtClean="0">
                      <a:solidFill>
                        <a:schemeClr val="tx1"/>
                      </a:solidFill>
                    </a:rPr>
                    <a:t> = [2(1.589V) + 4(1.154V) + 1(1.430V)]/7</a:t>
                  </a:r>
                </a:p>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a:ea typeface="Cambria Math"/>
                              </a:rPr>
                            </m:ctrlPr>
                          </m:sSubPr>
                          <m:e>
                            <m:r>
                              <a:rPr lang="en-US" i="1">
                                <a:solidFill>
                                  <a:srgbClr val="C00000"/>
                                </a:solidFill>
                                <a:latin typeface="Cambria Math"/>
                                <a:ea typeface="Cambria Math"/>
                              </a:rPr>
                              <m:t>ℇ</m:t>
                            </m:r>
                          </m:e>
                          <m:sub>
                            <m:r>
                              <a:rPr lang="en-US" b="0" i="1" smtClean="0">
                                <a:solidFill>
                                  <a:srgbClr val="C00000"/>
                                </a:solidFill>
                                <a:latin typeface="Cambria Math"/>
                                <a:ea typeface="Cambria Math"/>
                              </a:rPr>
                              <m:t>𝑡𝑜𝑡𝑎𝑙</m:t>
                            </m:r>
                          </m:sub>
                        </m:sSub>
                        <m:r>
                          <a:rPr lang="en-US" b="0" i="1" smtClean="0">
                            <a:solidFill>
                              <a:srgbClr val="C00000"/>
                            </a:solidFill>
                            <a:latin typeface="Cambria Math"/>
                            <a:ea typeface="Cambria Math"/>
                          </a:rPr>
                          <m:t>= </m:t>
                        </m:r>
                        <m:f>
                          <m:fPr>
                            <m:ctrlPr>
                              <a:rPr lang="en-US" b="0" i="1" smtClean="0">
                                <a:solidFill>
                                  <a:srgbClr val="C00000"/>
                                </a:solidFill>
                                <a:latin typeface="Cambria Math"/>
                                <a:ea typeface="Cambria Math"/>
                              </a:rPr>
                            </m:ctrlPr>
                          </m:fPr>
                          <m:num>
                            <m:r>
                              <a:rPr lang="en-US" b="0" i="1" smtClean="0">
                                <a:solidFill>
                                  <a:srgbClr val="C00000"/>
                                </a:solidFill>
                                <a:latin typeface="Cambria Math"/>
                                <a:ea typeface="Cambria Math"/>
                              </a:rPr>
                              <m:t>2</m:t>
                            </m:r>
                          </m:num>
                          <m:den>
                            <m:r>
                              <a:rPr lang="en-US" b="0" i="1" smtClean="0">
                                <a:solidFill>
                                  <a:srgbClr val="C00000"/>
                                </a:solidFill>
                                <a:latin typeface="Cambria Math"/>
                                <a:ea typeface="Cambria Math"/>
                              </a:rPr>
                              <m:t>7</m:t>
                            </m:r>
                          </m:den>
                        </m:f>
                        <m:d>
                          <m:dPr>
                            <m:ctrlPr>
                              <a:rPr lang="en-US" b="0" i="1" smtClean="0">
                                <a:solidFill>
                                  <a:srgbClr val="C00000"/>
                                </a:solidFill>
                                <a:latin typeface="Cambria Math"/>
                                <a:ea typeface="Cambria Math"/>
                              </a:rPr>
                            </m:ctrlPr>
                          </m:dPr>
                          <m:e>
                            <m:r>
                              <a:rPr lang="en-US" b="0" i="1" smtClean="0">
                                <a:solidFill>
                                  <a:srgbClr val="C00000"/>
                                </a:solidFill>
                                <a:latin typeface="Cambria Math"/>
                                <a:ea typeface="Cambria Math"/>
                              </a:rPr>
                              <m:t>1.589 </m:t>
                            </m:r>
                            <m:r>
                              <a:rPr lang="en-US" b="0" i="1" smtClean="0">
                                <a:solidFill>
                                  <a:srgbClr val="C00000"/>
                                </a:solidFill>
                                <a:latin typeface="Cambria Math"/>
                                <a:ea typeface="Cambria Math"/>
                              </a:rPr>
                              <m:t>𝑉</m:t>
                            </m:r>
                          </m:e>
                        </m:d>
                        <m:r>
                          <a:rPr lang="en-US" b="0" i="1" smtClean="0">
                            <a:solidFill>
                              <a:srgbClr val="C00000"/>
                            </a:solidFill>
                            <a:latin typeface="Cambria Math"/>
                            <a:ea typeface="Cambria Math"/>
                          </a:rPr>
                          <m:t>+</m:t>
                        </m:r>
                        <m:f>
                          <m:fPr>
                            <m:ctrlPr>
                              <a:rPr lang="en-US" i="1">
                                <a:solidFill>
                                  <a:srgbClr val="C00000"/>
                                </a:solidFill>
                                <a:latin typeface="Cambria Math"/>
                                <a:ea typeface="Cambria Math"/>
                              </a:rPr>
                            </m:ctrlPr>
                          </m:fPr>
                          <m:num>
                            <m:r>
                              <a:rPr lang="en-US" b="0" i="1" smtClean="0">
                                <a:solidFill>
                                  <a:srgbClr val="C00000"/>
                                </a:solidFill>
                                <a:latin typeface="Cambria Math"/>
                                <a:ea typeface="Cambria Math"/>
                              </a:rPr>
                              <m:t>4</m:t>
                            </m:r>
                          </m:num>
                          <m:den>
                            <m:r>
                              <a:rPr lang="en-US" i="1">
                                <a:solidFill>
                                  <a:srgbClr val="C00000"/>
                                </a:solidFill>
                                <a:latin typeface="Cambria Math"/>
                                <a:ea typeface="Cambria Math"/>
                              </a:rPr>
                              <m:t>7</m:t>
                            </m:r>
                          </m:den>
                        </m:f>
                        <m:d>
                          <m:dPr>
                            <m:ctrlPr>
                              <a:rPr lang="en-US" i="1">
                                <a:solidFill>
                                  <a:srgbClr val="C00000"/>
                                </a:solidFill>
                                <a:latin typeface="Cambria Math"/>
                                <a:ea typeface="Cambria Math"/>
                              </a:rPr>
                            </m:ctrlPr>
                          </m:dPr>
                          <m:e>
                            <m:r>
                              <a:rPr lang="en-US" i="1">
                                <a:solidFill>
                                  <a:srgbClr val="C00000"/>
                                </a:solidFill>
                                <a:latin typeface="Cambria Math"/>
                                <a:ea typeface="Cambria Math"/>
                              </a:rPr>
                              <m:t>1.</m:t>
                            </m:r>
                            <m:r>
                              <a:rPr lang="en-US" b="0" i="1" smtClean="0">
                                <a:solidFill>
                                  <a:srgbClr val="C00000"/>
                                </a:solidFill>
                                <a:latin typeface="Cambria Math"/>
                                <a:ea typeface="Cambria Math"/>
                              </a:rPr>
                              <m:t>154</m:t>
                            </m:r>
                            <m:r>
                              <a:rPr lang="en-US" i="1">
                                <a:solidFill>
                                  <a:srgbClr val="C00000"/>
                                </a:solidFill>
                                <a:latin typeface="Cambria Math"/>
                                <a:ea typeface="Cambria Math"/>
                              </a:rPr>
                              <m:t> </m:t>
                            </m:r>
                            <m:r>
                              <a:rPr lang="en-US" i="1">
                                <a:solidFill>
                                  <a:srgbClr val="C00000"/>
                                </a:solidFill>
                                <a:latin typeface="Cambria Math"/>
                                <a:ea typeface="Cambria Math"/>
                              </a:rPr>
                              <m:t>𝑉</m:t>
                            </m:r>
                          </m:e>
                        </m:d>
                        <m:r>
                          <a:rPr lang="en-US" b="0" i="1" smtClean="0">
                            <a:solidFill>
                              <a:srgbClr val="C00000"/>
                            </a:solidFill>
                            <a:latin typeface="Cambria Math"/>
                            <a:ea typeface="Cambria Math"/>
                          </a:rPr>
                          <m:t>+</m:t>
                        </m:r>
                        <m:f>
                          <m:fPr>
                            <m:ctrlPr>
                              <a:rPr lang="en-US" i="1">
                                <a:solidFill>
                                  <a:srgbClr val="C00000"/>
                                </a:solidFill>
                                <a:latin typeface="Cambria Math"/>
                                <a:ea typeface="Cambria Math"/>
                              </a:rPr>
                            </m:ctrlPr>
                          </m:fPr>
                          <m:num>
                            <m:r>
                              <a:rPr lang="en-US" b="0" i="1" smtClean="0">
                                <a:solidFill>
                                  <a:srgbClr val="C00000"/>
                                </a:solidFill>
                                <a:latin typeface="Cambria Math"/>
                                <a:ea typeface="Cambria Math"/>
                              </a:rPr>
                              <m:t>1</m:t>
                            </m:r>
                          </m:num>
                          <m:den>
                            <m:r>
                              <a:rPr lang="en-US" i="1">
                                <a:solidFill>
                                  <a:srgbClr val="C00000"/>
                                </a:solidFill>
                                <a:latin typeface="Cambria Math"/>
                                <a:ea typeface="Cambria Math"/>
                              </a:rPr>
                              <m:t>7</m:t>
                            </m:r>
                          </m:den>
                        </m:f>
                        <m:d>
                          <m:dPr>
                            <m:ctrlPr>
                              <a:rPr lang="en-US" i="1">
                                <a:solidFill>
                                  <a:srgbClr val="C00000"/>
                                </a:solidFill>
                                <a:latin typeface="Cambria Math"/>
                                <a:ea typeface="Cambria Math"/>
                              </a:rPr>
                            </m:ctrlPr>
                          </m:dPr>
                          <m:e>
                            <m:r>
                              <a:rPr lang="en-US" i="1">
                                <a:solidFill>
                                  <a:srgbClr val="C00000"/>
                                </a:solidFill>
                                <a:latin typeface="Cambria Math"/>
                                <a:ea typeface="Cambria Math"/>
                              </a:rPr>
                              <m:t>1.</m:t>
                            </m:r>
                            <m:r>
                              <a:rPr lang="en-US" b="0" i="1" smtClean="0">
                                <a:solidFill>
                                  <a:srgbClr val="C00000"/>
                                </a:solidFill>
                                <a:latin typeface="Cambria Math"/>
                                <a:ea typeface="Cambria Math"/>
                              </a:rPr>
                              <m:t>430</m:t>
                            </m:r>
                            <m:r>
                              <a:rPr lang="en-US" i="1">
                                <a:solidFill>
                                  <a:srgbClr val="C00000"/>
                                </a:solidFill>
                                <a:latin typeface="Cambria Math"/>
                                <a:ea typeface="Cambria Math"/>
                              </a:rPr>
                              <m:t> </m:t>
                            </m:r>
                            <m:r>
                              <a:rPr lang="en-US" i="1">
                                <a:solidFill>
                                  <a:srgbClr val="C00000"/>
                                </a:solidFill>
                                <a:latin typeface="Cambria Math"/>
                                <a:ea typeface="Cambria Math"/>
                              </a:rPr>
                              <m:t>𝑉</m:t>
                            </m:r>
                          </m:e>
                        </m:d>
                        <m:r>
                          <a:rPr lang="en-US" b="0" i="1" smtClean="0">
                            <a:solidFill>
                              <a:srgbClr val="C00000"/>
                            </a:solidFill>
                            <a:latin typeface="Cambria Math"/>
                            <a:ea typeface="Cambria Math"/>
                          </a:rPr>
                          <m:t>=1.318 </m:t>
                        </m:r>
                        <m:r>
                          <a:rPr lang="en-US" b="0" i="1" smtClean="0">
                            <a:solidFill>
                              <a:srgbClr val="C00000"/>
                            </a:solidFill>
                            <a:latin typeface="Cambria Math"/>
                            <a:ea typeface="Cambria Math"/>
                          </a:rPr>
                          <m:t>𝑉</m:t>
                        </m:r>
                      </m:oMath>
                    </m:oMathPara>
                  </a14:m>
                  <a:endParaRPr lang="en-US" dirty="0" smtClean="0">
                    <a:solidFill>
                      <a:srgbClr val="C00000"/>
                    </a:solidFill>
                  </a:endParaRPr>
                </a:p>
                <a:p>
                  <a:r>
                    <a:rPr lang="en-US" dirty="0" smtClean="0">
                      <a:solidFill>
                        <a:srgbClr val="C00000"/>
                      </a:solidFill>
                    </a:rPr>
                    <a:t>The reduction potential for a multi-step process is just the weighted average of the potentials for each step, where the weighting factor is the number of electrons transferred in that step.</a:t>
                  </a:r>
                  <a:endParaRPr lang="en-US" dirty="0">
                    <a:solidFill>
                      <a:srgbClr val="C0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42912" y="3677959"/>
                  <a:ext cx="8229600" cy="3104761"/>
                </a:xfrm>
                <a:prstGeom prst="rect">
                  <a:avLst/>
                </a:prstGeom>
                <a:blipFill rotWithShape="1">
                  <a:blip r:embed="rId3"/>
                  <a:stretch>
                    <a:fillRect l="-667" t="-980" b="-1961"/>
                  </a:stretch>
                </a:blipFill>
              </p:spPr>
              <p:txBody>
                <a:bodyPr/>
                <a:lstStyle/>
                <a:p>
                  <a:r>
                    <a:rPr lang="en-US">
                      <a:noFill/>
                    </a:rPr>
                    <a:t> </a:t>
                  </a:r>
                </a:p>
              </p:txBody>
            </p:sp>
          </mc:Fallback>
        </mc:AlternateContent>
      </p:grpSp>
      <p:cxnSp>
        <p:nvCxnSpPr>
          <p:cNvPr id="20" name="Straight Arrow Connector 19"/>
          <p:cNvCxnSpPr/>
          <p:nvPr/>
        </p:nvCxnSpPr>
        <p:spPr>
          <a:xfrm>
            <a:off x="2990850" y="3886200"/>
            <a:ext cx="59055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06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solidFill>
                  <a:srgbClr val="C00000"/>
                </a:solidFill>
              </a:rPr>
              <a:t>Why are some oxidation agents so much more effective in acidic solution than basic solution?</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2133600"/>
                <a:ext cx="8610600" cy="4525963"/>
              </a:xfrm>
            </p:spPr>
            <p:txBody>
              <a:bodyPr>
                <a:normAutofit/>
              </a:bodyPr>
              <a:lstStyle/>
              <a:p>
                <a:pPr marL="0" indent="0">
                  <a:buNone/>
                </a:pPr>
                <a:r>
                  <a:rPr lang="en-US" sz="2400" dirty="0" smtClean="0"/>
                  <a:t>Example:</a:t>
                </a:r>
              </a:p>
              <a:p>
                <a:pPr marL="0" indent="0">
                  <a:buNone/>
                </a:pPr>
                <a:r>
                  <a:rPr lang="en-US" sz="2400" dirty="0"/>
                  <a:t>MnO</a:t>
                </a:r>
                <a:r>
                  <a:rPr lang="en-US" sz="2400" baseline="-25000" dirty="0"/>
                  <a:t>4</a:t>
                </a:r>
                <a:r>
                  <a:rPr lang="en-US" sz="2400" baseline="30000" dirty="0"/>
                  <a:t>-</a:t>
                </a:r>
                <a:r>
                  <a:rPr lang="en-US" sz="2400" dirty="0"/>
                  <a:t> + 2H</a:t>
                </a:r>
                <a:r>
                  <a:rPr lang="en-US" sz="2400" baseline="-25000" dirty="0"/>
                  <a:t>2</a:t>
                </a:r>
                <a:r>
                  <a:rPr lang="en-US" sz="2400" dirty="0"/>
                  <a:t>O + 3e</a:t>
                </a:r>
                <a:r>
                  <a:rPr lang="en-US" sz="2400" baseline="30000" dirty="0"/>
                  <a:t>-</a:t>
                </a:r>
                <a:r>
                  <a:rPr lang="en-US" sz="2400" dirty="0"/>
                  <a:t>		MnO</a:t>
                </a:r>
                <a:r>
                  <a:rPr lang="en-US" sz="2400" baseline="-25000" dirty="0"/>
                  <a:t>2</a:t>
                </a:r>
                <a:r>
                  <a:rPr lang="en-US" sz="2400" dirty="0"/>
                  <a:t>(s) + 4OH</a:t>
                </a:r>
                <a:r>
                  <a:rPr lang="en-US" sz="2400" baseline="30000" dirty="0"/>
                  <a:t>-</a:t>
                </a:r>
                <a:r>
                  <a:rPr lang="en-US" sz="2400" dirty="0"/>
                  <a:t>	</a:t>
                </a:r>
                <a14:m>
                  <m:oMath xmlns:m="http://schemas.openxmlformats.org/officeDocument/2006/math">
                    <m:sSup>
                      <m:sSupPr>
                        <m:ctrlPr>
                          <a:rPr lang="en-US" sz="2400" i="1">
                            <a:latin typeface="Cambria Math"/>
                            <a:ea typeface="Cambria Math"/>
                          </a:rPr>
                        </m:ctrlPr>
                      </m:sSupPr>
                      <m:e>
                        <m:r>
                          <a:rPr lang="en-US" sz="2400" i="1">
                            <a:latin typeface="Cambria Math"/>
                            <a:ea typeface="Cambria Math"/>
                          </a:rPr>
                          <m:t>ℇ</m:t>
                        </m:r>
                        <m:r>
                          <m:rPr>
                            <m:nor/>
                          </m:rPr>
                          <a:rPr lang="en-US" sz="2400" dirty="0"/>
                          <m:t> </m:t>
                        </m:r>
                      </m:e>
                      <m:sup>
                        <m:r>
                          <a:rPr lang="en-US" sz="2400" i="1">
                            <a:latin typeface="Cambria Math"/>
                            <a:ea typeface="Cambria Math"/>
                          </a:rPr>
                          <m:t>0</m:t>
                        </m:r>
                      </m:sup>
                    </m:sSup>
                    <m:r>
                      <a:rPr lang="en-US" sz="2400" i="1">
                        <a:latin typeface="Cambria Math"/>
                        <a:ea typeface="Cambria Math"/>
                      </a:rPr>
                      <m:t>=+0.60</m:t>
                    </m:r>
                    <m:r>
                      <a:rPr lang="en-US" sz="2400" b="0" i="1" smtClean="0">
                        <a:latin typeface="Cambria Math"/>
                        <a:ea typeface="Cambria Math"/>
                      </a:rPr>
                      <m:t> </m:t>
                    </m:r>
                    <m:r>
                      <a:rPr lang="en-US" sz="2400" b="0" i="1" smtClean="0">
                        <a:latin typeface="Cambria Math"/>
                        <a:ea typeface="Cambria Math"/>
                      </a:rPr>
                      <m:t>𝑉</m:t>
                    </m:r>
                  </m:oMath>
                </a14:m>
                <a:endParaRPr lang="en-US" sz="2400" dirty="0"/>
              </a:p>
              <a:p>
                <a:pPr marL="0" indent="0">
                  <a:buNone/>
                </a:pPr>
                <a:r>
                  <a:rPr lang="en-US" sz="2400" dirty="0" smtClean="0"/>
                  <a:t>MnO</a:t>
                </a:r>
                <a:r>
                  <a:rPr lang="en-US" sz="2400" baseline="-25000" dirty="0" smtClean="0"/>
                  <a:t>4</a:t>
                </a:r>
                <a:r>
                  <a:rPr lang="en-US" sz="2400" baseline="30000" dirty="0" smtClean="0"/>
                  <a:t>-</a:t>
                </a:r>
                <a:r>
                  <a:rPr lang="en-US" sz="2400" dirty="0" smtClean="0"/>
                  <a:t> + 4H</a:t>
                </a:r>
                <a:r>
                  <a:rPr lang="en-US" sz="2400" baseline="30000" dirty="0" smtClean="0"/>
                  <a:t>+</a:t>
                </a:r>
                <a:r>
                  <a:rPr lang="en-US" sz="2400" dirty="0" smtClean="0"/>
                  <a:t> + 3e</a:t>
                </a:r>
                <a:r>
                  <a:rPr lang="en-US" sz="2400" baseline="30000" dirty="0" smtClean="0"/>
                  <a:t>-</a:t>
                </a:r>
                <a:r>
                  <a:rPr lang="en-US" sz="2400" dirty="0" smtClean="0"/>
                  <a:t>		MnO</a:t>
                </a:r>
                <a:r>
                  <a:rPr lang="en-US" sz="2400" baseline="-25000" dirty="0" smtClean="0"/>
                  <a:t>2</a:t>
                </a:r>
                <a:r>
                  <a:rPr lang="en-US" sz="2400" dirty="0" smtClean="0"/>
                  <a:t>(s) + 2H</a:t>
                </a:r>
                <a:r>
                  <a:rPr lang="en-US" sz="2400" baseline="-25000" dirty="0" smtClean="0"/>
                  <a:t>2</a:t>
                </a:r>
                <a:r>
                  <a:rPr lang="en-US" sz="2400" dirty="0" smtClean="0"/>
                  <a:t>O	</a:t>
                </a:r>
                <a14:m>
                  <m:oMath xmlns:m="http://schemas.openxmlformats.org/officeDocument/2006/math">
                    <m:sSup>
                      <m:sSupPr>
                        <m:ctrlPr>
                          <a:rPr lang="en-US" sz="2400" i="1" smtClean="0">
                            <a:latin typeface="Cambria Math"/>
                            <a:ea typeface="Cambria Math"/>
                          </a:rPr>
                        </m:ctrlPr>
                      </m:sSupPr>
                      <m:e>
                        <m:r>
                          <a:rPr lang="en-US" sz="2400" i="1">
                            <a:latin typeface="Cambria Math"/>
                            <a:ea typeface="Cambria Math"/>
                          </a:rPr>
                          <m:t>ℇ</m:t>
                        </m:r>
                        <m:r>
                          <m:rPr>
                            <m:nor/>
                          </m:rPr>
                          <a:rPr lang="en-US" sz="2400" dirty="0"/>
                          <m:t> </m:t>
                        </m:r>
                      </m:e>
                      <m:sup>
                        <m:r>
                          <a:rPr lang="en-US" sz="2400" b="0" i="1" smtClean="0">
                            <a:latin typeface="Cambria Math"/>
                            <a:ea typeface="Cambria Math"/>
                          </a:rPr>
                          <m:t>0</m:t>
                        </m:r>
                      </m:sup>
                    </m:sSup>
                    <m:r>
                      <a:rPr lang="en-US" sz="2400" b="0" i="1" smtClean="0">
                        <a:latin typeface="Cambria Math"/>
                        <a:ea typeface="Cambria Math"/>
                      </a:rPr>
                      <m:t>=+1.70 </m:t>
                    </m:r>
                    <m:r>
                      <a:rPr lang="en-US" sz="2400" b="0" i="1" smtClean="0">
                        <a:latin typeface="Cambria Math"/>
                        <a:ea typeface="Cambria Math"/>
                      </a:rPr>
                      <m:t>𝑉</m:t>
                    </m:r>
                  </m:oMath>
                </a14:m>
                <a:endParaRPr lang="en-US" sz="2400" b="0" dirty="0" smtClean="0">
                  <a:ea typeface="Cambria Math"/>
                </a:endParaRPr>
              </a:p>
              <a:p>
                <a:pPr marL="0" indent="0">
                  <a:buNone/>
                </a:pPr>
                <a:r>
                  <a:rPr lang="en-US" sz="2400" dirty="0" smtClean="0"/>
                  <a:t>Why is permanganate such a powerful oxidation agent in acidic media, but much less powerful in basic conditions?</a:t>
                </a:r>
              </a:p>
              <a:p>
                <a:pPr marL="0" indent="0">
                  <a:buNone/>
                </a:pPr>
                <a:endParaRPr lang="en-US" sz="2400" dirty="0"/>
              </a:p>
              <a:p>
                <a:pPr marL="0" indent="0">
                  <a:buNone/>
                </a:pPr>
                <a:r>
                  <a:rPr lang="en-US" sz="2400" dirty="0" smtClean="0"/>
                  <a:t>Can these two values of </a:t>
                </a:r>
                <a14:m>
                  <m:oMath xmlns:m="http://schemas.openxmlformats.org/officeDocument/2006/math">
                    <m:sSup>
                      <m:sSupPr>
                        <m:ctrlPr>
                          <a:rPr lang="en-US" sz="2400" i="1">
                            <a:latin typeface="Cambria Math"/>
                            <a:ea typeface="Cambria Math"/>
                          </a:rPr>
                        </m:ctrlPr>
                      </m:sSupPr>
                      <m:e>
                        <m:r>
                          <a:rPr lang="en-US" sz="2400" i="1">
                            <a:latin typeface="Cambria Math"/>
                            <a:ea typeface="Cambria Math"/>
                          </a:rPr>
                          <m:t>ℇ</m:t>
                        </m:r>
                        <m:r>
                          <m:rPr>
                            <m:nor/>
                          </m:rPr>
                          <a:rPr lang="en-US" sz="2400" dirty="0"/>
                          <m:t> </m:t>
                        </m:r>
                      </m:e>
                      <m:sup>
                        <m:r>
                          <a:rPr lang="en-US" sz="2400" i="1">
                            <a:latin typeface="Cambria Math"/>
                            <a:ea typeface="Cambria Math"/>
                          </a:rPr>
                          <m:t>0</m:t>
                        </m:r>
                      </m:sup>
                    </m:sSup>
                  </m:oMath>
                </a14:m>
                <a:r>
                  <a:rPr lang="en-US" sz="2400" dirty="0" smtClean="0"/>
                  <a:t> be related?</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2133600"/>
                <a:ext cx="8610600" cy="4525963"/>
              </a:xfrm>
              <a:blipFill rotWithShape="1">
                <a:blip r:embed="rId2"/>
                <a:stretch>
                  <a:fillRect l="-1133" t="-1078"/>
                </a:stretch>
              </a:blipFill>
            </p:spPr>
            <p:txBody>
              <a:bodyPr/>
              <a:lstStyle/>
              <a:p>
                <a:r>
                  <a:rPr lang="en-US">
                    <a:noFill/>
                  </a:rPr>
                  <a:t> </a:t>
                </a:r>
              </a:p>
            </p:txBody>
          </p:sp>
        </mc:Fallback>
      </mc:AlternateContent>
      <p:cxnSp>
        <p:nvCxnSpPr>
          <p:cNvPr id="5" name="Straight Arrow Connector 4"/>
          <p:cNvCxnSpPr/>
          <p:nvPr/>
        </p:nvCxnSpPr>
        <p:spPr>
          <a:xfrm>
            <a:off x="3200400" y="2819400"/>
            <a:ext cx="9144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200400" y="3276600"/>
            <a:ext cx="9144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60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solidFill>
                  <a:srgbClr val="C00000"/>
                </a:solidFill>
              </a:rPr>
              <a:t>The importance of pH</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525" y="1066800"/>
                <a:ext cx="9067800" cy="5791200"/>
              </a:xfrm>
            </p:spPr>
            <p:txBody>
              <a:bodyPr>
                <a:normAutofit/>
              </a:bodyPr>
              <a:lstStyle/>
              <a:p>
                <a:pPr marL="0" indent="0">
                  <a:buNone/>
                </a:pPr>
                <a:r>
                  <a:rPr lang="en-US" sz="2000" dirty="0" smtClean="0"/>
                  <a:t>These are really just the same reaction, run at two different pH values!</a:t>
                </a:r>
              </a:p>
              <a:p>
                <a:pPr marL="0" indent="0">
                  <a:buNone/>
                </a:pPr>
                <a:r>
                  <a:rPr lang="en-US" sz="2000" dirty="0"/>
                  <a:t>MnO</a:t>
                </a:r>
                <a:r>
                  <a:rPr lang="en-US" sz="2000" baseline="-25000" dirty="0"/>
                  <a:t>4</a:t>
                </a:r>
                <a:r>
                  <a:rPr lang="en-US" sz="2000" baseline="30000" dirty="0"/>
                  <a:t>-</a:t>
                </a:r>
                <a:r>
                  <a:rPr lang="en-US" sz="2000" dirty="0"/>
                  <a:t> + 2H</a:t>
                </a:r>
                <a:r>
                  <a:rPr lang="en-US" sz="2000" baseline="-25000" dirty="0"/>
                  <a:t>2</a:t>
                </a:r>
                <a:r>
                  <a:rPr lang="en-US" sz="2000" dirty="0"/>
                  <a:t>O + 3e</a:t>
                </a:r>
                <a:r>
                  <a:rPr lang="en-US" sz="2000" baseline="30000" dirty="0"/>
                  <a:t>-</a:t>
                </a:r>
                <a:r>
                  <a:rPr lang="en-US" sz="2000" dirty="0"/>
                  <a:t>		MnO</a:t>
                </a:r>
                <a:r>
                  <a:rPr lang="en-US" sz="2000" baseline="-25000" dirty="0"/>
                  <a:t>2</a:t>
                </a:r>
                <a:r>
                  <a:rPr lang="en-US" sz="2000" dirty="0"/>
                  <a:t>(s) + 4OH</a:t>
                </a:r>
                <a:r>
                  <a:rPr lang="en-US" sz="2000" baseline="30000" dirty="0"/>
                  <a:t>-</a:t>
                </a:r>
                <a:r>
                  <a:rPr lang="en-US" sz="2000" dirty="0"/>
                  <a:t>	</a:t>
                </a:r>
                <a:r>
                  <a:rPr lang="en-US" sz="2000" dirty="0" smtClean="0"/>
                  <a:t>	</a:t>
                </a:r>
                <a14:m>
                  <m:oMath xmlns:m="http://schemas.openxmlformats.org/officeDocument/2006/math">
                    <m:sSup>
                      <m:sSupPr>
                        <m:ctrlPr>
                          <a:rPr lang="en-US" sz="2000" i="1">
                            <a:latin typeface="Cambria Math"/>
                            <a:ea typeface="Cambria Math"/>
                          </a:rPr>
                        </m:ctrlPr>
                      </m:sSupPr>
                      <m:e>
                        <m:r>
                          <a:rPr lang="en-US" sz="2000" i="1">
                            <a:latin typeface="Cambria Math"/>
                            <a:ea typeface="Cambria Math"/>
                          </a:rPr>
                          <m:t>ℇ</m:t>
                        </m:r>
                        <m:r>
                          <m:rPr>
                            <m:nor/>
                          </m:rPr>
                          <a:rPr lang="en-US" sz="2000" dirty="0"/>
                          <m:t> </m:t>
                        </m:r>
                      </m:e>
                      <m:sup>
                        <m:r>
                          <a:rPr lang="en-US" sz="2000" i="1">
                            <a:latin typeface="Cambria Math"/>
                            <a:ea typeface="Cambria Math"/>
                          </a:rPr>
                          <m:t>0</m:t>
                        </m:r>
                      </m:sup>
                    </m:sSup>
                    <m:r>
                      <a:rPr lang="en-US" sz="2000" i="1">
                        <a:latin typeface="Cambria Math"/>
                        <a:ea typeface="Cambria Math"/>
                      </a:rPr>
                      <m:t>=+0.60</m:t>
                    </m:r>
                    <m:r>
                      <a:rPr lang="en-US" sz="2000" b="0" i="1" smtClean="0">
                        <a:latin typeface="Cambria Math"/>
                        <a:ea typeface="Cambria Math"/>
                      </a:rPr>
                      <m:t> </m:t>
                    </m:r>
                    <m:r>
                      <a:rPr lang="en-US" sz="2000" b="0" i="1" smtClean="0">
                        <a:latin typeface="Cambria Math"/>
                        <a:ea typeface="Cambria Math"/>
                      </a:rPr>
                      <m:t>𝑉</m:t>
                    </m:r>
                  </m:oMath>
                </a14:m>
                <a:endParaRPr lang="en-US" sz="2000" dirty="0"/>
              </a:p>
              <a:p>
                <a:pPr marL="0" indent="0">
                  <a:buNone/>
                </a:pPr>
                <a:r>
                  <a:rPr lang="en-US" sz="2000" dirty="0" smtClean="0"/>
                  <a:t>MnO</a:t>
                </a:r>
                <a:r>
                  <a:rPr lang="en-US" sz="2000" baseline="-25000" dirty="0" smtClean="0"/>
                  <a:t>4</a:t>
                </a:r>
                <a:r>
                  <a:rPr lang="en-US" sz="2000" baseline="30000" dirty="0" smtClean="0"/>
                  <a:t>-</a:t>
                </a:r>
                <a:r>
                  <a:rPr lang="en-US" sz="2000" dirty="0" smtClean="0"/>
                  <a:t> + 4H</a:t>
                </a:r>
                <a:r>
                  <a:rPr lang="en-US" sz="2000" baseline="30000" dirty="0" smtClean="0"/>
                  <a:t>+</a:t>
                </a:r>
                <a:r>
                  <a:rPr lang="en-US" sz="2000" dirty="0" smtClean="0"/>
                  <a:t> + 3e</a:t>
                </a:r>
                <a:r>
                  <a:rPr lang="en-US" sz="2000" baseline="30000" dirty="0" smtClean="0"/>
                  <a:t>-</a:t>
                </a:r>
                <a:r>
                  <a:rPr lang="en-US" sz="2000" dirty="0" smtClean="0"/>
                  <a:t>			MnO</a:t>
                </a:r>
                <a:r>
                  <a:rPr lang="en-US" sz="2000" baseline="-25000" dirty="0" smtClean="0"/>
                  <a:t>2</a:t>
                </a:r>
                <a:r>
                  <a:rPr lang="en-US" sz="2000" dirty="0" smtClean="0"/>
                  <a:t>(s) + 2H</a:t>
                </a:r>
                <a:r>
                  <a:rPr lang="en-US" sz="2000" baseline="-25000" dirty="0" smtClean="0"/>
                  <a:t>2</a:t>
                </a:r>
                <a:r>
                  <a:rPr lang="en-US" sz="2000" dirty="0" smtClean="0"/>
                  <a:t>O		</a:t>
                </a:r>
                <a14:m>
                  <m:oMath xmlns:m="http://schemas.openxmlformats.org/officeDocument/2006/math">
                    <m:sSup>
                      <m:sSupPr>
                        <m:ctrlPr>
                          <a:rPr lang="en-US" sz="2000" i="1" smtClean="0">
                            <a:latin typeface="Cambria Math"/>
                            <a:ea typeface="Cambria Math"/>
                          </a:rPr>
                        </m:ctrlPr>
                      </m:sSupPr>
                      <m:e>
                        <m:r>
                          <a:rPr lang="en-US" sz="2000" i="1">
                            <a:latin typeface="Cambria Math"/>
                            <a:ea typeface="Cambria Math"/>
                          </a:rPr>
                          <m:t>ℇ</m:t>
                        </m:r>
                        <m:r>
                          <m:rPr>
                            <m:nor/>
                          </m:rPr>
                          <a:rPr lang="en-US" sz="2000" dirty="0"/>
                          <m:t> </m:t>
                        </m:r>
                      </m:e>
                      <m:sup>
                        <m:r>
                          <a:rPr lang="en-US" sz="2000" b="0" i="1" smtClean="0">
                            <a:latin typeface="Cambria Math"/>
                            <a:ea typeface="Cambria Math"/>
                          </a:rPr>
                          <m:t>0</m:t>
                        </m:r>
                      </m:sup>
                    </m:sSup>
                    <m:r>
                      <a:rPr lang="en-US" sz="2000" b="0" i="1" smtClean="0">
                        <a:latin typeface="Cambria Math"/>
                        <a:ea typeface="Cambria Math"/>
                      </a:rPr>
                      <m:t>=+1.70 </m:t>
                    </m:r>
                    <m:r>
                      <a:rPr lang="en-US" sz="2000" b="0" i="1" smtClean="0">
                        <a:latin typeface="Cambria Math"/>
                        <a:ea typeface="Cambria Math"/>
                      </a:rPr>
                      <m:t>𝑉</m:t>
                    </m:r>
                  </m:oMath>
                </a14:m>
                <a:endParaRPr lang="en-US" sz="2000" b="0" dirty="0" smtClean="0">
                  <a:ea typeface="Cambria Math"/>
                </a:endParaRPr>
              </a:p>
              <a:p>
                <a:pPr marL="0" indent="0">
                  <a:buNone/>
                </a:pPr>
                <a:r>
                  <a:rPr lang="en-US" sz="2000" dirty="0" smtClean="0"/>
                  <a:t>Remember: the </a:t>
                </a:r>
                <a:r>
                  <a:rPr lang="en-US" sz="2000" u="sng" dirty="0" smtClean="0">
                    <a:solidFill>
                      <a:srgbClr val="C00000"/>
                    </a:solidFill>
                  </a:rPr>
                  <a:t>standard</a:t>
                </a:r>
                <a:r>
                  <a:rPr lang="en-US" sz="2000" dirty="0" smtClean="0"/>
                  <a:t> reduction potential assumes all concentrations are 1 M.</a:t>
                </a:r>
              </a:p>
              <a:p>
                <a:pPr marL="0" indent="0">
                  <a:buNone/>
                </a:pPr>
                <a:r>
                  <a:rPr lang="en-US" sz="2000" dirty="0" smtClean="0"/>
                  <a:t>If we run the first reaction at pH 1, [OH</a:t>
                </a:r>
                <a:r>
                  <a:rPr lang="en-US" sz="2000" baseline="30000" dirty="0" smtClean="0"/>
                  <a:t>-</a:t>
                </a:r>
                <a:r>
                  <a:rPr lang="en-US" sz="2000" dirty="0" smtClean="0"/>
                  <a:t>] = 10</a:t>
                </a:r>
                <a:r>
                  <a:rPr lang="en-US" sz="2000" baseline="30000" dirty="0" smtClean="0"/>
                  <a:t>-14</a:t>
                </a:r>
                <a:r>
                  <a:rPr lang="en-US" sz="2000" dirty="0" smtClean="0"/>
                  <a:t>M, and we use the </a:t>
                </a:r>
                <a:r>
                  <a:rPr lang="en-US" sz="2000" dirty="0" err="1" smtClean="0"/>
                  <a:t>Nerst</a:t>
                </a:r>
                <a:r>
                  <a:rPr lang="en-US" sz="2000" dirty="0" smtClean="0"/>
                  <a:t> equation to find the </a:t>
                </a:r>
                <a14:m>
                  <m:oMath xmlns:m="http://schemas.openxmlformats.org/officeDocument/2006/math">
                    <m:r>
                      <a:rPr lang="en-US" sz="2000" i="1">
                        <a:latin typeface="Cambria Math"/>
                        <a:ea typeface="Cambria Math"/>
                      </a:rPr>
                      <m:t>ℇ </m:t>
                    </m:r>
                  </m:oMath>
                </a14:m>
                <a:r>
                  <a:rPr lang="en-US" sz="2000" dirty="0" smtClean="0"/>
                  <a:t>for this condition. </a:t>
                </a:r>
              </a:p>
              <a:p>
                <a:pPr marL="0" indent="0">
                  <a:buNone/>
                </a:pPr>
                <a:r>
                  <a:rPr lang="en-US" sz="2000" dirty="0">
                    <a:solidFill>
                      <a:schemeClr val="tx1"/>
                    </a:solidFill>
                    <a:ea typeface="Cambria Math"/>
                  </a:rPr>
                  <a:t>T</a:t>
                </a:r>
                <a:r>
                  <a:rPr lang="en-US" sz="2000" dirty="0" smtClean="0">
                    <a:solidFill>
                      <a:schemeClr val="tx1"/>
                    </a:solidFill>
                    <a:ea typeface="Cambria Math"/>
                  </a:rPr>
                  <a:t>he Nernst equation:	</a:t>
                </a:r>
                <a14:m>
                  <m:oMath xmlns:m="http://schemas.openxmlformats.org/officeDocument/2006/math">
                    <m:r>
                      <a:rPr lang="en-US" sz="2000" i="1" smtClean="0">
                        <a:solidFill>
                          <a:schemeClr val="tx1"/>
                        </a:solidFill>
                        <a:latin typeface="Cambria Math"/>
                        <a:ea typeface="Cambria Math"/>
                      </a:rPr>
                      <m:t>ℰ</m:t>
                    </m:r>
                    <m:r>
                      <a:rPr lang="en-US" sz="2000" i="1">
                        <a:solidFill>
                          <a:schemeClr val="tx1"/>
                        </a:solidFill>
                        <a:latin typeface="Cambria Math"/>
                      </a:rPr>
                      <m:t>=</m:t>
                    </m:r>
                    <m:sSup>
                      <m:sSupPr>
                        <m:ctrlPr>
                          <a:rPr lang="en-US" sz="2000" i="1">
                            <a:solidFill>
                              <a:schemeClr val="tx1"/>
                            </a:solidFill>
                            <a:latin typeface="Cambria Math"/>
                          </a:rPr>
                        </m:ctrlPr>
                      </m:sSupPr>
                      <m:e>
                        <m:r>
                          <a:rPr lang="en-US" sz="2000" i="1">
                            <a:solidFill>
                              <a:schemeClr val="tx1"/>
                            </a:solidFill>
                            <a:latin typeface="Cambria Math"/>
                            <a:ea typeface="Cambria Math"/>
                          </a:rPr>
                          <m:t>ℰ</m:t>
                        </m:r>
                      </m:e>
                      <m:sup>
                        <m:r>
                          <a:rPr lang="en-US" sz="2000" i="1">
                            <a:solidFill>
                              <a:schemeClr val="tx1"/>
                            </a:solidFill>
                            <a:latin typeface="Cambria Math"/>
                          </a:rPr>
                          <m:t>0</m:t>
                        </m:r>
                      </m:sup>
                    </m:sSup>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0.05916</m:t>
                        </m:r>
                      </m:num>
                      <m:den>
                        <m:r>
                          <a:rPr lang="en-US" sz="2000" i="1">
                            <a:solidFill>
                              <a:schemeClr val="tx1"/>
                            </a:solidFill>
                            <a:latin typeface="Cambria Math"/>
                          </a:rPr>
                          <m:t>𝑛</m:t>
                        </m:r>
                      </m:den>
                    </m:f>
                    <m:r>
                      <a:rPr lang="en-US" sz="2000" i="1">
                        <a:solidFill>
                          <a:schemeClr val="tx1"/>
                        </a:solidFill>
                        <a:latin typeface="Cambria Math"/>
                      </a:rPr>
                      <m:t> </m:t>
                    </m:r>
                    <m:r>
                      <a:rPr lang="en-US" sz="2000" i="1">
                        <a:solidFill>
                          <a:schemeClr val="tx1"/>
                        </a:solidFill>
                        <a:latin typeface="Cambria Math"/>
                      </a:rPr>
                      <m:t>𝑙𝑜𝑔</m:t>
                    </m:r>
                    <m:f>
                      <m:fPr>
                        <m:ctrlPr>
                          <a:rPr lang="en-US" sz="2000" i="1">
                            <a:solidFill>
                              <a:schemeClr val="tx1"/>
                            </a:solidFill>
                            <a:latin typeface="Cambria Math"/>
                          </a:rPr>
                        </m:ctrlPr>
                      </m:fPr>
                      <m:num>
                        <m:sSup>
                          <m:sSupPr>
                            <m:ctrlPr>
                              <a:rPr lang="en-US" sz="2000" i="1">
                                <a:solidFill>
                                  <a:schemeClr val="tx1"/>
                                </a:solidFill>
                                <a:latin typeface="Cambria Math"/>
                              </a:rPr>
                            </m:ctrlPr>
                          </m:sSupPr>
                          <m:e>
                            <m:d>
                              <m:dPr>
                                <m:ctrlPr>
                                  <a:rPr lang="en-US" sz="2000" i="1">
                                    <a:solidFill>
                                      <a:schemeClr val="tx1"/>
                                    </a:solidFill>
                                    <a:latin typeface="Cambria Math"/>
                                  </a:rPr>
                                </m:ctrlPr>
                              </m:dPr>
                              <m:e>
                                <m:r>
                                  <a:rPr lang="en-US" sz="2000" i="1" dirty="0">
                                    <a:solidFill>
                                      <a:schemeClr val="tx1"/>
                                    </a:solidFill>
                                    <a:latin typeface="Cambria Math"/>
                                    <a:ea typeface="Cambria Math"/>
                                  </a:rPr>
                                  <m:t>[</m:t>
                                </m:r>
                                <m:r>
                                  <a:rPr lang="en-US" sz="2000" i="1" dirty="0">
                                    <a:solidFill>
                                      <a:schemeClr val="tx1"/>
                                    </a:solidFill>
                                    <a:latin typeface="Cambria Math"/>
                                    <a:ea typeface="Cambria Math"/>
                                  </a:rPr>
                                  <m:t>𝐶</m:t>
                                </m:r>
                                <m:r>
                                  <a:rPr lang="en-US" sz="2000" i="1" dirty="0">
                                    <a:solidFill>
                                      <a:schemeClr val="tx1"/>
                                    </a:solidFill>
                                    <a:latin typeface="Cambria Math"/>
                                    <a:ea typeface="Cambria Math"/>
                                  </a:rPr>
                                  <m:t>]</m:t>
                                </m:r>
                              </m:e>
                            </m:d>
                          </m:e>
                          <m:sup>
                            <m:r>
                              <a:rPr lang="en-US" sz="2000" i="1">
                                <a:solidFill>
                                  <a:schemeClr val="tx1"/>
                                </a:solidFill>
                                <a:latin typeface="Cambria Math"/>
                              </a:rPr>
                              <m:t>𝑐</m:t>
                            </m:r>
                          </m:sup>
                        </m:sSup>
                        <m:sSup>
                          <m:sSupPr>
                            <m:ctrlPr>
                              <a:rPr lang="en-US" sz="2000" i="1">
                                <a:solidFill>
                                  <a:schemeClr val="tx1"/>
                                </a:solidFill>
                                <a:latin typeface="Cambria Math"/>
                              </a:rPr>
                            </m:ctrlPr>
                          </m:sSupPr>
                          <m:e>
                            <m:d>
                              <m:dPr>
                                <m:ctrlPr>
                                  <a:rPr lang="en-US" sz="2000" i="1">
                                    <a:solidFill>
                                      <a:schemeClr val="tx1"/>
                                    </a:solidFill>
                                    <a:latin typeface="Cambria Math"/>
                                  </a:rPr>
                                </m:ctrlPr>
                              </m:dPr>
                              <m:e>
                                <m:r>
                                  <a:rPr lang="en-US" sz="2000" i="1" dirty="0">
                                    <a:solidFill>
                                      <a:schemeClr val="tx1"/>
                                    </a:solidFill>
                                    <a:latin typeface="Cambria Math"/>
                                    <a:ea typeface="Cambria Math"/>
                                  </a:rPr>
                                  <m:t>[</m:t>
                                </m:r>
                                <m:r>
                                  <a:rPr lang="en-US" sz="2000" i="1" dirty="0">
                                    <a:solidFill>
                                      <a:schemeClr val="tx1"/>
                                    </a:solidFill>
                                    <a:latin typeface="Cambria Math"/>
                                    <a:ea typeface="Cambria Math"/>
                                  </a:rPr>
                                  <m:t>𝐷</m:t>
                                </m:r>
                                <m:r>
                                  <a:rPr lang="en-US" sz="2000" i="1" dirty="0">
                                    <a:solidFill>
                                      <a:schemeClr val="tx1"/>
                                    </a:solidFill>
                                    <a:latin typeface="Cambria Math"/>
                                    <a:ea typeface="Cambria Math"/>
                                  </a:rPr>
                                  <m:t>]</m:t>
                                </m:r>
                              </m:e>
                            </m:d>
                          </m:e>
                          <m:sup>
                            <m:r>
                              <a:rPr lang="en-US" sz="2000" i="1">
                                <a:solidFill>
                                  <a:schemeClr val="tx1"/>
                                </a:solidFill>
                                <a:latin typeface="Cambria Math"/>
                              </a:rPr>
                              <m:t>𝑑</m:t>
                            </m:r>
                          </m:sup>
                        </m:sSup>
                      </m:num>
                      <m:den>
                        <m:sSup>
                          <m:sSupPr>
                            <m:ctrlPr>
                              <a:rPr lang="en-US" sz="2000" i="1">
                                <a:solidFill>
                                  <a:schemeClr val="tx1"/>
                                </a:solidFill>
                                <a:latin typeface="Cambria Math"/>
                              </a:rPr>
                            </m:ctrlPr>
                          </m:sSupPr>
                          <m:e>
                            <m:d>
                              <m:dPr>
                                <m:ctrlPr>
                                  <a:rPr lang="en-US" sz="2000" i="1">
                                    <a:solidFill>
                                      <a:schemeClr val="tx1"/>
                                    </a:solidFill>
                                    <a:latin typeface="Cambria Math"/>
                                  </a:rPr>
                                </m:ctrlPr>
                              </m:dPr>
                              <m:e>
                                <m:r>
                                  <a:rPr lang="en-US" sz="2000" i="1" dirty="0">
                                    <a:solidFill>
                                      <a:schemeClr val="tx1"/>
                                    </a:solidFill>
                                    <a:latin typeface="Cambria Math"/>
                                    <a:ea typeface="Cambria Math"/>
                                  </a:rPr>
                                  <m:t>[</m:t>
                                </m:r>
                                <m:r>
                                  <a:rPr lang="en-US" sz="2000" i="1" dirty="0">
                                    <a:solidFill>
                                      <a:schemeClr val="tx1"/>
                                    </a:solidFill>
                                    <a:latin typeface="Cambria Math"/>
                                    <a:ea typeface="Cambria Math"/>
                                  </a:rPr>
                                  <m:t>𝐴</m:t>
                                </m:r>
                                <m:r>
                                  <a:rPr lang="en-US" sz="2000" i="1" dirty="0">
                                    <a:solidFill>
                                      <a:schemeClr val="tx1"/>
                                    </a:solidFill>
                                    <a:latin typeface="Cambria Math"/>
                                    <a:ea typeface="Cambria Math"/>
                                  </a:rPr>
                                  <m:t>]</m:t>
                                </m:r>
                              </m:e>
                            </m:d>
                          </m:e>
                          <m:sup>
                            <m:r>
                              <a:rPr lang="en-US" sz="2000" i="1">
                                <a:solidFill>
                                  <a:schemeClr val="tx1"/>
                                </a:solidFill>
                                <a:latin typeface="Cambria Math"/>
                              </a:rPr>
                              <m:t>𝑎</m:t>
                            </m:r>
                          </m:sup>
                        </m:sSup>
                        <m:sSup>
                          <m:sSupPr>
                            <m:ctrlPr>
                              <a:rPr lang="en-US" sz="2000" i="1">
                                <a:solidFill>
                                  <a:schemeClr val="tx1"/>
                                </a:solidFill>
                                <a:latin typeface="Cambria Math"/>
                              </a:rPr>
                            </m:ctrlPr>
                          </m:sSupPr>
                          <m:e>
                            <m:d>
                              <m:dPr>
                                <m:ctrlPr>
                                  <a:rPr lang="en-US" sz="2000" i="1">
                                    <a:solidFill>
                                      <a:schemeClr val="tx1"/>
                                    </a:solidFill>
                                    <a:latin typeface="Cambria Math"/>
                                  </a:rPr>
                                </m:ctrlPr>
                              </m:dPr>
                              <m:e>
                                <m:r>
                                  <a:rPr lang="en-US" sz="2000" i="1" dirty="0">
                                    <a:solidFill>
                                      <a:schemeClr val="tx1"/>
                                    </a:solidFill>
                                    <a:latin typeface="Cambria Math"/>
                                    <a:ea typeface="Cambria Math"/>
                                  </a:rPr>
                                  <m:t>[</m:t>
                                </m:r>
                                <m:r>
                                  <a:rPr lang="en-US" sz="2000" i="1" dirty="0">
                                    <a:solidFill>
                                      <a:schemeClr val="tx1"/>
                                    </a:solidFill>
                                    <a:latin typeface="Cambria Math"/>
                                    <a:ea typeface="Cambria Math"/>
                                  </a:rPr>
                                  <m:t>𝐵</m:t>
                                </m:r>
                                <m:r>
                                  <a:rPr lang="en-US" sz="2000" i="1" dirty="0">
                                    <a:solidFill>
                                      <a:schemeClr val="tx1"/>
                                    </a:solidFill>
                                    <a:latin typeface="Cambria Math"/>
                                    <a:ea typeface="Cambria Math"/>
                                  </a:rPr>
                                  <m:t>]</m:t>
                                </m:r>
                              </m:e>
                            </m:d>
                          </m:e>
                          <m:sup>
                            <m:r>
                              <a:rPr lang="en-US" sz="2000" i="1">
                                <a:solidFill>
                                  <a:schemeClr val="tx1"/>
                                </a:solidFill>
                                <a:latin typeface="Cambria Math"/>
                              </a:rPr>
                              <m:t>𝑏</m:t>
                            </m:r>
                          </m:sup>
                        </m:sSup>
                      </m:den>
                    </m:f>
                  </m:oMath>
                </a14:m>
                <a:endParaRPr lang="en-US" sz="2000" dirty="0" smtClean="0">
                  <a:solidFill>
                    <a:schemeClr val="tx1"/>
                  </a:solidFill>
                </a:endParaRPr>
              </a:p>
              <a:p>
                <a:pPr marL="0" indent="0">
                  <a:buNone/>
                </a:pPr>
                <a:r>
                  <a:rPr lang="en-US" sz="2000" dirty="0" smtClean="0">
                    <a:solidFill>
                      <a:schemeClr val="tx1"/>
                    </a:solidFill>
                    <a:ea typeface="Cambria Math"/>
                  </a:rPr>
                  <a:t>For this example:		</a:t>
                </a:r>
                <a14:m>
                  <m:oMath xmlns:m="http://schemas.openxmlformats.org/officeDocument/2006/math">
                    <m:r>
                      <a:rPr lang="en-US" sz="2000" i="1" smtClean="0">
                        <a:solidFill>
                          <a:schemeClr val="tx1"/>
                        </a:solidFill>
                        <a:latin typeface="Cambria Math"/>
                        <a:ea typeface="Cambria Math"/>
                      </a:rPr>
                      <m:t>ℰ</m:t>
                    </m:r>
                    <m:r>
                      <a:rPr lang="en-US" sz="2000" i="1">
                        <a:solidFill>
                          <a:schemeClr val="tx1"/>
                        </a:solidFill>
                        <a:latin typeface="Cambria Math"/>
                      </a:rPr>
                      <m:t>=</m:t>
                    </m:r>
                    <m:sSup>
                      <m:sSupPr>
                        <m:ctrlPr>
                          <a:rPr lang="en-US" sz="2000" i="1">
                            <a:solidFill>
                              <a:schemeClr val="tx1"/>
                            </a:solidFill>
                            <a:latin typeface="Cambria Math"/>
                          </a:rPr>
                        </m:ctrlPr>
                      </m:sSupPr>
                      <m:e>
                        <m:r>
                          <a:rPr lang="en-US" sz="2000" i="1">
                            <a:solidFill>
                              <a:schemeClr val="tx1"/>
                            </a:solidFill>
                            <a:latin typeface="Cambria Math"/>
                            <a:ea typeface="Cambria Math"/>
                          </a:rPr>
                          <m:t>ℰ</m:t>
                        </m:r>
                      </m:e>
                      <m:sup>
                        <m:r>
                          <a:rPr lang="en-US" sz="2000" i="1">
                            <a:solidFill>
                              <a:schemeClr val="tx1"/>
                            </a:solidFill>
                            <a:latin typeface="Cambria Math"/>
                          </a:rPr>
                          <m:t>0</m:t>
                        </m:r>
                      </m:sup>
                    </m:sSup>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0.05916</m:t>
                        </m:r>
                      </m:num>
                      <m:den>
                        <m:r>
                          <a:rPr lang="en-US" sz="2000" b="0" i="1" smtClean="0">
                            <a:solidFill>
                              <a:schemeClr val="tx1"/>
                            </a:solidFill>
                            <a:latin typeface="Cambria Math"/>
                          </a:rPr>
                          <m:t>3</m:t>
                        </m:r>
                      </m:den>
                    </m:f>
                    <m:r>
                      <a:rPr lang="en-US" sz="2000" i="1">
                        <a:solidFill>
                          <a:schemeClr val="tx1"/>
                        </a:solidFill>
                        <a:latin typeface="Cambria Math"/>
                      </a:rPr>
                      <m:t> </m:t>
                    </m:r>
                    <m:r>
                      <a:rPr lang="en-US" sz="2000" i="1">
                        <a:solidFill>
                          <a:schemeClr val="tx1"/>
                        </a:solidFill>
                        <a:latin typeface="Cambria Math"/>
                      </a:rPr>
                      <m:t>𝑙𝑜𝑔</m:t>
                    </m:r>
                    <m:f>
                      <m:fPr>
                        <m:ctrlPr>
                          <a:rPr lang="en-US" sz="2000" i="1">
                            <a:solidFill>
                              <a:schemeClr val="tx1"/>
                            </a:solidFill>
                            <a:latin typeface="Cambria Math"/>
                          </a:rPr>
                        </m:ctrlPr>
                      </m:fPr>
                      <m:num>
                        <m:sSup>
                          <m:sSupPr>
                            <m:ctrlPr>
                              <a:rPr lang="en-US" sz="2000" i="1">
                                <a:solidFill>
                                  <a:schemeClr val="tx1"/>
                                </a:solidFill>
                                <a:latin typeface="Cambria Math"/>
                              </a:rPr>
                            </m:ctrlPr>
                          </m:sSupPr>
                          <m:e>
                            <m:d>
                              <m:dPr>
                                <m:ctrlPr>
                                  <a:rPr lang="en-US" sz="2000" i="1">
                                    <a:solidFill>
                                      <a:schemeClr val="tx1"/>
                                    </a:solidFill>
                                    <a:latin typeface="Cambria Math"/>
                                  </a:rPr>
                                </m:ctrlPr>
                              </m:dPr>
                              <m:e>
                                <m:r>
                                  <a:rPr lang="en-US" sz="2000" i="1" dirty="0">
                                    <a:solidFill>
                                      <a:schemeClr val="tx1"/>
                                    </a:solidFill>
                                    <a:latin typeface="Cambria Math"/>
                                    <a:ea typeface="Cambria Math"/>
                                  </a:rPr>
                                  <m:t>[</m:t>
                                </m:r>
                                <m:r>
                                  <m:rPr>
                                    <m:nor/>
                                  </m:rPr>
                                  <a:rPr lang="en-US" sz="2000" dirty="0">
                                    <a:solidFill>
                                      <a:schemeClr val="tx1"/>
                                    </a:solidFill>
                                  </a:rPr>
                                  <m:t>OH</m:t>
                                </m:r>
                                <m:r>
                                  <m:rPr>
                                    <m:nor/>
                                  </m:rPr>
                                  <a:rPr lang="en-US" sz="2000" baseline="30000" dirty="0">
                                    <a:solidFill>
                                      <a:schemeClr val="tx1"/>
                                    </a:solidFill>
                                  </a:rPr>
                                  <m:t>−</m:t>
                                </m:r>
                                <m:r>
                                  <a:rPr lang="en-US" sz="2000" i="1" dirty="0">
                                    <a:solidFill>
                                      <a:schemeClr val="tx1"/>
                                    </a:solidFill>
                                    <a:latin typeface="Cambria Math"/>
                                    <a:ea typeface="Cambria Math"/>
                                  </a:rPr>
                                  <m:t>]</m:t>
                                </m:r>
                              </m:e>
                            </m:d>
                          </m:e>
                          <m:sup>
                            <m:r>
                              <a:rPr lang="en-US" sz="2000" b="0" i="1" smtClean="0">
                                <a:solidFill>
                                  <a:schemeClr val="tx1"/>
                                </a:solidFill>
                                <a:latin typeface="Cambria Math"/>
                              </a:rPr>
                              <m:t>4</m:t>
                            </m:r>
                          </m:sup>
                        </m:sSup>
                      </m:num>
                      <m:den>
                        <m:sSup>
                          <m:sSupPr>
                            <m:ctrlPr>
                              <a:rPr lang="en-US" sz="2000" i="1">
                                <a:solidFill>
                                  <a:schemeClr val="tx1"/>
                                </a:solidFill>
                                <a:latin typeface="Cambria Math"/>
                              </a:rPr>
                            </m:ctrlPr>
                          </m:sSupPr>
                          <m:e>
                            <m:d>
                              <m:dPr>
                                <m:ctrlPr>
                                  <a:rPr lang="en-US" sz="2000" i="1">
                                    <a:solidFill>
                                      <a:schemeClr val="tx1"/>
                                    </a:solidFill>
                                    <a:latin typeface="Cambria Math"/>
                                  </a:rPr>
                                </m:ctrlPr>
                              </m:dPr>
                              <m:e>
                                <m:r>
                                  <a:rPr lang="en-US" sz="2000" i="1" dirty="0">
                                    <a:solidFill>
                                      <a:schemeClr val="tx1"/>
                                    </a:solidFill>
                                    <a:latin typeface="Cambria Math"/>
                                    <a:ea typeface="Cambria Math"/>
                                  </a:rPr>
                                  <m:t>[</m:t>
                                </m:r>
                                <m:r>
                                  <m:rPr>
                                    <m:nor/>
                                  </m:rPr>
                                  <a:rPr lang="en-US" sz="2000" dirty="0">
                                    <a:solidFill>
                                      <a:schemeClr val="tx1"/>
                                    </a:solidFill>
                                  </a:rPr>
                                  <m:t>MnO</m:t>
                                </m:r>
                                <m:r>
                                  <m:rPr>
                                    <m:nor/>
                                  </m:rPr>
                                  <a:rPr lang="en-US" sz="2000" baseline="-25000" dirty="0">
                                    <a:solidFill>
                                      <a:schemeClr val="tx1"/>
                                    </a:solidFill>
                                  </a:rPr>
                                  <m:t>4</m:t>
                                </m:r>
                                <m:r>
                                  <m:rPr>
                                    <m:nor/>
                                  </m:rPr>
                                  <a:rPr lang="en-US" sz="2000" baseline="30000" dirty="0">
                                    <a:solidFill>
                                      <a:schemeClr val="tx1"/>
                                    </a:solidFill>
                                  </a:rPr>
                                  <m:t>−</m:t>
                                </m:r>
                                <m:r>
                                  <a:rPr lang="en-US" sz="2000" i="1" dirty="0">
                                    <a:solidFill>
                                      <a:schemeClr val="tx1"/>
                                    </a:solidFill>
                                    <a:latin typeface="Cambria Math"/>
                                    <a:ea typeface="Cambria Math"/>
                                  </a:rPr>
                                  <m:t>]</m:t>
                                </m:r>
                              </m:e>
                            </m:d>
                          </m:e>
                          <m:sup>
                            <m:r>
                              <a:rPr lang="en-US" sz="2000" b="0" i="1" smtClean="0">
                                <a:solidFill>
                                  <a:schemeClr val="tx1"/>
                                </a:solidFill>
                                <a:latin typeface="Cambria Math"/>
                              </a:rPr>
                              <m:t>1</m:t>
                            </m:r>
                          </m:sup>
                        </m:sSup>
                      </m:den>
                    </m:f>
                  </m:oMath>
                </a14:m>
                <a:endParaRPr lang="en-US" sz="2000" dirty="0" smtClean="0">
                  <a:solidFill>
                    <a:schemeClr val="tx1"/>
                  </a:solidFill>
                </a:endParaRPr>
              </a:p>
              <a:p>
                <a:pPr marL="0" indent="0">
                  <a:buNone/>
                </a:pPr>
                <a:r>
                  <a:rPr lang="en-US" sz="2000" dirty="0" smtClean="0">
                    <a:solidFill>
                      <a:schemeClr val="tx1"/>
                    </a:solidFill>
                  </a:rPr>
                  <a:t>Plugging in the specifics:	</a:t>
                </a:r>
                <a14:m>
                  <m:oMath xmlns:m="http://schemas.openxmlformats.org/officeDocument/2006/math">
                    <m:r>
                      <a:rPr lang="en-US" sz="2000" i="1">
                        <a:solidFill>
                          <a:schemeClr val="tx1"/>
                        </a:solidFill>
                        <a:latin typeface="Cambria Math"/>
                        <a:ea typeface="Cambria Math"/>
                      </a:rPr>
                      <m:t>ℰ</m:t>
                    </m:r>
                    <m:r>
                      <a:rPr lang="en-US" sz="2000" i="1">
                        <a:solidFill>
                          <a:schemeClr val="tx1"/>
                        </a:solidFill>
                        <a:latin typeface="Cambria Math"/>
                      </a:rPr>
                      <m:t>=</m:t>
                    </m:r>
                    <m:sSup>
                      <m:sSupPr>
                        <m:ctrlPr>
                          <a:rPr lang="en-US" sz="2000" i="1">
                            <a:solidFill>
                              <a:schemeClr val="tx1"/>
                            </a:solidFill>
                            <a:latin typeface="Cambria Math"/>
                          </a:rPr>
                        </m:ctrlPr>
                      </m:sSupPr>
                      <m:e>
                        <m:r>
                          <a:rPr lang="en-US" sz="2000" i="1">
                            <a:solidFill>
                              <a:schemeClr val="tx1"/>
                            </a:solidFill>
                            <a:latin typeface="Cambria Math"/>
                            <a:ea typeface="Cambria Math"/>
                          </a:rPr>
                          <m:t>ℰ</m:t>
                        </m:r>
                      </m:e>
                      <m:sup>
                        <m:r>
                          <a:rPr lang="en-US" sz="2000" i="1">
                            <a:solidFill>
                              <a:schemeClr val="tx1"/>
                            </a:solidFill>
                            <a:latin typeface="Cambria Math"/>
                          </a:rPr>
                          <m:t>0</m:t>
                        </m:r>
                      </m:sup>
                    </m:sSup>
                    <m:r>
                      <a:rPr lang="en-US" sz="2000" i="1">
                        <a:solidFill>
                          <a:schemeClr val="tx1"/>
                        </a:solidFill>
                        <a:latin typeface="Cambria Math"/>
                      </a:rPr>
                      <m:t>−</m:t>
                    </m:r>
                    <m:f>
                      <m:fPr>
                        <m:ctrlPr>
                          <a:rPr lang="en-US" sz="2000" i="1">
                            <a:solidFill>
                              <a:schemeClr val="tx1"/>
                            </a:solidFill>
                            <a:latin typeface="Cambria Math"/>
                          </a:rPr>
                        </m:ctrlPr>
                      </m:fPr>
                      <m:num>
                        <m:r>
                          <a:rPr lang="en-US" sz="2000" i="1">
                            <a:solidFill>
                              <a:schemeClr val="tx1"/>
                            </a:solidFill>
                            <a:latin typeface="Cambria Math"/>
                          </a:rPr>
                          <m:t>0.05916</m:t>
                        </m:r>
                      </m:num>
                      <m:den>
                        <m:r>
                          <a:rPr lang="en-US" sz="2000" i="1">
                            <a:solidFill>
                              <a:schemeClr val="tx1"/>
                            </a:solidFill>
                            <a:latin typeface="Cambria Math"/>
                          </a:rPr>
                          <m:t>3</m:t>
                        </m:r>
                      </m:den>
                    </m:f>
                    <m:r>
                      <a:rPr lang="en-US" sz="2000" i="1">
                        <a:solidFill>
                          <a:schemeClr val="tx1"/>
                        </a:solidFill>
                        <a:latin typeface="Cambria Math"/>
                      </a:rPr>
                      <m:t> </m:t>
                    </m:r>
                    <m:r>
                      <a:rPr lang="en-US" sz="2000" i="1">
                        <a:solidFill>
                          <a:schemeClr val="tx1"/>
                        </a:solidFill>
                        <a:latin typeface="Cambria Math"/>
                      </a:rPr>
                      <m:t>𝑙𝑜𝑔</m:t>
                    </m:r>
                    <m:f>
                      <m:fPr>
                        <m:ctrlPr>
                          <a:rPr lang="en-US" sz="2000" i="1">
                            <a:solidFill>
                              <a:schemeClr val="tx1"/>
                            </a:solidFill>
                            <a:latin typeface="Cambria Math"/>
                          </a:rPr>
                        </m:ctrlPr>
                      </m:fPr>
                      <m:num>
                        <m:sSup>
                          <m:sSupPr>
                            <m:ctrlPr>
                              <a:rPr lang="en-US" sz="2000" i="1">
                                <a:solidFill>
                                  <a:schemeClr val="tx1"/>
                                </a:solidFill>
                                <a:latin typeface="Cambria Math"/>
                              </a:rPr>
                            </m:ctrlPr>
                          </m:sSupPr>
                          <m:e>
                            <m:d>
                              <m:dPr>
                                <m:ctrlPr>
                                  <a:rPr lang="en-US" sz="2000" i="1">
                                    <a:solidFill>
                                      <a:schemeClr val="tx1"/>
                                    </a:solidFill>
                                    <a:latin typeface="Cambria Math"/>
                                  </a:rPr>
                                </m:ctrlPr>
                              </m:dPr>
                              <m:e>
                                <m:r>
                                  <a:rPr lang="en-US" sz="2000" i="1" dirty="0">
                                    <a:solidFill>
                                      <a:schemeClr val="tx1"/>
                                    </a:solidFill>
                                    <a:latin typeface="Cambria Math"/>
                                    <a:ea typeface="Cambria Math"/>
                                  </a:rPr>
                                  <m:t>[</m:t>
                                </m:r>
                                <m:r>
                                  <m:rPr>
                                    <m:nor/>
                                  </m:rPr>
                                  <a:rPr lang="en-US" sz="2000" dirty="0">
                                    <a:solidFill>
                                      <a:schemeClr val="tx1"/>
                                    </a:solidFill>
                                  </a:rPr>
                                  <m:t>10</m:t>
                                </m:r>
                                <m:r>
                                  <m:rPr>
                                    <m:nor/>
                                  </m:rPr>
                                  <a:rPr lang="en-US" sz="2000" baseline="30000" dirty="0">
                                    <a:solidFill>
                                      <a:schemeClr val="tx1"/>
                                    </a:solidFill>
                                  </a:rPr>
                                  <m:t>−14</m:t>
                                </m:r>
                                <m:r>
                                  <a:rPr lang="en-US" sz="2000" i="1" dirty="0">
                                    <a:solidFill>
                                      <a:schemeClr val="tx1"/>
                                    </a:solidFill>
                                    <a:latin typeface="Cambria Math"/>
                                    <a:ea typeface="Cambria Math"/>
                                  </a:rPr>
                                  <m:t>]</m:t>
                                </m:r>
                              </m:e>
                            </m:d>
                          </m:e>
                          <m:sup>
                            <m:r>
                              <a:rPr lang="en-US" sz="2000" i="1">
                                <a:solidFill>
                                  <a:schemeClr val="tx1"/>
                                </a:solidFill>
                                <a:latin typeface="Cambria Math"/>
                              </a:rPr>
                              <m:t>4</m:t>
                            </m:r>
                          </m:sup>
                        </m:sSup>
                      </m:num>
                      <m:den>
                        <m:sSup>
                          <m:sSupPr>
                            <m:ctrlPr>
                              <a:rPr lang="en-US" sz="2000" i="1">
                                <a:solidFill>
                                  <a:schemeClr val="tx1"/>
                                </a:solidFill>
                                <a:latin typeface="Cambria Math"/>
                              </a:rPr>
                            </m:ctrlPr>
                          </m:sSupPr>
                          <m:e>
                            <m:d>
                              <m:dPr>
                                <m:ctrlPr>
                                  <a:rPr lang="en-US" sz="2000" i="1">
                                    <a:solidFill>
                                      <a:schemeClr val="tx1"/>
                                    </a:solidFill>
                                    <a:latin typeface="Cambria Math"/>
                                  </a:rPr>
                                </m:ctrlPr>
                              </m:dPr>
                              <m:e>
                                <m:r>
                                  <a:rPr lang="en-US" sz="2000" i="1" dirty="0">
                                    <a:solidFill>
                                      <a:schemeClr val="tx1"/>
                                    </a:solidFill>
                                    <a:latin typeface="Cambria Math"/>
                                    <a:ea typeface="Cambria Math"/>
                                  </a:rPr>
                                  <m:t>[</m:t>
                                </m:r>
                                <m:r>
                                  <m:rPr>
                                    <m:nor/>
                                  </m:rPr>
                                  <a:rPr lang="en-US" sz="2000" b="0" i="0" dirty="0" smtClean="0">
                                    <a:solidFill>
                                      <a:schemeClr val="tx1"/>
                                    </a:solidFill>
                                  </a:rPr>
                                  <m:t>1</m:t>
                                </m:r>
                                <m:r>
                                  <a:rPr lang="en-US" sz="2000" i="1" dirty="0">
                                    <a:solidFill>
                                      <a:schemeClr val="tx1"/>
                                    </a:solidFill>
                                    <a:latin typeface="Cambria Math"/>
                                    <a:ea typeface="Cambria Math"/>
                                  </a:rPr>
                                  <m:t>]</m:t>
                                </m:r>
                              </m:e>
                            </m:d>
                          </m:e>
                          <m:sup>
                            <m:r>
                              <a:rPr lang="en-US" sz="2000" i="1">
                                <a:solidFill>
                                  <a:schemeClr val="tx1"/>
                                </a:solidFill>
                                <a:latin typeface="Cambria Math"/>
                              </a:rPr>
                              <m:t>1</m:t>
                            </m:r>
                          </m:sup>
                        </m:sSup>
                      </m:den>
                    </m:f>
                  </m:oMath>
                </a14:m>
                <a:endParaRPr lang="en-US" sz="2000" dirty="0" smtClean="0"/>
              </a:p>
              <a:p>
                <a:pPr marL="0" indent="0">
                  <a:buNone/>
                </a:pPr>
                <a:r>
                  <a:rPr lang="en-US" sz="2000" dirty="0" smtClean="0">
                    <a:solidFill>
                      <a:srgbClr val="C00000"/>
                    </a:solidFill>
                    <a:ea typeface="Cambria Math"/>
                  </a:rPr>
                  <a:t>		</a:t>
                </a:r>
                <a:r>
                  <a:rPr lang="en-US" sz="2000" dirty="0" smtClean="0">
                    <a:solidFill>
                      <a:schemeClr val="tx1"/>
                    </a:solidFill>
                    <a:ea typeface="Cambria Math"/>
                  </a:rPr>
                  <a:t>	</a:t>
                </a:r>
                <a14:m>
                  <m:oMath xmlns:m="http://schemas.openxmlformats.org/officeDocument/2006/math">
                    <m:r>
                      <a:rPr lang="en-US" sz="2000" i="1">
                        <a:solidFill>
                          <a:schemeClr val="tx1"/>
                        </a:solidFill>
                        <a:latin typeface="Cambria Math"/>
                        <a:ea typeface="Cambria Math"/>
                      </a:rPr>
                      <m:t>ℰ</m:t>
                    </m:r>
                    <m:r>
                      <a:rPr lang="en-US" sz="2000" i="1">
                        <a:solidFill>
                          <a:schemeClr val="tx1"/>
                        </a:solidFill>
                        <a:latin typeface="Cambria Math"/>
                      </a:rPr>
                      <m:t>=</m:t>
                    </m:r>
                  </m:oMath>
                </a14:m>
                <a:r>
                  <a:rPr lang="en-US" sz="2000" dirty="0" smtClean="0">
                    <a:solidFill>
                      <a:schemeClr val="tx1"/>
                    </a:solidFill>
                  </a:rPr>
                  <a:t> +0.60 - </a:t>
                </a:r>
                <a14:m>
                  <m:oMath xmlns:m="http://schemas.openxmlformats.org/officeDocument/2006/math">
                    <m:f>
                      <m:fPr>
                        <m:ctrlPr>
                          <a:rPr lang="en-US" sz="2000" i="1" smtClean="0">
                            <a:solidFill>
                              <a:schemeClr val="tx1"/>
                            </a:solidFill>
                            <a:latin typeface="Cambria Math"/>
                          </a:rPr>
                        </m:ctrlPr>
                      </m:fPr>
                      <m:num>
                        <m:r>
                          <a:rPr lang="en-US" sz="2000" b="0" i="1" smtClean="0">
                            <a:solidFill>
                              <a:schemeClr val="tx1"/>
                            </a:solidFill>
                            <a:latin typeface="Cambria Math"/>
                          </a:rPr>
                          <m:t>0.05916</m:t>
                        </m:r>
                      </m:num>
                      <m:den>
                        <m:r>
                          <a:rPr lang="en-US" sz="2000" b="0" i="1" smtClean="0">
                            <a:solidFill>
                              <a:schemeClr val="tx1"/>
                            </a:solidFill>
                            <a:latin typeface="Cambria Math"/>
                          </a:rPr>
                          <m:t>3</m:t>
                        </m:r>
                      </m:den>
                    </m:f>
                    <m:d>
                      <m:dPr>
                        <m:ctrlPr>
                          <a:rPr lang="en-US" sz="2000" b="0" i="1" smtClean="0">
                            <a:solidFill>
                              <a:schemeClr val="tx1"/>
                            </a:solidFill>
                            <a:latin typeface="Cambria Math"/>
                          </a:rPr>
                        </m:ctrlPr>
                      </m:dPr>
                      <m:e>
                        <m:r>
                          <a:rPr lang="en-US" sz="2000" b="0" i="1" smtClean="0">
                            <a:solidFill>
                              <a:schemeClr val="tx1"/>
                            </a:solidFill>
                            <a:latin typeface="Cambria Math"/>
                          </a:rPr>
                          <m:t>4</m:t>
                        </m:r>
                        <m:d>
                          <m:dPr>
                            <m:ctrlPr>
                              <a:rPr lang="en-US" sz="2000" b="0" i="1" smtClean="0">
                                <a:solidFill>
                                  <a:schemeClr val="tx1"/>
                                </a:solidFill>
                                <a:latin typeface="Cambria Math"/>
                              </a:rPr>
                            </m:ctrlPr>
                          </m:dPr>
                          <m:e>
                            <m:r>
                              <a:rPr lang="en-US" sz="2000" b="0" i="1" smtClean="0">
                                <a:solidFill>
                                  <a:schemeClr val="tx1"/>
                                </a:solidFill>
                                <a:latin typeface="Cambria Math"/>
                              </a:rPr>
                              <m:t>−14</m:t>
                            </m:r>
                          </m:e>
                        </m:d>
                        <m:r>
                          <a:rPr lang="en-US" sz="2000" b="0" i="1" smtClean="0">
                            <a:solidFill>
                              <a:schemeClr val="tx1"/>
                            </a:solidFill>
                            <a:latin typeface="Cambria Math"/>
                          </a:rPr>
                          <m:t>−1</m:t>
                        </m:r>
                        <m:d>
                          <m:dPr>
                            <m:ctrlPr>
                              <a:rPr lang="en-US" sz="2000" b="0" i="1" smtClean="0">
                                <a:solidFill>
                                  <a:schemeClr val="tx1"/>
                                </a:solidFill>
                                <a:latin typeface="Cambria Math"/>
                              </a:rPr>
                            </m:ctrlPr>
                          </m:dPr>
                          <m:e>
                            <m:r>
                              <a:rPr lang="en-US" sz="2000" b="0" i="1" smtClean="0">
                                <a:solidFill>
                                  <a:schemeClr val="tx1"/>
                                </a:solidFill>
                                <a:latin typeface="Cambria Math"/>
                              </a:rPr>
                              <m:t>0</m:t>
                            </m:r>
                          </m:e>
                        </m:d>
                      </m:e>
                    </m:d>
                    <m:r>
                      <a:rPr lang="en-US" sz="2000" b="0" i="1" smtClean="0">
                        <a:solidFill>
                          <a:schemeClr val="tx1"/>
                        </a:solidFill>
                        <a:latin typeface="Cambria Math"/>
                      </a:rPr>
                      <m:t>=1.70 </m:t>
                    </m:r>
                    <m:r>
                      <a:rPr lang="en-US" sz="2000" b="0" i="1" smtClean="0">
                        <a:solidFill>
                          <a:schemeClr val="tx1"/>
                        </a:solidFill>
                        <a:latin typeface="Cambria Math"/>
                      </a:rPr>
                      <m:t>𝑉</m:t>
                    </m:r>
                  </m:oMath>
                </a14:m>
                <a:endParaRPr lang="en-US" sz="2000" dirty="0" smtClean="0">
                  <a:solidFill>
                    <a:schemeClr val="tx1"/>
                  </a:solidFill>
                </a:endParaRPr>
              </a:p>
              <a:p>
                <a:pPr marL="0" indent="0">
                  <a:buNone/>
                </a:pPr>
                <a:r>
                  <a:rPr lang="en-US" sz="2000" dirty="0" smtClean="0"/>
                  <a:t>Under acidic conditions (pH = 1, [H</a:t>
                </a:r>
                <a:r>
                  <a:rPr lang="en-US" sz="2000" baseline="30000" dirty="0" smtClean="0"/>
                  <a:t>+</a:t>
                </a:r>
                <a:r>
                  <a:rPr lang="en-US" sz="2000" dirty="0" smtClean="0"/>
                  <a:t>] </a:t>
                </a:r>
                <a:r>
                  <a:rPr lang="en-US" sz="2000" dirty="0"/>
                  <a:t>= </a:t>
                </a:r>
                <a:r>
                  <a:rPr lang="en-US" sz="2000" dirty="0" smtClean="0"/>
                  <a:t>1M), we get </a:t>
                </a:r>
                <a14:m>
                  <m:oMath xmlns:m="http://schemas.openxmlformats.org/officeDocument/2006/math">
                    <m:sSup>
                      <m:sSupPr>
                        <m:ctrlPr>
                          <a:rPr lang="en-US" sz="2000" i="1" smtClean="0">
                            <a:latin typeface="Cambria Math"/>
                            <a:ea typeface="Cambria Math"/>
                          </a:rPr>
                        </m:ctrlPr>
                      </m:sSupPr>
                      <m:e>
                        <m:r>
                          <a:rPr lang="en-US" sz="2000" i="1">
                            <a:latin typeface="Cambria Math"/>
                            <a:ea typeface="Cambria Math"/>
                          </a:rPr>
                          <m:t>ℰ</m:t>
                        </m:r>
                      </m:e>
                      <m:sup>
                        <m:r>
                          <a:rPr lang="en-US" sz="2000" b="0" i="1" smtClean="0">
                            <a:latin typeface="Cambria Math"/>
                            <a:ea typeface="Cambria Math"/>
                          </a:rPr>
                          <m:t>0</m:t>
                        </m:r>
                      </m:sup>
                    </m:sSup>
                    <m:r>
                      <a:rPr lang="en-US" sz="2000" i="1">
                        <a:latin typeface="Cambria Math"/>
                        <a:ea typeface="Cambria Math"/>
                      </a:rPr>
                      <m:t> </m:t>
                    </m:r>
                  </m:oMath>
                </a14:m>
                <a:r>
                  <a:rPr lang="en-US" sz="2000" dirty="0" smtClean="0"/>
                  <a:t>= 1.70 V, just as the table says.	</a:t>
                </a:r>
                <a:endParaRPr lang="en-US" sz="2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525" y="1066800"/>
                <a:ext cx="9067800" cy="5791200"/>
              </a:xfrm>
              <a:blipFill rotWithShape="1">
                <a:blip r:embed="rId2"/>
                <a:stretch>
                  <a:fillRect l="-672" t="-526"/>
                </a:stretch>
              </a:blipFill>
            </p:spPr>
            <p:txBody>
              <a:bodyPr/>
              <a:lstStyle/>
              <a:p>
                <a:r>
                  <a:rPr lang="en-US">
                    <a:noFill/>
                  </a:rPr>
                  <a:t> </a:t>
                </a:r>
              </a:p>
            </p:txBody>
          </p:sp>
        </mc:Fallback>
      </mc:AlternateContent>
      <p:cxnSp>
        <p:nvCxnSpPr>
          <p:cNvPr id="5" name="Straight Arrow Connector 4"/>
          <p:cNvCxnSpPr/>
          <p:nvPr/>
        </p:nvCxnSpPr>
        <p:spPr>
          <a:xfrm>
            <a:off x="2438400" y="1676400"/>
            <a:ext cx="9144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476500" y="2057400"/>
            <a:ext cx="9144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991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8" name="Rectangle 8"/>
          <p:cNvSpPr>
            <a:spLocks noChangeArrowheads="1"/>
          </p:cNvSpPr>
          <p:nvPr/>
        </p:nvSpPr>
        <p:spPr bwMode="auto">
          <a:xfrm>
            <a:off x="0" y="0"/>
            <a:ext cx="9296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228600" y="-169075"/>
            <a:ext cx="9382836" cy="1557349"/>
          </a:xfrm>
          <a:prstGeom prst="rect">
            <a:avLst/>
          </a:prstGeom>
          <a:solidFill>
            <a:schemeClr val="tx1"/>
          </a:solidFill>
        </p:spPr>
        <p:txBody>
          <a:bodyPr wrap="square" rtlCol="0">
            <a:spAutoFit/>
          </a:bodyPr>
          <a:lstStyle/>
          <a:p>
            <a:pPr algn="ctr">
              <a:buNone/>
            </a:pPr>
            <a:endParaRPr lang="en-US" dirty="0" smtClean="0">
              <a:solidFill>
                <a:srgbClr val="C00000"/>
              </a:solidFill>
            </a:endParaRPr>
          </a:p>
          <a:p>
            <a:pPr algn="ctr">
              <a:buNone/>
            </a:pPr>
            <a:r>
              <a:rPr lang="en-US" dirty="0" smtClean="0">
                <a:solidFill>
                  <a:srgbClr val="C00000"/>
                </a:solidFill>
              </a:rPr>
              <a:t>Thanks for your attention!</a:t>
            </a:r>
          </a:p>
          <a:p>
            <a:pPr algn="ctr">
              <a:buNone/>
            </a:pPr>
            <a:endParaRPr lang="en-US" dirty="0">
              <a:solidFill>
                <a:srgbClr val="C00000"/>
              </a:solidFill>
            </a:endParaRPr>
          </a:p>
        </p:txBody>
      </p:sp>
      <p:pic>
        <p:nvPicPr>
          <p:cNvPr id="327684" name="Picture 4"/>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tretch>
            <a:fillRect/>
          </a:stretch>
        </p:blipFill>
        <p:spPr>
          <a:xfrm>
            <a:off x="0" y="769846"/>
            <a:ext cx="9144000" cy="61211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7822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525"/>
            <a:ext cx="7772400" cy="1470025"/>
          </a:xfrm>
        </p:spPr>
        <p:txBody>
          <a:bodyPr>
            <a:normAutofit/>
          </a:bodyPr>
          <a:lstStyle/>
          <a:p>
            <a:r>
              <a:rPr lang="en-US" u="sng" dirty="0" smtClean="0">
                <a:solidFill>
                  <a:srgbClr val="C00000"/>
                </a:solidFill>
              </a:rPr>
              <a:t>Oxidation-Reduction Reactions</a:t>
            </a:r>
            <a:br>
              <a:rPr lang="en-US" u="sng" dirty="0" smtClean="0">
                <a:solidFill>
                  <a:srgbClr val="C00000"/>
                </a:solidFill>
              </a:rPr>
            </a:br>
            <a:r>
              <a:rPr lang="en-US" dirty="0" smtClean="0">
                <a:solidFill>
                  <a:srgbClr val="C00000"/>
                </a:solidFill>
              </a:rPr>
              <a:t>(or REDOX reactions)</a:t>
            </a:r>
            <a:endParaRPr lang="en-US" dirty="0">
              <a:solidFill>
                <a:srgbClr val="C00000"/>
              </a:solidFill>
            </a:endParaRPr>
          </a:p>
        </p:txBody>
      </p:sp>
      <p:sp>
        <p:nvSpPr>
          <p:cNvPr id="5" name="Subtitle 4"/>
          <p:cNvSpPr>
            <a:spLocks noGrp="1"/>
          </p:cNvSpPr>
          <p:nvPr>
            <p:ph type="subTitle" idx="1"/>
          </p:nvPr>
        </p:nvSpPr>
        <p:spPr>
          <a:xfrm>
            <a:off x="533400" y="1447800"/>
            <a:ext cx="8382000" cy="5410200"/>
          </a:xfrm>
        </p:spPr>
        <p:txBody>
          <a:bodyPr>
            <a:normAutofit lnSpcReduction="10000"/>
          </a:bodyPr>
          <a:lstStyle/>
          <a:p>
            <a:pPr algn="l"/>
            <a:r>
              <a:rPr lang="en-US" sz="2400" dirty="0" smtClean="0">
                <a:solidFill>
                  <a:schemeClr val="tx1"/>
                </a:solidFill>
              </a:rPr>
              <a:t>The starting point for all of electrochemistry is the idea of </a:t>
            </a:r>
            <a:r>
              <a:rPr lang="en-US" sz="2400" u="sng" dirty="0" smtClean="0">
                <a:solidFill>
                  <a:srgbClr val="C00000"/>
                </a:solidFill>
              </a:rPr>
              <a:t>oxidation-reduction</a:t>
            </a:r>
            <a:r>
              <a:rPr lang="en-US" sz="2400" dirty="0" smtClean="0">
                <a:solidFill>
                  <a:schemeClr val="tx1"/>
                </a:solidFill>
              </a:rPr>
              <a:t> reactions.</a:t>
            </a:r>
          </a:p>
          <a:p>
            <a:pPr algn="l"/>
            <a:r>
              <a:rPr lang="en-US" sz="2400" dirty="0" smtClean="0">
                <a:solidFill>
                  <a:schemeClr val="tx1"/>
                </a:solidFill>
              </a:rPr>
              <a:t>One reactant loses electrons (is </a:t>
            </a:r>
            <a:r>
              <a:rPr lang="en-US" sz="2400" u="sng" dirty="0" smtClean="0">
                <a:solidFill>
                  <a:srgbClr val="C00000"/>
                </a:solidFill>
              </a:rPr>
              <a:t>oxidized</a:t>
            </a:r>
            <a:r>
              <a:rPr lang="en-US" sz="2400" dirty="0" smtClean="0">
                <a:solidFill>
                  <a:schemeClr val="tx1"/>
                </a:solidFill>
              </a:rPr>
              <a:t>), for example:</a:t>
            </a:r>
          </a:p>
          <a:p>
            <a:r>
              <a:rPr lang="en-US" sz="2400" dirty="0" smtClean="0">
                <a:solidFill>
                  <a:schemeClr val="tx1"/>
                </a:solidFill>
              </a:rPr>
              <a:t>Zn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cs typeface="Times New Roman" panose="02020603050405020304" pitchFamily="18" charset="0"/>
              </a:rPr>
              <a:t>Zn</a:t>
            </a:r>
            <a:r>
              <a:rPr lang="en-US" sz="2400" baseline="30000" dirty="0" smtClean="0">
                <a:solidFill>
                  <a:schemeClr val="tx1"/>
                </a:solidFill>
                <a:cs typeface="Times New Roman" panose="02020603050405020304" pitchFamily="18" charset="0"/>
              </a:rPr>
              <a:t>2+ </a:t>
            </a:r>
            <a:r>
              <a:rPr lang="en-US" sz="2400" dirty="0" smtClean="0">
                <a:solidFill>
                  <a:schemeClr val="tx1"/>
                </a:solidFill>
                <a:cs typeface="Times New Roman" panose="02020603050405020304" pitchFamily="18" charset="0"/>
              </a:rPr>
              <a:t>+ 2e</a:t>
            </a:r>
            <a:r>
              <a:rPr lang="en-US" sz="2400" baseline="30000" dirty="0" smtClean="0">
                <a:solidFill>
                  <a:schemeClr val="tx1"/>
                </a:solidFill>
                <a:cs typeface="Times New Roman" panose="02020603050405020304" pitchFamily="18" charset="0"/>
              </a:rPr>
              <a:t>-</a:t>
            </a:r>
            <a:endParaRPr lang="en-US" sz="2400" baseline="30000" dirty="0">
              <a:solidFill>
                <a:schemeClr val="tx1"/>
              </a:solidFill>
              <a:latin typeface="Times New Roman" panose="02020603050405020304" pitchFamily="18" charset="0"/>
              <a:cs typeface="Times New Roman" panose="02020603050405020304" pitchFamily="18" charset="0"/>
            </a:endParaRPr>
          </a:p>
          <a:p>
            <a:pPr algn="l"/>
            <a:r>
              <a:rPr lang="en-US" sz="2400" dirty="0" smtClean="0">
                <a:solidFill>
                  <a:schemeClr val="tx1"/>
                </a:solidFill>
              </a:rPr>
              <a:t>The other reactant gains electrons (is </a:t>
            </a:r>
            <a:r>
              <a:rPr lang="en-US" sz="2400" u="sng" dirty="0" smtClean="0">
                <a:solidFill>
                  <a:srgbClr val="C00000"/>
                </a:solidFill>
              </a:rPr>
              <a:t>reduced</a:t>
            </a:r>
            <a:r>
              <a:rPr lang="en-US" sz="2400" dirty="0" smtClean="0">
                <a:solidFill>
                  <a:schemeClr val="tx1"/>
                </a:solidFill>
              </a:rPr>
              <a:t>), for example:</a:t>
            </a:r>
          </a:p>
          <a:p>
            <a:r>
              <a:rPr lang="en-US" sz="2400" dirty="0" smtClean="0">
                <a:solidFill>
                  <a:schemeClr val="tx1"/>
                </a:solidFill>
                <a:cs typeface="Times New Roman" panose="02020603050405020304" pitchFamily="18" charset="0"/>
              </a:rPr>
              <a:t>Ag</a:t>
            </a:r>
            <a:r>
              <a:rPr lang="en-US" sz="2400" baseline="30000" dirty="0" smtClean="0">
                <a:solidFill>
                  <a:schemeClr val="tx1"/>
                </a:solidFill>
                <a:cs typeface="Times New Roman" panose="02020603050405020304" pitchFamily="18" charset="0"/>
              </a:rPr>
              <a:t>+ </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e</a:t>
            </a:r>
            <a:r>
              <a:rPr lang="en-US" sz="2400" baseline="30000" dirty="0" smtClean="0">
                <a:solidFill>
                  <a:schemeClr val="tx1"/>
                </a:solidFill>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cs typeface="Times New Roman" panose="02020603050405020304" pitchFamily="18" charset="0"/>
              </a:rPr>
              <a:t>Ag</a:t>
            </a:r>
            <a:endParaRPr lang="en-US" sz="2400" baseline="30000" dirty="0">
              <a:solidFill>
                <a:schemeClr val="tx1"/>
              </a:solidFill>
              <a:cs typeface="Times New Roman" panose="02020603050405020304" pitchFamily="18" charset="0"/>
            </a:endParaRPr>
          </a:p>
          <a:p>
            <a:pPr algn="l"/>
            <a:r>
              <a:rPr lang="en-US" sz="2400" dirty="0" smtClean="0">
                <a:solidFill>
                  <a:schemeClr val="tx1"/>
                </a:solidFill>
              </a:rPr>
              <a:t>Here, Ag</a:t>
            </a:r>
            <a:r>
              <a:rPr lang="en-US" sz="2400" baseline="30000" dirty="0" smtClean="0">
                <a:solidFill>
                  <a:schemeClr val="tx1"/>
                </a:solidFill>
              </a:rPr>
              <a:t>+</a:t>
            </a:r>
            <a:r>
              <a:rPr lang="en-US" sz="2400" dirty="0" smtClean="0">
                <a:solidFill>
                  <a:schemeClr val="tx1"/>
                </a:solidFill>
              </a:rPr>
              <a:t> causes Zn to be oxidized, so it is the </a:t>
            </a:r>
            <a:r>
              <a:rPr lang="en-US" sz="2400" u="sng" dirty="0" smtClean="0">
                <a:solidFill>
                  <a:srgbClr val="C00000"/>
                </a:solidFill>
              </a:rPr>
              <a:t>oxidizing agent</a:t>
            </a:r>
            <a:r>
              <a:rPr lang="en-US" sz="2400" dirty="0" smtClean="0">
                <a:solidFill>
                  <a:schemeClr val="tx1"/>
                </a:solidFill>
              </a:rPr>
              <a:t>.</a:t>
            </a:r>
          </a:p>
          <a:p>
            <a:pPr algn="l"/>
            <a:r>
              <a:rPr lang="en-US" sz="2400" dirty="0">
                <a:solidFill>
                  <a:schemeClr val="tx1"/>
                </a:solidFill>
              </a:rPr>
              <a:t>Z</a:t>
            </a:r>
            <a:r>
              <a:rPr lang="en-US" sz="2400" dirty="0" smtClean="0">
                <a:solidFill>
                  <a:schemeClr val="tx1"/>
                </a:solidFill>
              </a:rPr>
              <a:t>n </a:t>
            </a:r>
            <a:r>
              <a:rPr lang="en-US" sz="2400" dirty="0">
                <a:solidFill>
                  <a:schemeClr val="tx1"/>
                </a:solidFill>
              </a:rPr>
              <a:t>causes Ag</a:t>
            </a:r>
            <a:r>
              <a:rPr lang="en-US" sz="2400" baseline="30000" dirty="0">
                <a:solidFill>
                  <a:schemeClr val="tx1"/>
                </a:solidFill>
              </a:rPr>
              <a:t>+</a:t>
            </a:r>
            <a:r>
              <a:rPr lang="en-US" sz="2400" dirty="0" smtClean="0">
                <a:solidFill>
                  <a:schemeClr val="tx1"/>
                </a:solidFill>
              </a:rPr>
              <a:t> </a:t>
            </a:r>
            <a:r>
              <a:rPr lang="en-US" sz="2400" dirty="0">
                <a:solidFill>
                  <a:schemeClr val="tx1"/>
                </a:solidFill>
              </a:rPr>
              <a:t>to be </a:t>
            </a:r>
            <a:r>
              <a:rPr lang="en-US" sz="2400" dirty="0" smtClean="0">
                <a:solidFill>
                  <a:schemeClr val="tx1"/>
                </a:solidFill>
              </a:rPr>
              <a:t>reduced, </a:t>
            </a:r>
            <a:r>
              <a:rPr lang="en-US" sz="2400" dirty="0">
                <a:solidFill>
                  <a:schemeClr val="tx1"/>
                </a:solidFill>
              </a:rPr>
              <a:t>so it is the </a:t>
            </a:r>
            <a:r>
              <a:rPr lang="en-US" sz="2400" u="sng" dirty="0" smtClean="0">
                <a:solidFill>
                  <a:srgbClr val="C00000"/>
                </a:solidFill>
              </a:rPr>
              <a:t>reducing </a:t>
            </a:r>
            <a:r>
              <a:rPr lang="en-US" sz="2400" u="sng" dirty="0">
                <a:solidFill>
                  <a:srgbClr val="C00000"/>
                </a:solidFill>
              </a:rPr>
              <a:t>agent</a:t>
            </a:r>
            <a:r>
              <a:rPr lang="en-US" sz="2400" dirty="0">
                <a:solidFill>
                  <a:schemeClr val="tx1"/>
                </a:solidFill>
              </a:rPr>
              <a:t>.</a:t>
            </a:r>
          </a:p>
          <a:p>
            <a:pPr algn="l"/>
            <a:endParaRPr lang="en-US" sz="2400" dirty="0" smtClean="0">
              <a:solidFill>
                <a:schemeClr val="tx1"/>
              </a:solidFill>
            </a:endParaRPr>
          </a:p>
          <a:p>
            <a:pPr algn="l"/>
            <a:r>
              <a:rPr lang="en-US" sz="2400" dirty="0" smtClean="0">
                <a:solidFill>
                  <a:schemeClr val="tx1"/>
                </a:solidFill>
              </a:rPr>
              <a:t>The key to electrochemistry is separating the two reactions so that they can be driven by supplying or removing electrons at an electrode.  Alternatively, by forcing the electrons to run through a circuit, chemical energy can be converted into electrical energy, which can be used to perform work (a </a:t>
            </a:r>
            <a:r>
              <a:rPr lang="en-US" sz="2400" u="sng" dirty="0" smtClean="0">
                <a:solidFill>
                  <a:srgbClr val="C00000"/>
                </a:solidFill>
              </a:rPr>
              <a:t>battery</a:t>
            </a:r>
            <a:r>
              <a:rPr lang="en-US" sz="2400" dirty="0" smtClean="0">
                <a:solidFill>
                  <a:schemeClr val="tx1"/>
                </a:solidFill>
              </a:rPr>
              <a:t>).</a:t>
            </a:r>
          </a:p>
        </p:txBody>
      </p:sp>
    </p:spTree>
    <p:extLst>
      <p:ext uri="{BB962C8B-B14F-4D97-AF65-F5344CB8AC3E}">
        <p14:creationId xmlns:p14="http://schemas.microsoft.com/office/powerpoint/2010/main" val="3872562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525"/>
            <a:ext cx="7772400" cy="981075"/>
          </a:xfrm>
        </p:spPr>
        <p:txBody>
          <a:bodyPr>
            <a:normAutofit/>
          </a:bodyPr>
          <a:lstStyle/>
          <a:p>
            <a:r>
              <a:rPr lang="en-US" u="sng" dirty="0" smtClean="0">
                <a:solidFill>
                  <a:srgbClr val="C00000"/>
                </a:solidFill>
              </a:rPr>
              <a:t>Balancing REDOX reactions</a:t>
            </a:r>
            <a:endParaRPr lang="en-US" u="sng" dirty="0">
              <a:solidFill>
                <a:srgbClr val="C00000"/>
              </a:solidFill>
            </a:endParaRPr>
          </a:p>
        </p:txBody>
      </p:sp>
      <p:sp>
        <p:nvSpPr>
          <p:cNvPr id="5" name="Subtitle 4"/>
          <p:cNvSpPr>
            <a:spLocks noGrp="1"/>
          </p:cNvSpPr>
          <p:nvPr>
            <p:ph type="subTitle" idx="1"/>
          </p:nvPr>
        </p:nvSpPr>
        <p:spPr>
          <a:xfrm>
            <a:off x="533400" y="990600"/>
            <a:ext cx="8382000" cy="5410200"/>
          </a:xfrm>
        </p:spPr>
        <p:txBody>
          <a:bodyPr>
            <a:normAutofit lnSpcReduction="10000"/>
          </a:bodyPr>
          <a:lstStyle/>
          <a:p>
            <a:pPr algn="l"/>
            <a:r>
              <a:rPr lang="en-US" sz="2400" dirty="0" smtClean="0">
                <a:solidFill>
                  <a:schemeClr val="tx1"/>
                </a:solidFill>
              </a:rPr>
              <a:t>The key thing is to write the two half-reactions so that the number of electrons that move is the same for both of them.  In this example, it is trivial.</a:t>
            </a:r>
          </a:p>
          <a:p>
            <a:pPr algn="l"/>
            <a:r>
              <a:rPr lang="en-US" sz="2400" dirty="0" smtClean="0">
                <a:solidFill>
                  <a:schemeClr val="tx1"/>
                </a:solidFill>
              </a:rPr>
              <a:t>	 Zn </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cs typeface="Times New Roman" panose="02020603050405020304" pitchFamily="18" charset="0"/>
              </a:rPr>
              <a:t>Zn</a:t>
            </a:r>
            <a:r>
              <a:rPr lang="en-US" sz="2400" baseline="30000" dirty="0" smtClean="0">
                <a:solidFill>
                  <a:schemeClr val="tx1"/>
                </a:solidFill>
                <a:cs typeface="Times New Roman" panose="02020603050405020304" pitchFamily="18" charset="0"/>
              </a:rPr>
              <a:t>2+ </a:t>
            </a:r>
            <a:r>
              <a:rPr lang="en-US" sz="2400" dirty="0" smtClean="0">
                <a:solidFill>
                  <a:schemeClr val="tx1"/>
                </a:solidFill>
                <a:cs typeface="Times New Roman" panose="02020603050405020304" pitchFamily="18" charset="0"/>
              </a:rPr>
              <a:t>+ 2e</a:t>
            </a:r>
            <a:r>
              <a:rPr lang="en-US" sz="2400" baseline="30000" dirty="0" smtClean="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Two electrons move</a:t>
            </a:r>
            <a:endParaRPr lang="en-US" sz="2400" baseline="30000" dirty="0">
              <a:solidFill>
                <a:schemeClr val="tx1"/>
              </a:solidFill>
              <a:latin typeface="Times New Roman" panose="02020603050405020304" pitchFamily="18" charset="0"/>
              <a:cs typeface="Times New Roman" panose="02020603050405020304" pitchFamily="18" charset="0"/>
            </a:endParaRPr>
          </a:p>
          <a:p>
            <a:pPr algn="l"/>
            <a:r>
              <a:rPr lang="en-US" sz="2400" baseline="300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cs typeface="Times New Roman" panose="02020603050405020304" pitchFamily="18" charset="0"/>
              </a:rPr>
              <a:t>Ag</a:t>
            </a:r>
            <a:r>
              <a:rPr lang="en-US" sz="2400" baseline="30000" dirty="0" smtClean="0">
                <a:solidFill>
                  <a:schemeClr val="tx1"/>
                </a:solidFill>
                <a:cs typeface="Times New Roman" panose="02020603050405020304" pitchFamily="18" charset="0"/>
              </a:rPr>
              <a:t>+ </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e</a:t>
            </a:r>
            <a:r>
              <a:rPr lang="en-US" sz="2400" baseline="30000" dirty="0" smtClean="0">
                <a:solidFill>
                  <a:schemeClr val="tx1"/>
                </a:solidFill>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cs typeface="Times New Roman" panose="02020603050405020304" pitchFamily="18" charset="0"/>
              </a:rPr>
              <a:t>Ag 			One electron moves</a:t>
            </a:r>
          </a:p>
          <a:p>
            <a:pPr algn="l"/>
            <a:r>
              <a:rPr lang="en-US" sz="2400" dirty="0" smtClean="0">
                <a:solidFill>
                  <a:schemeClr val="tx1"/>
                </a:solidFill>
                <a:cs typeface="Times New Roman" panose="02020603050405020304" pitchFamily="18" charset="0"/>
              </a:rPr>
              <a:t>Obviously, the second half-reaction must be multiplied by 2:</a:t>
            </a:r>
          </a:p>
          <a:p>
            <a:pPr algn="l"/>
            <a:r>
              <a:rPr lang="en-US" sz="2400" dirty="0">
                <a:solidFill>
                  <a:schemeClr val="tx1"/>
                </a:solidFill>
              </a:rPr>
              <a:t>	 Zn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cs typeface="Times New Roman" panose="02020603050405020304" pitchFamily="18" charset="0"/>
              </a:rPr>
              <a:t>Zn</a:t>
            </a:r>
            <a:r>
              <a:rPr lang="en-US" sz="2400" baseline="30000" dirty="0">
                <a:solidFill>
                  <a:schemeClr val="tx1"/>
                </a:solidFill>
                <a:cs typeface="Times New Roman" panose="02020603050405020304" pitchFamily="18" charset="0"/>
              </a:rPr>
              <a:t>2+ </a:t>
            </a:r>
            <a:r>
              <a:rPr lang="en-US" sz="2400" dirty="0">
                <a:solidFill>
                  <a:schemeClr val="tx1"/>
                </a:solidFill>
                <a:cs typeface="Times New Roman" panose="02020603050405020304" pitchFamily="18" charset="0"/>
              </a:rPr>
              <a:t>+ 2e</a:t>
            </a:r>
            <a:r>
              <a:rPr lang="en-US" sz="2400" baseline="30000" dirty="0">
                <a:solidFill>
                  <a:schemeClr val="tx1"/>
                </a:solidFill>
                <a:cs typeface="Times New Roman" panose="02020603050405020304" pitchFamily="18" charset="0"/>
              </a:rPr>
              <a:t>-		</a:t>
            </a:r>
            <a:r>
              <a:rPr lang="en-US" sz="2400" dirty="0">
                <a:solidFill>
                  <a:schemeClr val="tx1"/>
                </a:solidFill>
                <a:cs typeface="Times New Roman" panose="02020603050405020304" pitchFamily="18" charset="0"/>
              </a:rPr>
              <a:t>Two electrons move</a:t>
            </a:r>
            <a:endParaRPr lang="en-US" sz="2400" baseline="30000" dirty="0">
              <a:solidFill>
                <a:schemeClr val="tx1"/>
              </a:solidFill>
              <a:latin typeface="Times New Roman" panose="02020603050405020304" pitchFamily="18" charset="0"/>
              <a:cs typeface="Times New Roman" panose="02020603050405020304" pitchFamily="18" charset="0"/>
            </a:endParaRPr>
          </a:p>
          <a:p>
            <a:pPr algn="l"/>
            <a:r>
              <a:rPr lang="en-US" sz="2400" baseline="300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cs typeface="Times New Roman" panose="02020603050405020304" pitchFamily="18" charset="0"/>
              </a:rPr>
              <a:t>2Ag</a:t>
            </a:r>
            <a:r>
              <a:rPr lang="en-US" sz="2400" baseline="30000" dirty="0">
                <a:solidFill>
                  <a:schemeClr val="tx1"/>
                </a:solidFill>
                <a:cs typeface="Times New Roman" panose="02020603050405020304" pitchFamily="18" charset="0"/>
              </a:rPr>
              <a:t>+ </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2e</a:t>
            </a:r>
            <a:r>
              <a:rPr lang="en-US" sz="2400" baseline="30000" dirty="0" smtClean="0">
                <a:solidFill>
                  <a:schemeClr val="tx1"/>
                </a:solidFill>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cs typeface="Times New Roman" panose="02020603050405020304" pitchFamily="18" charset="0"/>
              </a:rPr>
              <a:t>2Ag </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Two </a:t>
            </a:r>
            <a:r>
              <a:rPr lang="en-US" sz="2400" dirty="0">
                <a:solidFill>
                  <a:schemeClr val="tx1"/>
                </a:solidFill>
                <a:cs typeface="Times New Roman" panose="02020603050405020304" pitchFamily="18" charset="0"/>
              </a:rPr>
              <a:t>electron moves</a:t>
            </a:r>
          </a:p>
          <a:p>
            <a:pPr algn="l"/>
            <a:r>
              <a:rPr lang="en-US" sz="2400" dirty="0" smtClean="0">
                <a:solidFill>
                  <a:schemeClr val="tx1"/>
                </a:solidFill>
                <a:cs typeface="Times New Roman" panose="02020603050405020304" pitchFamily="18" charset="0"/>
              </a:rPr>
              <a:t>Add the two equations, deleting species that appear as reactants and products (the 2 electrons here), and we get a balanced reaction.</a:t>
            </a:r>
          </a:p>
          <a:p>
            <a:pPr algn="l"/>
            <a:r>
              <a:rPr lang="en-US" sz="2400" dirty="0" smtClean="0">
                <a:solidFill>
                  <a:schemeClr val="tx1"/>
                </a:solidFill>
              </a:rPr>
              <a:t>	Zn + 2Ag</a:t>
            </a:r>
            <a:r>
              <a:rPr lang="en-US" sz="2400" baseline="30000" dirty="0" smtClean="0">
                <a:solidFill>
                  <a:schemeClr val="tx1"/>
                </a:solidFill>
              </a:rPr>
              <a:t>+</a:t>
            </a:r>
            <a:r>
              <a:rPr lang="en-US" sz="2400" dirty="0" smtClean="0">
                <a:solidFill>
                  <a:schemeClr val="tx1"/>
                </a:solidFill>
              </a:rPr>
              <a:t>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cs typeface="Times New Roman" panose="02020603050405020304" pitchFamily="18" charset="0"/>
              </a:rPr>
              <a:t>Zn</a:t>
            </a:r>
            <a:r>
              <a:rPr lang="en-US" sz="2400" baseline="30000" dirty="0">
                <a:solidFill>
                  <a:schemeClr val="tx1"/>
                </a:solidFill>
                <a:cs typeface="Times New Roman" panose="02020603050405020304" pitchFamily="18" charset="0"/>
              </a:rPr>
              <a:t>2+ </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2Ag</a:t>
            </a:r>
            <a:endParaRPr lang="en-US" sz="2400" dirty="0">
              <a:solidFill>
                <a:schemeClr val="tx1"/>
              </a:solidFill>
              <a:cs typeface="Times New Roman" panose="02020603050405020304" pitchFamily="18" charset="0"/>
            </a:endParaRPr>
          </a:p>
          <a:p>
            <a:pPr algn="l"/>
            <a:r>
              <a:rPr lang="en-US" sz="2400" dirty="0" smtClean="0">
                <a:solidFill>
                  <a:schemeClr val="tx1"/>
                </a:solidFill>
                <a:cs typeface="Times New Roman" panose="02020603050405020304" pitchFamily="18" charset="0"/>
              </a:rPr>
              <a:t>These can get a lot more complicated, especially for reactions that occur in acidic or basic solutions.</a:t>
            </a:r>
            <a:endParaRPr lang="en-US"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451358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525"/>
            <a:ext cx="7772400" cy="981075"/>
          </a:xfrm>
        </p:spPr>
        <p:txBody>
          <a:bodyPr>
            <a:normAutofit fontScale="90000"/>
          </a:bodyPr>
          <a:lstStyle/>
          <a:p>
            <a:r>
              <a:rPr lang="en-US" u="sng" dirty="0">
                <a:solidFill>
                  <a:srgbClr val="C00000"/>
                </a:solidFill>
              </a:rPr>
              <a:t>F</a:t>
            </a:r>
            <a:r>
              <a:rPr lang="en-US" u="sng" dirty="0" smtClean="0">
                <a:solidFill>
                  <a:srgbClr val="C00000"/>
                </a:solidFill>
              </a:rPr>
              <a:t>irst a bit about oxidation numbers:</a:t>
            </a:r>
            <a:endParaRPr lang="en-US" u="sng" dirty="0">
              <a:solidFill>
                <a:srgbClr val="C00000"/>
              </a:solidFill>
            </a:endParaRPr>
          </a:p>
        </p:txBody>
      </p:sp>
      <p:sp>
        <p:nvSpPr>
          <p:cNvPr id="5" name="Subtitle 4"/>
          <p:cNvSpPr>
            <a:spLocks noGrp="1"/>
          </p:cNvSpPr>
          <p:nvPr>
            <p:ph type="subTitle" idx="1"/>
          </p:nvPr>
        </p:nvSpPr>
        <p:spPr>
          <a:xfrm>
            <a:off x="533400" y="990600"/>
            <a:ext cx="8382000" cy="5410200"/>
          </a:xfrm>
        </p:spPr>
        <p:txBody>
          <a:bodyPr>
            <a:normAutofit fontScale="85000" lnSpcReduction="10000"/>
          </a:bodyPr>
          <a:lstStyle/>
          <a:p>
            <a:pPr algn="l"/>
            <a:r>
              <a:rPr lang="en-US" sz="2400" u="sng" dirty="0" smtClean="0">
                <a:solidFill>
                  <a:srgbClr val="C00000"/>
                </a:solidFill>
              </a:rPr>
              <a:t>Oxidation numbers</a:t>
            </a:r>
            <a:r>
              <a:rPr lang="en-US" sz="2400" dirty="0" smtClean="0">
                <a:solidFill>
                  <a:schemeClr val="tx1"/>
                </a:solidFill>
              </a:rPr>
              <a:t> are a way of assigning electrons to atoms, but they’re really just a bookkeeping device.   In HI, how can the shared electrons in the H-I covalent bond be distributed so that I has both of them and H has none?  Still we always assign the oxidation numbers as H</a:t>
            </a:r>
            <a:r>
              <a:rPr lang="en-US" sz="2400" baseline="30000" dirty="0" smtClean="0">
                <a:solidFill>
                  <a:schemeClr val="tx1"/>
                </a:solidFill>
              </a:rPr>
              <a:t>+1</a:t>
            </a:r>
            <a:r>
              <a:rPr lang="en-US" sz="2400" dirty="0" smtClean="0">
                <a:solidFill>
                  <a:schemeClr val="tx1"/>
                </a:solidFill>
              </a:rPr>
              <a:t>  I</a:t>
            </a:r>
            <a:r>
              <a:rPr lang="en-US" sz="2400" baseline="30000" dirty="0" smtClean="0">
                <a:solidFill>
                  <a:schemeClr val="tx1"/>
                </a:solidFill>
              </a:rPr>
              <a:t>-1</a:t>
            </a:r>
            <a:r>
              <a:rPr lang="en-US" sz="2400" dirty="0" smtClean="0">
                <a:solidFill>
                  <a:schemeClr val="tx1"/>
                </a:solidFill>
              </a:rPr>
              <a:t> in this compound.</a:t>
            </a:r>
          </a:p>
          <a:p>
            <a:pPr algn="l"/>
            <a:r>
              <a:rPr lang="en-US" sz="2400" b="1" dirty="0" smtClean="0">
                <a:solidFill>
                  <a:srgbClr val="C00000"/>
                </a:solidFill>
                <a:cs typeface="Times New Roman" panose="02020603050405020304" pitchFamily="18" charset="0"/>
              </a:rPr>
              <a:t>Rules:</a:t>
            </a:r>
          </a:p>
          <a:p>
            <a:pPr marL="457200" indent="-457200" algn="l">
              <a:buAutoNum type="arabicPeriod"/>
            </a:pPr>
            <a:r>
              <a:rPr lang="en-US" sz="2400" dirty="0" smtClean="0">
                <a:solidFill>
                  <a:schemeClr val="tx1"/>
                </a:solidFill>
                <a:cs typeface="Times New Roman" panose="02020603050405020304" pitchFamily="18" charset="0"/>
              </a:rPr>
              <a:t>In any pure element, the oxidation number is 0.</a:t>
            </a:r>
          </a:p>
          <a:p>
            <a:pPr marL="457200" indent="-457200" algn="l">
              <a:buAutoNum type="arabicPeriod"/>
            </a:pPr>
            <a:r>
              <a:rPr lang="en-US" sz="2400" dirty="0" smtClean="0">
                <a:solidFill>
                  <a:schemeClr val="tx1"/>
                </a:solidFill>
                <a:cs typeface="Times New Roman" panose="02020603050405020304" pitchFamily="18" charset="0"/>
              </a:rPr>
              <a:t>The oxidation number of a monatomic ion is the charge of the ion.</a:t>
            </a:r>
          </a:p>
          <a:p>
            <a:pPr marL="457200" indent="-457200" algn="l">
              <a:buAutoNum type="arabicPeriod"/>
            </a:pPr>
            <a:r>
              <a:rPr lang="en-US" sz="2400" dirty="0" smtClean="0">
                <a:solidFill>
                  <a:schemeClr val="tx1"/>
                </a:solidFill>
                <a:cs typeface="Times New Roman" panose="02020603050405020304" pitchFamily="18" charset="0"/>
              </a:rPr>
              <a:t>The sum of all the oxidation numbers in a polyatomic ion or molecule is the net charge (0 if it is a neutral molecule).</a:t>
            </a:r>
          </a:p>
          <a:p>
            <a:pPr marL="457200" indent="-457200" algn="l">
              <a:buAutoNum type="arabicPeriod"/>
            </a:pPr>
            <a:r>
              <a:rPr lang="en-US" sz="2400" dirty="0" smtClean="0">
                <a:solidFill>
                  <a:schemeClr val="tx1"/>
                </a:solidFill>
                <a:cs typeface="Times New Roman" panose="02020603050405020304" pitchFamily="18" charset="0"/>
              </a:rPr>
              <a:t>In a compound, the oxidation number of an alkali metal is always +1; alkaline earths are always +2.</a:t>
            </a:r>
          </a:p>
          <a:p>
            <a:pPr marL="457200" indent="-457200" algn="l">
              <a:buAutoNum type="arabicPeriod"/>
            </a:pPr>
            <a:r>
              <a:rPr lang="en-US" sz="2400" dirty="0" smtClean="0">
                <a:solidFill>
                  <a:schemeClr val="tx1"/>
                </a:solidFill>
                <a:cs typeface="Times New Roman" panose="02020603050405020304" pitchFamily="18" charset="0"/>
              </a:rPr>
              <a:t>In a compound, fluorine is always -1; Cl, Br, and I are -1 unless in compounds with oxygen or fluorine.</a:t>
            </a:r>
          </a:p>
          <a:p>
            <a:pPr marL="457200" indent="-457200" algn="l">
              <a:buAutoNum type="arabicPeriod"/>
            </a:pPr>
            <a:r>
              <a:rPr lang="en-US" sz="2400" dirty="0" smtClean="0">
                <a:solidFill>
                  <a:schemeClr val="tx1"/>
                </a:solidFill>
                <a:cs typeface="Times New Roman" panose="02020603050405020304" pitchFamily="18" charset="0"/>
              </a:rPr>
              <a:t>The oxidation number of oxygen in a compound is -2, unless it is combined with fluorine or is a peroxide (in which case it is -1).</a:t>
            </a:r>
          </a:p>
          <a:p>
            <a:pPr marL="457200" indent="-457200" algn="l">
              <a:buAutoNum type="arabicPeriod"/>
            </a:pPr>
            <a:r>
              <a:rPr lang="en-US" sz="2400" dirty="0" smtClean="0">
                <a:solidFill>
                  <a:schemeClr val="tx1"/>
                </a:solidFill>
                <a:cs typeface="Times New Roman" panose="02020603050405020304" pitchFamily="18" charset="0"/>
              </a:rPr>
              <a:t>The oxidation number of hydrogen is +1, unless it is combined with a metal, in which case it is -1.</a:t>
            </a:r>
            <a:endParaRPr lang="en-US"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12249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981075"/>
          </a:xfrm>
        </p:spPr>
        <p:txBody>
          <a:bodyPr>
            <a:normAutofit fontScale="90000"/>
          </a:bodyPr>
          <a:lstStyle/>
          <a:p>
            <a:r>
              <a:rPr lang="en-US" u="sng" dirty="0" smtClean="0">
                <a:solidFill>
                  <a:srgbClr val="C00000"/>
                </a:solidFill>
              </a:rPr>
              <a:t>Balancing REDOX reactions in acidic media</a:t>
            </a:r>
            <a:endParaRPr lang="en-US" u="sng" dirty="0">
              <a:solidFill>
                <a:srgbClr val="C00000"/>
              </a:solidFill>
            </a:endParaRPr>
          </a:p>
        </p:txBody>
      </p:sp>
      <p:sp>
        <p:nvSpPr>
          <p:cNvPr id="5" name="Subtitle 4"/>
          <p:cNvSpPr>
            <a:spLocks noGrp="1"/>
          </p:cNvSpPr>
          <p:nvPr>
            <p:ph type="subTitle" idx="1"/>
          </p:nvPr>
        </p:nvSpPr>
        <p:spPr>
          <a:xfrm>
            <a:off x="533400" y="990600"/>
            <a:ext cx="8382000" cy="5410200"/>
          </a:xfrm>
        </p:spPr>
        <p:txBody>
          <a:bodyPr>
            <a:normAutofit/>
          </a:bodyPr>
          <a:lstStyle/>
          <a:p>
            <a:pPr marL="457200" indent="-457200" algn="l">
              <a:buAutoNum type="arabicPeriod"/>
            </a:pPr>
            <a:r>
              <a:rPr lang="en-US" sz="2400" dirty="0" smtClean="0">
                <a:solidFill>
                  <a:schemeClr val="tx1"/>
                </a:solidFill>
                <a:cs typeface="Times New Roman" panose="02020603050405020304" pitchFamily="18" charset="0"/>
              </a:rPr>
              <a:t>First decide what is oxidized and reduced, then write balanced half-reactions.</a:t>
            </a:r>
          </a:p>
          <a:p>
            <a:pPr marL="457200" indent="-457200" algn="l">
              <a:buAutoNum type="arabicPeriod"/>
            </a:pPr>
            <a:r>
              <a:rPr lang="en-US" sz="2400" dirty="0" smtClean="0">
                <a:solidFill>
                  <a:schemeClr val="tx1"/>
                </a:solidFill>
                <a:cs typeface="Times New Roman" panose="02020603050405020304" pitchFamily="18" charset="0"/>
              </a:rPr>
              <a:t>Next, multiply the half-reactions by factors so the number of electrons lost equals the number gained, and combine the two half-reactions.  Delete species that are replicated on both sides.</a:t>
            </a:r>
          </a:p>
          <a:p>
            <a:pPr marL="457200" indent="-457200" algn="l">
              <a:buAutoNum type="arabicPeriod"/>
            </a:pPr>
            <a:r>
              <a:rPr lang="en-US" sz="2400" dirty="0" smtClean="0">
                <a:solidFill>
                  <a:schemeClr val="tx1"/>
                </a:solidFill>
                <a:cs typeface="Times New Roman" panose="02020603050405020304" pitchFamily="18" charset="0"/>
              </a:rPr>
              <a:t>Next, determine which side has more oxygen atoms, and add water molecules to the other side so that the oxygen atoms are balanced.</a:t>
            </a:r>
          </a:p>
          <a:p>
            <a:pPr marL="457200" indent="-457200" algn="l">
              <a:buAutoNum type="arabicPeriod"/>
            </a:pPr>
            <a:r>
              <a:rPr lang="en-US" sz="2400" dirty="0" smtClean="0">
                <a:solidFill>
                  <a:schemeClr val="tx1"/>
                </a:solidFill>
                <a:cs typeface="Times New Roman" panose="02020603050405020304" pitchFamily="18" charset="0"/>
              </a:rPr>
              <a:t>Finally, determine which side has more hydrogen atoms, and add H</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ions to the other side so the hydrogens are balanced.</a:t>
            </a:r>
          </a:p>
          <a:p>
            <a:pPr marL="457200" indent="-457200" algn="l">
              <a:buAutoNum type="arabicPeriod"/>
            </a:pPr>
            <a:r>
              <a:rPr lang="en-US" sz="2400" dirty="0" smtClean="0">
                <a:solidFill>
                  <a:schemeClr val="tx1"/>
                </a:solidFill>
                <a:cs typeface="Times New Roman" panose="02020603050405020304" pitchFamily="18" charset="0"/>
              </a:rPr>
              <a:t>Check to make sure the number of atoms of each element, and the net charge on each side balances, and you’re done.</a:t>
            </a:r>
            <a:endParaRPr lang="en-US"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141951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981075"/>
          </a:xfrm>
        </p:spPr>
        <p:txBody>
          <a:bodyPr>
            <a:normAutofit fontScale="90000"/>
          </a:bodyPr>
          <a:lstStyle/>
          <a:p>
            <a:r>
              <a:rPr lang="en-US" u="sng" dirty="0" smtClean="0">
                <a:solidFill>
                  <a:srgbClr val="C00000"/>
                </a:solidFill>
              </a:rPr>
              <a:t>Example: A REDOX reaction in acidic media</a:t>
            </a:r>
            <a:endParaRPr lang="en-US" u="sng" dirty="0">
              <a:solidFill>
                <a:srgbClr val="C00000"/>
              </a:solidFill>
            </a:endParaRPr>
          </a:p>
        </p:txBody>
      </p:sp>
      <p:sp>
        <p:nvSpPr>
          <p:cNvPr id="5" name="Subtitle 4"/>
          <p:cNvSpPr>
            <a:spLocks noGrp="1"/>
          </p:cNvSpPr>
          <p:nvPr>
            <p:ph type="subTitle" idx="1"/>
          </p:nvPr>
        </p:nvSpPr>
        <p:spPr>
          <a:xfrm>
            <a:off x="533400" y="990600"/>
            <a:ext cx="8382000" cy="5410200"/>
          </a:xfrm>
        </p:spPr>
        <p:txBody>
          <a:bodyPr>
            <a:normAutofit/>
          </a:bodyPr>
          <a:lstStyle/>
          <a:p>
            <a:r>
              <a:rPr lang="en-US" sz="2400" dirty="0" smtClean="0">
                <a:solidFill>
                  <a:schemeClr val="tx1"/>
                </a:solidFill>
                <a:cs typeface="Times New Roman" panose="02020603050405020304" pitchFamily="18" charset="0"/>
              </a:rPr>
              <a:t>Cu(s) + HNO</a:t>
            </a:r>
            <a:r>
              <a:rPr lang="en-US" sz="2400" baseline="-25000" dirty="0" smtClean="0">
                <a:solidFill>
                  <a:schemeClr val="tx1"/>
                </a:solidFill>
                <a:cs typeface="Times New Roman" panose="02020603050405020304" pitchFamily="18" charset="0"/>
              </a:rPr>
              <a:t>3</a:t>
            </a:r>
            <a:r>
              <a:rPr lang="en-US" sz="2400" dirty="0" smtClean="0">
                <a:solidFill>
                  <a:schemeClr val="tx1"/>
                </a:solidFill>
                <a:cs typeface="Times New Roman" panose="02020603050405020304" pitchFamily="18" charset="0"/>
              </a:rPr>
              <a:t>(</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a:t>
            </a:r>
            <a:r>
              <a:rPr lang="en-US" sz="2400" dirty="0" smtClean="0">
                <a:solidFill>
                  <a:schemeClr val="tx1"/>
                </a:solidFill>
                <a:latin typeface="Tempus Sans ITC" panose="04020404030D07020202" pitchFamily="82" charset="0"/>
                <a:cs typeface="Times New Roman" panose="02020603050405020304" pitchFamily="18" charset="0"/>
              </a:rPr>
              <a:t>→</a:t>
            </a:r>
            <a:r>
              <a:rPr lang="en-US" sz="2400" dirty="0" smtClean="0">
                <a:solidFill>
                  <a:schemeClr val="tx1"/>
                </a:solidFill>
                <a:cs typeface="Times New Roman" panose="02020603050405020304" pitchFamily="18" charset="0"/>
              </a:rPr>
              <a:t> Cu(NO</a:t>
            </a:r>
            <a:r>
              <a:rPr lang="en-US" sz="2400" baseline="-25000" dirty="0" smtClean="0">
                <a:solidFill>
                  <a:schemeClr val="tx1"/>
                </a:solidFill>
                <a:cs typeface="Times New Roman" panose="02020603050405020304" pitchFamily="18" charset="0"/>
              </a:rPr>
              <a:t>3</a:t>
            </a:r>
            <a:r>
              <a:rPr lang="en-US" sz="2400" dirty="0" smtClean="0">
                <a:solidFill>
                  <a:schemeClr val="tx1"/>
                </a:solidFill>
                <a:cs typeface="Times New Roman" panose="02020603050405020304" pitchFamily="18" charset="0"/>
              </a:rPr>
              <a:t>)</a:t>
            </a:r>
            <a:r>
              <a:rPr lang="en-US" sz="2400" baseline="-25000" dirty="0" smtClean="0">
                <a:solidFill>
                  <a:schemeClr val="tx1"/>
                </a:solidFill>
                <a:cs typeface="Times New Roman" panose="02020603050405020304" pitchFamily="18" charset="0"/>
              </a:rPr>
              <a:t>2</a:t>
            </a:r>
            <a:r>
              <a:rPr lang="en-US" sz="2400" dirty="0" smtClean="0">
                <a:solidFill>
                  <a:schemeClr val="tx1"/>
                </a:solidFill>
                <a:cs typeface="Times New Roman" panose="02020603050405020304" pitchFamily="18" charset="0"/>
              </a:rPr>
              <a:t> (</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 NO(g)</a:t>
            </a:r>
          </a:p>
          <a:p>
            <a:pPr algn="l"/>
            <a:endParaRPr lang="en-US" sz="2400" dirty="0" smtClean="0">
              <a:solidFill>
                <a:schemeClr val="tx1"/>
              </a:solidFill>
              <a:cs typeface="Times New Roman" panose="02020603050405020304" pitchFamily="18" charset="0"/>
            </a:endParaRPr>
          </a:p>
          <a:p>
            <a:pPr algn="l"/>
            <a:r>
              <a:rPr lang="en-US" sz="2400" dirty="0" smtClean="0">
                <a:solidFill>
                  <a:schemeClr val="tx1"/>
                </a:solidFill>
                <a:cs typeface="Times New Roman" panose="02020603050405020304" pitchFamily="18" charset="0"/>
              </a:rPr>
              <a:t>Oxidation #s:   0     +1 +5   -2      +2   +5  -2              +2   -2</a:t>
            </a:r>
          </a:p>
          <a:p>
            <a:pPr algn="l"/>
            <a:r>
              <a:rPr lang="en-US" sz="2400" dirty="0" smtClean="0">
                <a:solidFill>
                  <a:schemeClr val="tx1"/>
                </a:solidFill>
                <a:cs typeface="Times New Roman" panose="02020603050405020304" pitchFamily="18" charset="0"/>
              </a:rPr>
              <a:t>Cu is oxidized:	Cu(s) </a:t>
            </a:r>
            <a:r>
              <a:rPr lang="en-US" sz="2400" dirty="0" smtClean="0">
                <a:solidFill>
                  <a:schemeClr val="tx1"/>
                </a:solidFill>
                <a:latin typeface="Tempus Sans ITC" panose="04020404030D07020202" pitchFamily="82" charset="0"/>
                <a:cs typeface="Times New Roman" panose="02020603050405020304" pitchFamily="18" charset="0"/>
              </a:rPr>
              <a:t>→ </a:t>
            </a:r>
            <a:r>
              <a:rPr lang="en-US" sz="2400" dirty="0" smtClean="0">
                <a:solidFill>
                  <a:schemeClr val="tx1"/>
                </a:solidFill>
                <a:cs typeface="Times New Roman" panose="02020603050405020304" pitchFamily="18" charset="0"/>
              </a:rPr>
              <a:t>Cu</a:t>
            </a:r>
            <a:r>
              <a:rPr lang="en-US" sz="2400" baseline="30000" dirty="0" smtClean="0">
                <a:solidFill>
                  <a:schemeClr val="tx1"/>
                </a:solidFill>
                <a:cs typeface="Times New Roman" panose="02020603050405020304" pitchFamily="18" charset="0"/>
              </a:rPr>
              <a:t>2+</a:t>
            </a:r>
            <a:r>
              <a:rPr lang="en-US" sz="2400" dirty="0" smtClean="0">
                <a:solidFill>
                  <a:schemeClr val="tx1"/>
                </a:solidFill>
                <a:cs typeface="Times New Roman" panose="02020603050405020304" pitchFamily="18" charset="0"/>
              </a:rPr>
              <a:t> (</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+ 2e</a:t>
            </a:r>
            <a:r>
              <a:rPr lang="en-US" sz="2400" baseline="30000" dirty="0" smtClean="0">
                <a:solidFill>
                  <a:schemeClr val="tx1"/>
                </a:solidFill>
                <a:cs typeface="Times New Roman" panose="02020603050405020304" pitchFamily="18" charset="0"/>
              </a:rPr>
              <a:t>-</a:t>
            </a:r>
          </a:p>
          <a:p>
            <a:pPr algn="l"/>
            <a:r>
              <a:rPr lang="en-US" sz="2400" dirty="0" smtClean="0">
                <a:solidFill>
                  <a:schemeClr val="tx1"/>
                </a:solidFill>
                <a:cs typeface="Times New Roman" panose="02020603050405020304" pitchFamily="18" charset="0"/>
              </a:rPr>
              <a:t>N is reduced:   HNO</a:t>
            </a:r>
            <a:r>
              <a:rPr lang="en-US" sz="2400" baseline="-25000" dirty="0" smtClean="0">
                <a:solidFill>
                  <a:schemeClr val="tx1"/>
                </a:solidFill>
                <a:cs typeface="Times New Roman" panose="02020603050405020304" pitchFamily="18" charset="0"/>
              </a:rPr>
              <a:t>3</a:t>
            </a:r>
            <a:r>
              <a:rPr lang="en-US" sz="2400" dirty="0" smtClean="0">
                <a:solidFill>
                  <a:schemeClr val="tx1"/>
                </a:solidFill>
                <a:cs typeface="Times New Roman" panose="02020603050405020304" pitchFamily="18" charset="0"/>
              </a:rPr>
              <a:t>(</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+3H</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+ 3e</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t>
            </a:r>
            <a:r>
              <a:rPr lang="en-US" sz="2400" dirty="0">
                <a:solidFill>
                  <a:schemeClr val="tx1"/>
                </a:solidFill>
                <a:latin typeface="Tempus Sans ITC" panose="04020404030D07020202" pitchFamily="82" charset="0"/>
                <a:cs typeface="Times New Roman" panose="02020603050405020304" pitchFamily="18" charset="0"/>
              </a:rPr>
              <a:t>→ </a:t>
            </a:r>
            <a:r>
              <a:rPr lang="en-US" sz="2400" dirty="0" smtClean="0">
                <a:solidFill>
                  <a:schemeClr val="tx1"/>
                </a:solidFill>
                <a:cs typeface="Times New Roman" panose="02020603050405020304" pitchFamily="18" charset="0"/>
              </a:rPr>
              <a:t>NO(g) + 2H</a:t>
            </a:r>
            <a:r>
              <a:rPr lang="en-US" sz="2400" baseline="-25000" dirty="0" smtClean="0">
                <a:solidFill>
                  <a:schemeClr val="tx1"/>
                </a:solidFill>
                <a:cs typeface="Times New Roman" panose="02020603050405020304" pitchFamily="18" charset="0"/>
              </a:rPr>
              <a:t>2</a:t>
            </a:r>
            <a:r>
              <a:rPr lang="en-US" sz="2400" dirty="0" smtClean="0">
                <a:solidFill>
                  <a:schemeClr val="tx1"/>
                </a:solidFill>
                <a:cs typeface="Times New Roman" panose="02020603050405020304" pitchFamily="18" charset="0"/>
              </a:rPr>
              <a:t>O(l)</a:t>
            </a:r>
          </a:p>
          <a:p>
            <a:pPr algn="l"/>
            <a:r>
              <a:rPr lang="en-US" sz="2400" dirty="0" smtClean="0">
                <a:solidFill>
                  <a:schemeClr val="tx1"/>
                </a:solidFill>
                <a:cs typeface="Times New Roman" panose="02020603050405020304" pitchFamily="18" charset="0"/>
              </a:rPr>
              <a:t>Multiply by 3 and 2, respectively, so 6e</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are exchanged:</a:t>
            </a:r>
          </a:p>
          <a:p>
            <a:r>
              <a:rPr lang="en-US" sz="2400" dirty="0" smtClean="0">
                <a:solidFill>
                  <a:schemeClr val="tx1"/>
                </a:solidFill>
                <a:cs typeface="Times New Roman" panose="02020603050405020304" pitchFamily="18" charset="0"/>
              </a:rPr>
              <a:t>3Cu(s</a:t>
            </a:r>
            <a:r>
              <a:rPr lang="en-US" sz="2400" dirty="0">
                <a:solidFill>
                  <a:schemeClr val="tx1"/>
                </a:solidFill>
                <a:cs typeface="Times New Roman" panose="02020603050405020304" pitchFamily="18" charset="0"/>
              </a:rPr>
              <a:t>) </a:t>
            </a:r>
            <a:r>
              <a:rPr lang="en-US" sz="2400" dirty="0">
                <a:solidFill>
                  <a:schemeClr val="tx1"/>
                </a:solidFill>
                <a:latin typeface="Tempus Sans ITC" panose="04020404030D07020202" pitchFamily="82" charset="0"/>
                <a:cs typeface="Times New Roman" panose="02020603050405020304" pitchFamily="18" charset="0"/>
              </a:rPr>
              <a:t>→ </a:t>
            </a:r>
            <a:r>
              <a:rPr lang="en-US" sz="2400" dirty="0" smtClean="0">
                <a:solidFill>
                  <a:schemeClr val="tx1"/>
                </a:solidFill>
                <a:cs typeface="Times New Roman" panose="02020603050405020304" pitchFamily="18" charset="0"/>
              </a:rPr>
              <a:t>3Cu</a:t>
            </a:r>
            <a:r>
              <a:rPr lang="en-US" sz="2400" baseline="30000" dirty="0" smtClean="0">
                <a:solidFill>
                  <a:schemeClr val="tx1"/>
                </a:solidFill>
                <a:cs typeface="Times New Roman" panose="02020603050405020304" pitchFamily="18" charset="0"/>
              </a:rPr>
              <a:t>2</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 </a:t>
            </a:r>
            <a:r>
              <a:rPr lang="en-US" sz="2400" dirty="0" smtClean="0">
                <a:solidFill>
                  <a:schemeClr val="tx1"/>
                </a:solidFill>
                <a:cs typeface="Times New Roman" panose="02020603050405020304" pitchFamily="18" charset="0"/>
              </a:rPr>
              <a:t>6e</a:t>
            </a:r>
            <a:r>
              <a:rPr lang="en-US" sz="2400" baseline="30000" dirty="0" smtClean="0">
                <a:solidFill>
                  <a:schemeClr val="tx1"/>
                </a:solidFill>
                <a:cs typeface="Times New Roman" panose="02020603050405020304" pitchFamily="18" charset="0"/>
              </a:rPr>
              <a:t>-</a:t>
            </a:r>
            <a:endParaRPr lang="en-US" sz="2400" baseline="30000" dirty="0">
              <a:solidFill>
                <a:schemeClr val="tx1"/>
              </a:solidFill>
              <a:cs typeface="Times New Roman" panose="02020603050405020304" pitchFamily="18" charset="0"/>
            </a:endParaRPr>
          </a:p>
          <a:p>
            <a:r>
              <a:rPr lang="en-US" sz="2400" dirty="0" smtClean="0">
                <a:solidFill>
                  <a:schemeClr val="tx1"/>
                </a:solidFill>
                <a:cs typeface="Times New Roman" panose="02020603050405020304" pitchFamily="18" charset="0"/>
              </a:rPr>
              <a:t>2HNO</a:t>
            </a:r>
            <a:r>
              <a:rPr lang="en-US" sz="2400" baseline="-25000" dirty="0" smtClean="0">
                <a:solidFill>
                  <a:schemeClr val="tx1"/>
                </a:solidFill>
                <a:cs typeface="Times New Roman" panose="02020603050405020304" pitchFamily="18" charset="0"/>
              </a:rPr>
              <a:t>3</a:t>
            </a:r>
            <a:r>
              <a:rPr lang="en-US" sz="2400" dirty="0" smtClean="0">
                <a:solidFill>
                  <a:schemeClr val="tx1"/>
                </a:solidFill>
                <a:cs typeface="Times New Roman" panose="02020603050405020304" pitchFamily="18" charset="0"/>
              </a:rPr>
              <a:t>(</a:t>
            </a:r>
            <a:r>
              <a:rPr lang="en-US" sz="2400" dirty="0" err="1" smtClean="0">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+6H</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 </a:t>
            </a:r>
            <a:r>
              <a:rPr lang="en-US" sz="2400" dirty="0" smtClean="0">
                <a:solidFill>
                  <a:schemeClr val="tx1"/>
                </a:solidFill>
                <a:cs typeface="Times New Roman" panose="02020603050405020304" pitchFamily="18" charset="0"/>
              </a:rPr>
              <a:t>6e</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t>
            </a:r>
            <a:r>
              <a:rPr lang="en-US" sz="2400" dirty="0">
                <a:solidFill>
                  <a:schemeClr val="tx1"/>
                </a:solidFill>
                <a:latin typeface="Tempus Sans ITC" panose="04020404030D07020202" pitchFamily="82" charset="0"/>
                <a:cs typeface="Times New Roman" panose="02020603050405020304" pitchFamily="18" charset="0"/>
              </a:rPr>
              <a:t>→ </a:t>
            </a:r>
            <a:r>
              <a:rPr lang="en-US" sz="2400" dirty="0" smtClean="0">
                <a:solidFill>
                  <a:schemeClr val="tx1"/>
                </a:solidFill>
                <a:cs typeface="Times New Roman" panose="02020603050405020304" pitchFamily="18" charset="0"/>
              </a:rPr>
              <a:t>2NO(g</a:t>
            </a:r>
            <a:r>
              <a:rPr lang="en-US" sz="2400" dirty="0">
                <a:solidFill>
                  <a:schemeClr val="tx1"/>
                </a:solidFill>
                <a:cs typeface="Times New Roman" panose="02020603050405020304" pitchFamily="18" charset="0"/>
              </a:rPr>
              <a:t>) + </a:t>
            </a:r>
            <a:r>
              <a:rPr lang="en-US" sz="2400" dirty="0" smtClean="0">
                <a:solidFill>
                  <a:schemeClr val="tx1"/>
                </a:solidFill>
                <a:cs typeface="Times New Roman" panose="02020603050405020304" pitchFamily="18" charset="0"/>
              </a:rPr>
              <a:t>4H</a:t>
            </a:r>
            <a:r>
              <a:rPr lang="en-US" sz="2400" baseline="-25000" dirty="0" smtClean="0">
                <a:solidFill>
                  <a:schemeClr val="tx1"/>
                </a:solidFill>
                <a:cs typeface="Times New Roman" panose="02020603050405020304" pitchFamily="18" charset="0"/>
              </a:rPr>
              <a:t>2</a:t>
            </a:r>
            <a:r>
              <a:rPr lang="en-US" sz="2400" dirty="0" smtClean="0">
                <a:solidFill>
                  <a:schemeClr val="tx1"/>
                </a:solidFill>
                <a:cs typeface="Times New Roman" panose="02020603050405020304" pitchFamily="18" charset="0"/>
              </a:rPr>
              <a:t>O(l</a:t>
            </a:r>
            <a:r>
              <a:rPr lang="en-US" sz="2400" dirty="0">
                <a:solidFill>
                  <a:schemeClr val="tx1"/>
                </a:solidFill>
                <a:cs typeface="Times New Roman" panose="02020603050405020304" pitchFamily="18" charset="0"/>
              </a:rPr>
              <a:t>)</a:t>
            </a:r>
          </a:p>
          <a:p>
            <a:pPr algn="l"/>
            <a:r>
              <a:rPr lang="en-US" sz="2400" dirty="0" smtClean="0">
                <a:solidFill>
                  <a:schemeClr val="tx1"/>
                </a:solidFill>
                <a:cs typeface="Times New Roman" panose="02020603050405020304" pitchFamily="18" charset="0"/>
              </a:rPr>
              <a:t>Add the half-reactions and delete replicated species (like 6e</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t>
            </a:r>
          </a:p>
          <a:p>
            <a:r>
              <a:rPr lang="en-US" sz="2400" dirty="0" smtClean="0">
                <a:solidFill>
                  <a:schemeClr val="tx1"/>
                </a:solidFill>
                <a:cs typeface="Times New Roman" panose="02020603050405020304" pitchFamily="18" charset="0"/>
              </a:rPr>
              <a:t>3Cu(s)+</a:t>
            </a:r>
            <a:r>
              <a:rPr lang="en-US" sz="2400" dirty="0">
                <a:solidFill>
                  <a:schemeClr val="tx1"/>
                </a:solidFill>
                <a:cs typeface="Times New Roman" panose="02020603050405020304" pitchFamily="18" charset="0"/>
              </a:rPr>
              <a:t> 2HNO</a:t>
            </a:r>
            <a:r>
              <a:rPr lang="en-US" sz="2400" baseline="-25000" dirty="0">
                <a:solidFill>
                  <a:schemeClr val="tx1"/>
                </a:solidFill>
                <a:cs typeface="Times New Roman" panose="02020603050405020304" pitchFamily="18" charset="0"/>
              </a:rPr>
              <a:t>3</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+6H</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a:t>
            </a:r>
            <a:r>
              <a:rPr lang="en-US" sz="2400" dirty="0" smtClean="0">
                <a:solidFill>
                  <a:schemeClr val="tx1"/>
                </a:solidFill>
                <a:latin typeface="Tempus Sans ITC" panose="04020404030D07020202" pitchFamily="82" charset="0"/>
                <a:cs typeface="Times New Roman" panose="02020603050405020304" pitchFamily="18" charset="0"/>
              </a:rPr>
              <a:t>→ </a:t>
            </a:r>
            <a:r>
              <a:rPr lang="en-US" sz="2400" dirty="0">
                <a:solidFill>
                  <a:schemeClr val="tx1"/>
                </a:solidFill>
                <a:cs typeface="Times New Roman" panose="02020603050405020304" pitchFamily="18" charset="0"/>
              </a:rPr>
              <a:t>3Cu</a:t>
            </a:r>
            <a:r>
              <a:rPr lang="en-US" sz="2400" baseline="30000" dirty="0">
                <a:solidFill>
                  <a:schemeClr val="tx1"/>
                </a:solidFill>
                <a:cs typeface="Times New Roman" panose="02020603050405020304" pitchFamily="18" charset="0"/>
              </a:rPr>
              <a:t>2+</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 </a:t>
            </a:r>
            <a:r>
              <a:rPr lang="en-US" sz="2400" dirty="0">
                <a:solidFill>
                  <a:schemeClr val="tx1"/>
                </a:solidFill>
                <a:cs typeface="Times New Roman" panose="02020603050405020304" pitchFamily="18" charset="0"/>
              </a:rPr>
              <a:t>2NO(g) + 4H</a:t>
            </a:r>
            <a:r>
              <a:rPr lang="en-US" sz="2400" baseline="-25000" dirty="0">
                <a:solidFill>
                  <a:schemeClr val="tx1"/>
                </a:solidFill>
                <a:cs typeface="Times New Roman" panose="02020603050405020304" pitchFamily="18" charset="0"/>
              </a:rPr>
              <a:t>2</a:t>
            </a:r>
            <a:r>
              <a:rPr lang="en-US" sz="2400" dirty="0">
                <a:solidFill>
                  <a:schemeClr val="tx1"/>
                </a:solidFill>
                <a:cs typeface="Times New Roman" panose="02020603050405020304" pitchFamily="18" charset="0"/>
              </a:rPr>
              <a:t>O(l</a:t>
            </a:r>
            <a:r>
              <a:rPr lang="en-US" sz="2400" dirty="0" smtClean="0">
                <a:solidFill>
                  <a:schemeClr val="tx1"/>
                </a:solidFill>
                <a:cs typeface="Times New Roman" panose="02020603050405020304" pitchFamily="18" charset="0"/>
              </a:rPr>
              <a:t>)</a:t>
            </a:r>
          </a:p>
          <a:p>
            <a:pPr algn="l"/>
            <a:r>
              <a:rPr lang="en-US" sz="2400" dirty="0" smtClean="0">
                <a:solidFill>
                  <a:schemeClr val="tx1"/>
                </a:solidFill>
                <a:cs typeface="Times New Roman" panose="02020603050405020304" pitchFamily="18" charset="0"/>
              </a:rPr>
              <a:t>This is already balanced, because I used the rules to balance the reduction half-reaction already.</a:t>
            </a:r>
            <a:endParaRPr lang="en-US" sz="2400" dirty="0">
              <a:solidFill>
                <a:schemeClr val="tx1"/>
              </a:solidFill>
              <a:cs typeface="Times New Roman" panose="02020603050405020304" pitchFamily="18" charset="0"/>
            </a:endParaRPr>
          </a:p>
          <a:p>
            <a:pPr algn="l"/>
            <a:endParaRPr lang="en-US" sz="2400" baseline="30000" dirty="0">
              <a:solidFill>
                <a:schemeClr val="tx1"/>
              </a:solidFill>
              <a:cs typeface="Times New Roman" panose="02020603050405020304" pitchFamily="18" charset="0"/>
            </a:endParaRPr>
          </a:p>
          <a:p>
            <a:pPr algn="l"/>
            <a:endParaRPr lang="en-US" sz="2400" dirty="0">
              <a:solidFill>
                <a:schemeClr val="tx1"/>
              </a:solidFill>
              <a:cs typeface="Times New Roman" panose="02020603050405020304" pitchFamily="18" charset="0"/>
            </a:endParaRPr>
          </a:p>
        </p:txBody>
      </p:sp>
      <p:cxnSp>
        <p:nvCxnSpPr>
          <p:cNvPr id="4" name="Straight Arrow Connector 3"/>
          <p:cNvCxnSpPr/>
          <p:nvPr/>
        </p:nvCxnSpPr>
        <p:spPr>
          <a:xfrm flipH="1" flipV="1">
            <a:off x="2438400" y="1447800"/>
            <a:ext cx="762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124200" y="1381125"/>
            <a:ext cx="0" cy="5238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352800" y="1381125"/>
            <a:ext cx="152400" cy="5238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581400" y="1381125"/>
            <a:ext cx="304800" cy="5238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724400" y="1409700"/>
            <a:ext cx="76200" cy="46672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181600" y="1409700"/>
            <a:ext cx="38100" cy="4953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410200" y="1419225"/>
            <a:ext cx="762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705600" y="1409700"/>
            <a:ext cx="762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934200" y="1371600"/>
            <a:ext cx="304800" cy="533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569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981075"/>
          </a:xfrm>
        </p:spPr>
        <p:txBody>
          <a:bodyPr>
            <a:normAutofit fontScale="90000"/>
          </a:bodyPr>
          <a:lstStyle/>
          <a:p>
            <a:r>
              <a:rPr lang="en-US" u="sng" dirty="0" smtClean="0">
                <a:solidFill>
                  <a:srgbClr val="C00000"/>
                </a:solidFill>
              </a:rPr>
              <a:t>Balancing REDOX reactions in basic media</a:t>
            </a:r>
            <a:endParaRPr lang="en-US" u="sng" dirty="0">
              <a:solidFill>
                <a:srgbClr val="C00000"/>
              </a:solidFill>
            </a:endParaRPr>
          </a:p>
        </p:txBody>
      </p:sp>
      <p:sp>
        <p:nvSpPr>
          <p:cNvPr id="5" name="Subtitle 4"/>
          <p:cNvSpPr>
            <a:spLocks noGrp="1"/>
          </p:cNvSpPr>
          <p:nvPr>
            <p:ph type="subTitle" idx="1"/>
          </p:nvPr>
        </p:nvSpPr>
        <p:spPr>
          <a:xfrm>
            <a:off x="533400" y="990600"/>
            <a:ext cx="8382000" cy="5410200"/>
          </a:xfrm>
        </p:spPr>
        <p:txBody>
          <a:bodyPr>
            <a:normAutofit/>
          </a:bodyPr>
          <a:lstStyle/>
          <a:p>
            <a:pPr marL="457200" indent="-457200" algn="l">
              <a:buAutoNum type="arabicPeriod"/>
            </a:pPr>
            <a:r>
              <a:rPr lang="en-US" sz="2400" dirty="0" smtClean="0">
                <a:solidFill>
                  <a:schemeClr val="tx1"/>
                </a:solidFill>
                <a:cs typeface="Times New Roman" panose="02020603050405020304" pitchFamily="18" charset="0"/>
              </a:rPr>
              <a:t>First decide what is oxidized and reduced, then write balanced half-reactions.</a:t>
            </a:r>
          </a:p>
          <a:p>
            <a:pPr marL="457200" indent="-457200" algn="l">
              <a:buAutoNum type="arabicPeriod"/>
            </a:pPr>
            <a:r>
              <a:rPr lang="en-US" sz="2400" dirty="0" smtClean="0">
                <a:solidFill>
                  <a:schemeClr val="tx1"/>
                </a:solidFill>
                <a:cs typeface="Times New Roman" panose="02020603050405020304" pitchFamily="18" charset="0"/>
              </a:rPr>
              <a:t>Next, multiply the half-reactions by factors so the number of electrons lost equals the number gained, and combine the two half-reactions.  Delete species that are replicated on both sides.</a:t>
            </a:r>
          </a:p>
          <a:p>
            <a:pPr marL="457200" indent="-457200" algn="l">
              <a:buAutoNum type="arabicPeriod"/>
            </a:pPr>
            <a:r>
              <a:rPr lang="en-US" sz="2400" dirty="0" smtClean="0">
                <a:solidFill>
                  <a:schemeClr val="tx1"/>
                </a:solidFill>
                <a:cs typeface="Times New Roman" panose="02020603050405020304" pitchFamily="18" charset="0"/>
              </a:rPr>
              <a:t>Next, determine which side has more oxygen atoms, and add 2OH</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per needed O atom to the side that needs O atoms, and add one H</a:t>
            </a:r>
            <a:r>
              <a:rPr lang="en-US" sz="2400" baseline="-25000" dirty="0" smtClean="0">
                <a:solidFill>
                  <a:schemeClr val="tx1"/>
                </a:solidFill>
                <a:cs typeface="Times New Roman" panose="02020603050405020304" pitchFamily="18" charset="0"/>
              </a:rPr>
              <a:t>2</a:t>
            </a:r>
            <a:r>
              <a:rPr lang="en-US" sz="2400" dirty="0" smtClean="0">
                <a:solidFill>
                  <a:schemeClr val="tx1"/>
                </a:solidFill>
                <a:cs typeface="Times New Roman" panose="02020603050405020304" pitchFamily="18" charset="0"/>
              </a:rPr>
              <a:t>O per needed O atom to the side that has excess O atoms.</a:t>
            </a:r>
          </a:p>
          <a:p>
            <a:pPr marL="457200" indent="-457200" algn="l">
              <a:buAutoNum type="arabicPeriod"/>
            </a:pPr>
            <a:r>
              <a:rPr lang="en-US" sz="2400" dirty="0" smtClean="0">
                <a:solidFill>
                  <a:schemeClr val="tx1"/>
                </a:solidFill>
                <a:cs typeface="Times New Roman" panose="02020603050405020304" pitchFamily="18" charset="0"/>
              </a:rPr>
              <a:t>Check to make sure the number of atoms of each element, and the net charge on each side balances, and you’re done.</a:t>
            </a:r>
            <a:endParaRPr lang="en-US"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40641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981075"/>
          </a:xfrm>
        </p:spPr>
        <p:txBody>
          <a:bodyPr>
            <a:normAutofit fontScale="90000"/>
          </a:bodyPr>
          <a:lstStyle/>
          <a:p>
            <a:r>
              <a:rPr lang="en-US" u="sng" dirty="0" smtClean="0">
                <a:solidFill>
                  <a:srgbClr val="C00000"/>
                </a:solidFill>
              </a:rPr>
              <a:t>Example: A REDOX reaction in basic media</a:t>
            </a:r>
            <a:endParaRPr lang="en-US" u="sng" dirty="0">
              <a:solidFill>
                <a:srgbClr val="C00000"/>
              </a:solidFill>
            </a:endParaRPr>
          </a:p>
        </p:txBody>
      </p:sp>
      <p:sp>
        <p:nvSpPr>
          <p:cNvPr id="5" name="Subtitle 4"/>
          <p:cNvSpPr>
            <a:spLocks noGrp="1"/>
          </p:cNvSpPr>
          <p:nvPr>
            <p:ph type="subTitle" idx="1"/>
          </p:nvPr>
        </p:nvSpPr>
        <p:spPr>
          <a:xfrm>
            <a:off x="533400" y="990600"/>
            <a:ext cx="8382000" cy="5791200"/>
          </a:xfrm>
        </p:spPr>
        <p:txBody>
          <a:bodyPr>
            <a:normAutofit fontScale="92500" lnSpcReduction="20000"/>
          </a:bodyPr>
          <a:lstStyle/>
          <a:p>
            <a:r>
              <a:rPr lang="en-US" sz="2400" dirty="0" err="1" smtClean="0">
                <a:solidFill>
                  <a:schemeClr val="tx1"/>
                </a:solidFill>
                <a:cs typeface="Times New Roman" panose="02020603050405020304" pitchFamily="18" charset="0"/>
              </a:rPr>
              <a:t>ClO</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 I</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a:t>
            </a:r>
            <a:r>
              <a:rPr lang="en-US" sz="2400" dirty="0" smtClean="0">
                <a:solidFill>
                  <a:schemeClr val="tx1"/>
                </a:solidFill>
                <a:latin typeface="Tempus Sans ITC" panose="04020404030D07020202" pitchFamily="82" charset="0"/>
                <a:cs typeface="Times New Roman" panose="02020603050405020304" pitchFamily="18" charset="0"/>
              </a:rPr>
              <a:t>→</a:t>
            </a:r>
            <a:r>
              <a:rPr lang="en-US" sz="2400" dirty="0" smtClean="0">
                <a:solidFill>
                  <a:schemeClr val="tx1"/>
                </a:solidFill>
                <a:cs typeface="Times New Roman" panose="02020603050405020304" pitchFamily="18" charset="0"/>
              </a:rPr>
              <a:t> IO</a:t>
            </a:r>
            <a:r>
              <a:rPr lang="en-US" sz="2400" baseline="-25000" dirty="0" smtClean="0">
                <a:solidFill>
                  <a:schemeClr val="tx1"/>
                </a:solidFill>
                <a:cs typeface="Times New Roman" panose="02020603050405020304" pitchFamily="18" charset="0"/>
              </a:rPr>
              <a:t>3</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 Cl</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a:t>
            </a:r>
          </a:p>
          <a:p>
            <a:pPr algn="l"/>
            <a:endParaRPr lang="en-US" sz="2400" dirty="0" smtClean="0">
              <a:solidFill>
                <a:schemeClr val="tx1"/>
              </a:solidFill>
              <a:cs typeface="Times New Roman" panose="02020603050405020304" pitchFamily="18" charset="0"/>
            </a:endParaRPr>
          </a:p>
          <a:p>
            <a:pPr algn="l"/>
            <a:r>
              <a:rPr lang="en-US" sz="2400" dirty="0" smtClean="0">
                <a:solidFill>
                  <a:schemeClr val="tx1"/>
                </a:solidFill>
                <a:cs typeface="Times New Roman" panose="02020603050405020304" pitchFamily="18" charset="0"/>
              </a:rPr>
              <a:t>Oxidation #s:   +1  -2          -1              +5  -2             -1</a:t>
            </a:r>
          </a:p>
          <a:p>
            <a:pPr algn="l"/>
            <a:r>
              <a:rPr lang="en-US" sz="2400" dirty="0" smtClean="0">
                <a:solidFill>
                  <a:schemeClr val="tx1"/>
                </a:solidFill>
                <a:cs typeface="Times New Roman" panose="02020603050405020304" pitchFamily="18" charset="0"/>
              </a:rPr>
              <a:t>I is oxidized:	I</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a:t>
            </a:r>
            <a:r>
              <a:rPr lang="en-US" sz="2400" dirty="0" err="1" smtClean="0">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a:t>
            </a:r>
            <a:r>
              <a:rPr lang="en-US" sz="2400" dirty="0" smtClean="0">
                <a:solidFill>
                  <a:schemeClr val="tx1"/>
                </a:solidFill>
                <a:latin typeface="Tempus Sans ITC" panose="04020404030D07020202" pitchFamily="82" charset="0"/>
                <a:cs typeface="Times New Roman" panose="02020603050405020304" pitchFamily="18" charset="0"/>
              </a:rPr>
              <a:t>→ </a:t>
            </a:r>
            <a:r>
              <a:rPr lang="en-US" sz="2400" dirty="0">
                <a:solidFill>
                  <a:schemeClr val="tx1"/>
                </a:solidFill>
                <a:cs typeface="Times New Roman" panose="02020603050405020304" pitchFamily="18" charset="0"/>
              </a:rPr>
              <a:t>IO</a:t>
            </a:r>
            <a:r>
              <a:rPr lang="en-US" sz="2400" baseline="-25000" dirty="0">
                <a:solidFill>
                  <a:schemeClr val="tx1"/>
                </a:solidFill>
                <a:cs typeface="Times New Roman" panose="02020603050405020304" pitchFamily="18" charset="0"/>
              </a:rPr>
              <a:t>3</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+ 6e</a:t>
            </a:r>
            <a:r>
              <a:rPr lang="en-US" sz="2400" baseline="30000" dirty="0" smtClean="0">
                <a:solidFill>
                  <a:schemeClr val="tx1"/>
                </a:solidFill>
                <a:cs typeface="Times New Roman" panose="02020603050405020304" pitchFamily="18" charset="0"/>
              </a:rPr>
              <a:t>-</a:t>
            </a:r>
          </a:p>
          <a:p>
            <a:pPr algn="l"/>
            <a:r>
              <a:rPr lang="en-US" sz="2400" dirty="0" smtClean="0">
                <a:solidFill>
                  <a:schemeClr val="tx1"/>
                </a:solidFill>
                <a:cs typeface="Times New Roman" panose="02020603050405020304" pitchFamily="18" charset="0"/>
              </a:rPr>
              <a:t>Cl is reduced</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   </a:t>
            </a:r>
            <a:r>
              <a:rPr lang="en-US" sz="2400" dirty="0" err="1" smtClean="0">
                <a:solidFill>
                  <a:schemeClr val="tx1"/>
                </a:solidFill>
                <a:cs typeface="Times New Roman" panose="02020603050405020304" pitchFamily="18" charset="0"/>
              </a:rPr>
              <a:t>ClO</a:t>
            </a:r>
            <a:r>
              <a:rPr lang="en-US" sz="2400" baseline="30000" dirty="0" smtClean="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+ 2e</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t>
            </a:r>
            <a:r>
              <a:rPr lang="en-US" sz="2400" dirty="0">
                <a:solidFill>
                  <a:schemeClr val="tx1"/>
                </a:solidFill>
                <a:latin typeface="Tempus Sans ITC" panose="04020404030D07020202" pitchFamily="82" charset="0"/>
                <a:cs typeface="Times New Roman" panose="02020603050405020304" pitchFamily="18" charset="0"/>
              </a:rPr>
              <a:t>→ </a:t>
            </a:r>
            <a:r>
              <a:rPr lang="en-US" sz="2400" dirty="0">
                <a:solidFill>
                  <a:schemeClr val="tx1"/>
                </a:solidFill>
                <a:cs typeface="Times New Roman" panose="02020603050405020304" pitchFamily="18" charset="0"/>
              </a:rPr>
              <a:t>Cl</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a:t>
            </a:r>
            <a:endParaRPr lang="en-US" sz="2400" dirty="0" smtClean="0">
              <a:solidFill>
                <a:schemeClr val="tx1"/>
              </a:solidFill>
              <a:cs typeface="Times New Roman" panose="02020603050405020304" pitchFamily="18" charset="0"/>
            </a:endParaRPr>
          </a:p>
          <a:p>
            <a:pPr algn="l"/>
            <a:r>
              <a:rPr lang="en-US" sz="2400" dirty="0" smtClean="0">
                <a:solidFill>
                  <a:schemeClr val="tx1"/>
                </a:solidFill>
                <a:cs typeface="Times New Roman" panose="02020603050405020304" pitchFamily="18" charset="0"/>
              </a:rPr>
              <a:t>We can balance these half-reactions with regard to O and H atoms first or later.  This time, I’ll balance them later.  </a:t>
            </a:r>
          </a:p>
          <a:p>
            <a:pPr algn="l"/>
            <a:r>
              <a:rPr lang="en-US" sz="2400" dirty="0" smtClean="0">
                <a:solidFill>
                  <a:schemeClr val="tx1"/>
                </a:solidFill>
                <a:cs typeface="Times New Roman" panose="02020603050405020304" pitchFamily="18" charset="0"/>
              </a:rPr>
              <a:t>Multiply the second reaction by 3, so 6e</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are exchanged:</a:t>
            </a:r>
          </a:p>
          <a:p>
            <a:r>
              <a:rPr lang="en-US" sz="2400" dirty="0">
                <a:solidFill>
                  <a:schemeClr val="tx1"/>
                </a:solidFill>
                <a:cs typeface="Times New Roman" panose="02020603050405020304" pitchFamily="18" charset="0"/>
              </a:rPr>
              <a:t>I</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a:t>
            </a:r>
            <a:r>
              <a:rPr lang="en-US" sz="2400" dirty="0">
                <a:solidFill>
                  <a:schemeClr val="tx1"/>
                </a:solidFill>
                <a:latin typeface="Tempus Sans ITC" panose="04020404030D07020202" pitchFamily="82" charset="0"/>
                <a:cs typeface="Times New Roman" panose="02020603050405020304" pitchFamily="18" charset="0"/>
              </a:rPr>
              <a:t>→ </a:t>
            </a:r>
            <a:r>
              <a:rPr lang="en-US" sz="2400" dirty="0">
                <a:solidFill>
                  <a:schemeClr val="tx1"/>
                </a:solidFill>
                <a:cs typeface="Times New Roman" panose="02020603050405020304" pitchFamily="18" charset="0"/>
              </a:rPr>
              <a:t>IO</a:t>
            </a:r>
            <a:r>
              <a:rPr lang="en-US" sz="2400" baseline="-25000" dirty="0">
                <a:solidFill>
                  <a:schemeClr val="tx1"/>
                </a:solidFill>
                <a:cs typeface="Times New Roman" panose="02020603050405020304" pitchFamily="18" charset="0"/>
              </a:rPr>
              <a:t>3</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 </a:t>
            </a:r>
            <a:r>
              <a:rPr lang="en-US" sz="2400" dirty="0" smtClean="0">
                <a:solidFill>
                  <a:schemeClr val="tx1"/>
                </a:solidFill>
                <a:cs typeface="Times New Roman" panose="02020603050405020304" pitchFamily="18" charset="0"/>
              </a:rPr>
              <a:t>6e</a:t>
            </a:r>
            <a:r>
              <a:rPr lang="en-US" sz="2400" baseline="30000" dirty="0" smtClean="0">
                <a:solidFill>
                  <a:schemeClr val="tx1"/>
                </a:solidFill>
                <a:cs typeface="Times New Roman" panose="02020603050405020304" pitchFamily="18" charset="0"/>
              </a:rPr>
              <a:t>-</a:t>
            </a:r>
          </a:p>
          <a:p>
            <a:r>
              <a:rPr lang="en-US" sz="2400" dirty="0" smtClean="0">
                <a:solidFill>
                  <a:schemeClr val="tx1"/>
                </a:solidFill>
                <a:cs typeface="Times New Roman" panose="02020603050405020304" pitchFamily="18" charset="0"/>
              </a:rPr>
              <a:t>3ClO</a:t>
            </a:r>
            <a:r>
              <a:rPr lang="en-US" sz="2400" baseline="30000" dirty="0" smtClean="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 </a:t>
            </a:r>
            <a:r>
              <a:rPr lang="en-US" sz="2400" dirty="0" smtClean="0">
                <a:solidFill>
                  <a:schemeClr val="tx1"/>
                </a:solidFill>
                <a:cs typeface="Times New Roman" panose="02020603050405020304" pitchFamily="18" charset="0"/>
              </a:rPr>
              <a:t>6e</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t>
            </a:r>
            <a:r>
              <a:rPr lang="en-US" sz="2400" dirty="0">
                <a:solidFill>
                  <a:schemeClr val="tx1"/>
                </a:solidFill>
                <a:latin typeface="Tempus Sans ITC" panose="04020404030D07020202" pitchFamily="82" charset="0"/>
                <a:cs typeface="Times New Roman" panose="02020603050405020304" pitchFamily="18" charset="0"/>
              </a:rPr>
              <a:t>→ </a:t>
            </a:r>
            <a:r>
              <a:rPr lang="en-US" sz="2400" dirty="0" smtClean="0">
                <a:solidFill>
                  <a:schemeClr val="tx1"/>
                </a:solidFill>
                <a:cs typeface="Times New Roman" panose="02020603050405020304" pitchFamily="18" charset="0"/>
              </a:rPr>
              <a:t>3Cl</a:t>
            </a:r>
            <a:r>
              <a:rPr lang="en-US" sz="2400" baseline="30000" dirty="0" smtClean="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a:t>
            </a:r>
          </a:p>
          <a:p>
            <a:pPr algn="l"/>
            <a:r>
              <a:rPr lang="en-US" sz="2400" dirty="0" smtClean="0">
                <a:solidFill>
                  <a:schemeClr val="tx1"/>
                </a:solidFill>
                <a:cs typeface="Times New Roman" panose="02020603050405020304" pitchFamily="18" charset="0"/>
              </a:rPr>
              <a:t>Add these equations and delete replicated species (like 6e</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t>
            </a:r>
          </a:p>
          <a:p>
            <a:r>
              <a:rPr lang="en-US" sz="2400" dirty="0">
                <a:solidFill>
                  <a:schemeClr val="tx1"/>
                </a:solidFill>
                <a:cs typeface="Times New Roman" panose="02020603050405020304" pitchFamily="18" charset="0"/>
              </a:rPr>
              <a:t>I</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a:t>
            </a:r>
            <a:r>
              <a:rPr lang="en-US" sz="2400" dirty="0" smtClean="0">
                <a:solidFill>
                  <a:schemeClr val="tx1"/>
                </a:solidFill>
                <a:cs typeface="Times New Roman" panose="02020603050405020304" pitchFamily="18" charset="0"/>
              </a:rPr>
              <a:t>+ </a:t>
            </a:r>
            <a:r>
              <a:rPr lang="en-US" sz="2400" dirty="0">
                <a:solidFill>
                  <a:schemeClr val="tx1"/>
                </a:solidFill>
                <a:cs typeface="Times New Roman" panose="02020603050405020304" pitchFamily="18" charset="0"/>
              </a:rPr>
              <a:t>3ClO</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t>
            </a:r>
            <a:r>
              <a:rPr lang="en-US" sz="2400" dirty="0" smtClean="0">
                <a:solidFill>
                  <a:schemeClr val="tx1"/>
                </a:solidFill>
                <a:latin typeface="Tempus Sans ITC" panose="04020404030D07020202" pitchFamily="82" charset="0"/>
                <a:cs typeface="Times New Roman" panose="02020603050405020304" pitchFamily="18" charset="0"/>
              </a:rPr>
              <a:t>→ </a:t>
            </a:r>
            <a:r>
              <a:rPr lang="en-US" sz="2400" dirty="0">
                <a:solidFill>
                  <a:schemeClr val="tx1"/>
                </a:solidFill>
                <a:cs typeface="Times New Roman" panose="02020603050405020304" pitchFamily="18" charset="0"/>
              </a:rPr>
              <a:t>IO</a:t>
            </a:r>
            <a:r>
              <a:rPr lang="en-US" sz="2400" baseline="-25000" dirty="0">
                <a:solidFill>
                  <a:schemeClr val="tx1"/>
                </a:solidFill>
                <a:cs typeface="Times New Roman" panose="02020603050405020304" pitchFamily="18" charset="0"/>
              </a:rPr>
              <a:t>3</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 + </a:t>
            </a:r>
            <a:r>
              <a:rPr lang="en-US" sz="2400" dirty="0">
                <a:solidFill>
                  <a:schemeClr val="tx1"/>
                </a:solidFill>
                <a:cs typeface="Times New Roman" panose="02020603050405020304" pitchFamily="18" charset="0"/>
              </a:rPr>
              <a:t>3Cl</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smtClean="0">
                <a:solidFill>
                  <a:schemeClr val="tx1"/>
                </a:solidFill>
                <a:cs typeface="Times New Roman" panose="02020603050405020304" pitchFamily="18" charset="0"/>
              </a:rPr>
              <a:t>)</a:t>
            </a:r>
          </a:p>
          <a:p>
            <a:pPr algn="l"/>
            <a:r>
              <a:rPr lang="en-US" sz="2400" dirty="0" smtClean="0">
                <a:solidFill>
                  <a:schemeClr val="tx1"/>
                </a:solidFill>
                <a:cs typeface="Times New Roman" panose="02020603050405020304" pitchFamily="18" charset="0"/>
              </a:rPr>
              <a:t>It’s already balanced!  No need to add OH</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or water.</a:t>
            </a:r>
          </a:p>
          <a:p>
            <a:pPr algn="l"/>
            <a:r>
              <a:rPr lang="en-US" sz="2400" dirty="0" smtClean="0">
                <a:solidFill>
                  <a:schemeClr val="tx1"/>
                </a:solidFill>
                <a:cs typeface="Times New Roman" panose="02020603050405020304" pitchFamily="18" charset="0"/>
              </a:rPr>
              <a:t>Equivalently, I could have balanced each half-reaction first by addition OH</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and H</a:t>
            </a:r>
            <a:r>
              <a:rPr lang="en-US" sz="2400" baseline="-25000" dirty="0" smtClean="0">
                <a:solidFill>
                  <a:schemeClr val="tx1"/>
                </a:solidFill>
                <a:cs typeface="Times New Roman" panose="02020603050405020304" pitchFamily="18" charset="0"/>
              </a:rPr>
              <a:t>2</a:t>
            </a:r>
            <a:r>
              <a:rPr lang="en-US" sz="2400" dirty="0" smtClean="0">
                <a:solidFill>
                  <a:schemeClr val="tx1"/>
                </a:solidFill>
                <a:cs typeface="Times New Roman" panose="02020603050405020304" pitchFamily="18" charset="0"/>
              </a:rPr>
              <a:t>O.  For example, the I oxidation reaction has an excess of 3 O atoms on the right, so I need to add 6 OH</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ions on the left and 3 H</a:t>
            </a:r>
            <a:r>
              <a:rPr lang="en-US" sz="2400" baseline="-25000" dirty="0" smtClean="0">
                <a:solidFill>
                  <a:schemeClr val="tx1"/>
                </a:solidFill>
                <a:cs typeface="Times New Roman" panose="02020603050405020304" pitchFamily="18" charset="0"/>
              </a:rPr>
              <a:t>2</a:t>
            </a:r>
            <a:r>
              <a:rPr lang="en-US" sz="2400" dirty="0" smtClean="0">
                <a:solidFill>
                  <a:schemeClr val="tx1"/>
                </a:solidFill>
                <a:cs typeface="Times New Roman" panose="02020603050405020304" pitchFamily="18" charset="0"/>
              </a:rPr>
              <a:t>O molecules on the right, to give:</a:t>
            </a:r>
          </a:p>
          <a:p>
            <a:pPr algn="l"/>
            <a:r>
              <a:rPr lang="en-US" sz="2400" dirty="0" smtClean="0">
                <a:solidFill>
                  <a:schemeClr val="tx1"/>
                </a:solidFill>
                <a:cs typeface="Times New Roman" panose="02020603050405020304" pitchFamily="18" charset="0"/>
              </a:rPr>
              <a:t>	6OH</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 I</a:t>
            </a:r>
            <a:r>
              <a:rPr lang="en-US" sz="2400" baseline="30000" dirty="0" smtClean="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a:t>
            </a:r>
            <a:r>
              <a:rPr lang="en-US" sz="2400" dirty="0">
                <a:solidFill>
                  <a:schemeClr val="tx1"/>
                </a:solidFill>
                <a:latin typeface="Tempus Sans ITC" panose="04020404030D07020202" pitchFamily="82" charset="0"/>
                <a:cs typeface="Times New Roman" panose="02020603050405020304" pitchFamily="18" charset="0"/>
              </a:rPr>
              <a:t>→ </a:t>
            </a:r>
            <a:r>
              <a:rPr lang="en-US" sz="2400" dirty="0">
                <a:solidFill>
                  <a:schemeClr val="tx1"/>
                </a:solidFill>
                <a:cs typeface="Times New Roman" panose="02020603050405020304" pitchFamily="18" charset="0"/>
              </a:rPr>
              <a:t>IO</a:t>
            </a:r>
            <a:r>
              <a:rPr lang="en-US" sz="2400" baseline="-25000" dirty="0">
                <a:solidFill>
                  <a:schemeClr val="tx1"/>
                </a:solidFill>
                <a:cs typeface="Times New Roman" panose="02020603050405020304" pitchFamily="18" charset="0"/>
              </a:rPr>
              <a:t>3</a:t>
            </a:r>
            <a:r>
              <a:rPr lang="en-US" sz="2400" baseline="30000" dirty="0">
                <a:solidFill>
                  <a:schemeClr val="tx1"/>
                </a:solidFill>
                <a:cs typeface="Times New Roman" panose="02020603050405020304" pitchFamily="18" charset="0"/>
              </a:rPr>
              <a:t>-</a:t>
            </a:r>
            <a:r>
              <a:rPr lang="en-US" sz="2400" dirty="0">
                <a:solidFill>
                  <a:schemeClr val="tx1"/>
                </a:solidFill>
                <a:cs typeface="Times New Roman" panose="02020603050405020304" pitchFamily="18" charset="0"/>
              </a:rPr>
              <a:t> (</a:t>
            </a:r>
            <a:r>
              <a:rPr lang="en-US" sz="2400" dirty="0" err="1">
                <a:solidFill>
                  <a:schemeClr val="tx1"/>
                </a:solidFill>
                <a:cs typeface="Times New Roman" panose="02020603050405020304" pitchFamily="18" charset="0"/>
              </a:rPr>
              <a:t>aq</a:t>
            </a:r>
            <a:r>
              <a:rPr lang="en-US" sz="2400" dirty="0">
                <a:solidFill>
                  <a:schemeClr val="tx1"/>
                </a:solidFill>
                <a:cs typeface="Times New Roman" panose="02020603050405020304" pitchFamily="18" charset="0"/>
              </a:rPr>
              <a:t>) + </a:t>
            </a:r>
            <a:r>
              <a:rPr lang="en-US" sz="2400" dirty="0" smtClean="0">
                <a:solidFill>
                  <a:schemeClr val="tx1"/>
                </a:solidFill>
                <a:cs typeface="Times New Roman" panose="02020603050405020304" pitchFamily="18" charset="0"/>
              </a:rPr>
              <a:t>6e</a:t>
            </a:r>
            <a:r>
              <a:rPr lang="en-US" sz="2400" baseline="30000" dirty="0" smtClean="0">
                <a:solidFill>
                  <a:schemeClr val="tx1"/>
                </a:solidFill>
                <a:cs typeface="Times New Roman" panose="02020603050405020304" pitchFamily="18" charset="0"/>
              </a:rPr>
              <a:t>-</a:t>
            </a:r>
            <a:r>
              <a:rPr lang="en-US" sz="2400" dirty="0" smtClean="0">
                <a:solidFill>
                  <a:schemeClr val="tx1"/>
                </a:solidFill>
                <a:cs typeface="Times New Roman" panose="02020603050405020304" pitchFamily="18" charset="0"/>
              </a:rPr>
              <a:t> + 3H</a:t>
            </a:r>
            <a:r>
              <a:rPr lang="en-US" sz="2400" baseline="-25000" dirty="0" smtClean="0">
                <a:solidFill>
                  <a:schemeClr val="tx1"/>
                </a:solidFill>
                <a:cs typeface="Times New Roman" panose="02020603050405020304" pitchFamily="18" charset="0"/>
              </a:rPr>
              <a:t>2</a:t>
            </a:r>
            <a:r>
              <a:rPr lang="en-US" sz="2400" dirty="0" smtClean="0">
                <a:solidFill>
                  <a:schemeClr val="tx1"/>
                </a:solidFill>
                <a:cs typeface="Times New Roman" panose="02020603050405020304" pitchFamily="18" charset="0"/>
              </a:rPr>
              <a:t>O(l)  </a:t>
            </a:r>
            <a:r>
              <a:rPr lang="en-US" sz="2400" dirty="0" smtClean="0">
                <a:solidFill>
                  <a:srgbClr val="C00000"/>
                </a:solidFill>
                <a:cs typeface="Times New Roman" panose="02020603050405020304" pitchFamily="18" charset="0"/>
              </a:rPr>
              <a:t>BALANCED!! </a:t>
            </a:r>
            <a:endParaRPr lang="en-US" sz="2400" baseline="30000" dirty="0">
              <a:solidFill>
                <a:srgbClr val="C00000"/>
              </a:solidFill>
              <a:cs typeface="Times New Roman" panose="02020603050405020304" pitchFamily="18" charset="0"/>
            </a:endParaRPr>
          </a:p>
          <a:p>
            <a:pPr algn="l"/>
            <a:endParaRPr lang="en-US" sz="2400" baseline="30000" dirty="0">
              <a:solidFill>
                <a:schemeClr val="tx1"/>
              </a:solidFill>
              <a:cs typeface="Times New Roman" panose="02020603050405020304" pitchFamily="18" charset="0"/>
            </a:endParaRPr>
          </a:p>
          <a:p>
            <a:pPr algn="l"/>
            <a:endParaRPr lang="en-US" sz="2400" dirty="0">
              <a:solidFill>
                <a:schemeClr val="tx1"/>
              </a:solidFill>
              <a:cs typeface="Times New Roman" panose="02020603050405020304" pitchFamily="18" charset="0"/>
            </a:endParaRPr>
          </a:p>
        </p:txBody>
      </p:sp>
      <p:cxnSp>
        <p:nvCxnSpPr>
          <p:cNvPr id="4" name="Straight Arrow Connector 3"/>
          <p:cNvCxnSpPr/>
          <p:nvPr/>
        </p:nvCxnSpPr>
        <p:spPr>
          <a:xfrm flipV="1">
            <a:off x="2590800" y="1295400"/>
            <a:ext cx="228600" cy="39052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895600" y="1238250"/>
            <a:ext cx="76200" cy="4286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33800" y="1295400"/>
            <a:ext cx="152400" cy="37147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95850" y="1295401"/>
            <a:ext cx="0" cy="37147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029200" y="1285875"/>
            <a:ext cx="152400" cy="40005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172200" y="1285876"/>
            <a:ext cx="76200" cy="38099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10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5352</TotalTime>
  <Words>2524</Words>
  <Application>Microsoft Office PowerPoint</Application>
  <PresentationFormat>On-screen Show (4:3)</PresentationFormat>
  <Paragraphs>305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Electrochemistry</vt:lpstr>
      <vt:lpstr>Electrochemistry</vt:lpstr>
      <vt:lpstr>Oxidation-Reduction Reactions (or REDOX reactions)</vt:lpstr>
      <vt:lpstr>Balancing REDOX reactions</vt:lpstr>
      <vt:lpstr>First a bit about oxidation numbers:</vt:lpstr>
      <vt:lpstr>Balancing REDOX reactions in acidic media</vt:lpstr>
      <vt:lpstr>Example: A REDOX reaction in acidic media</vt:lpstr>
      <vt:lpstr>Balancing REDOX reactions in basic media</vt:lpstr>
      <vt:lpstr>Example: A REDOX reaction in basic media</vt:lpstr>
      <vt:lpstr>Faraday’s Law of Electrolysis</vt:lpstr>
      <vt:lpstr>Faraday’s Law of Electrolysis</vt:lpstr>
      <vt:lpstr>Current vs. Voltage</vt:lpstr>
      <vt:lpstr>Current vs. Voltage</vt:lpstr>
      <vt:lpstr>Current vs. Voltage</vt:lpstr>
      <vt:lpstr>Galvanic or Voltaic Cells</vt:lpstr>
      <vt:lpstr>Galvanic or Voltaic Cells</vt:lpstr>
      <vt:lpstr>Standard Reduction Potentials</vt:lpstr>
      <vt:lpstr>Standard Reduction Potentials</vt:lpstr>
      <vt:lpstr>Connection to ∆G</vt:lpstr>
      <vt:lpstr>Connection to ∆G</vt:lpstr>
      <vt:lpstr>The Nerst Equation</vt:lpstr>
      <vt:lpstr>The Nerst Equation</vt:lpstr>
      <vt:lpstr>A Conundrum</vt:lpstr>
      <vt:lpstr>E^0 Values Are Not Additive! (but ∆G values are)</vt:lpstr>
      <vt:lpstr>Why are some oxidation agents so much more effective in acidic solution than basic solution?</vt:lpstr>
      <vt:lpstr>The importance of pH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Thermodynamics and Entropy</dc:title>
  <dc:creator>admin</dc:creator>
  <cp:lastModifiedBy>Jil</cp:lastModifiedBy>
  <cp:revision>316</cp:revision>
  <cp:lastPrinted>2016-09-24T20:10:35Z</cp:lastPrinted>
  <dcterms:created xsi:type="dcterms:W3CDTF">2015-03-23T20:45:49Z</dcterms:created>
  <dcterms:modified xsi:type="dcterms:W3CDTF">2016-09-26T14:31:57Z</dcterms:modified>
</cp:coreProperties>
</file>