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1" r:id="rId2"/>
    <p:sldId id="400" r:id="rId3"/>
    <p:sldId id="429" r:id="rId4"/>
    <p:sldId id="317" r:id="rId5"/>
    <p:sldId id="430" r:id="rId6"/>
    <p:sldId id="431" r:id="rId7"/>
    <p:sldId id="401" r:id="rId8"/>
    <p:sldId id="432" r:id="rId9"/>
    <p:sldId id="433" r:id="rId10"/>
    <p:sldId id="435" r:id="rId11"/>
    <p:sldId id="434" r:id="rId12"/>
    <p:sldId id="436" r:id="rId13"/>
    <p:sldId id="437" r:id="rId14"/>
    <p:sldId id="438" r:id="rId15"/>
    <p:sldId id="402" r:id="rId16"/>
    <p:sldId id="403" r:id="rId17"/>
    <p:sldId id="439" r:id="rId18"/>
    <p:sldId id="440" r:id="rId19"/>
    <p:sldId id="441" r:id="rId20"/>
    <p:sldId id="442" r:id="rId21"/>
    <p:sldId id="3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2409"/>
    <a:srgbClr val="0B4CB5"/>
    <a:srgbClr val="9A3726"/>
    <a:srgbClr val="FA6F38"/>
    <a:srgbClr val="F7DC37"/>
    <a:srgbClr val="E4E911"/>
    <a:srgbClr val="24AF11"/>
    <a:srgbClr val="148E34"/>
    <a:srgbClr val="13AD9B"/>
    <a:srgbClr val="420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7" autoAdjust="0"/>
    <p:restoredTop sz="89899" autoAdjust="0"/>
  </p:normalViewPr>
  <p:slideViewPr>
    <p:cSldViewPr snapToGrid="0">
      <p:cViewPr varScale="1">
        <p:scale>
          <a:sx n="105" d="100"/>
          <a:sy n="105" d="100"/>
        </p:scale>
        <p:origin x="-360" y="-78"/>
      </p:cViewPr>
      <p:guideLst>
        <p:guide orient="horz" pos="2160"/>
        <p:guide pos="2880"/>
      </p:guideLst>
    </p:cSldViewPr>
  </p:slid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22155-4098-4C21-907E-51202336D786}" type="datetimeFigureOut">
              <a:rPr lang="en-US" smtClean="0"/>
              <a:t>8/29/2019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AC0183-80F9-4D46-8523-2FBBAD3954AE}" type="slidenum">
              <a:rPr lang="en-US" smtClean="0"/>
              <a:t>‹#›</a:t>
            </a:fld>
            <a:endParaRPr lang="en-US"/>
          </a:p>
        </p:txBody>
      </p:sp>
    </p:spTree>
    <p:extLst>
      <p:ext uri="{BB962C8B-B14F-4D97-AF65-F5344CB8AC3E}">
        <p14:creationId xmlns:p14="http://schemas.microsoft.com/office/powerpoint/2010/main" val="3297469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A7B47F7-66A1-4B6F-91B0-57207A6B1059}"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081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B47F7-66A1-4B6F-91B0-57207A6B1059}"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5656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B47F7-66A1-4B6F-91B0-57207A6B1059}"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57964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B47F7-66A1-4B6F-91B0-57207A6B1059}"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831347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B47F7-66A1-4B6F-91B0-57207A6B1059}" type="datetimeFigureOut">
              <a:rPr lang="en-US" smtClean="0"/>
              <a:t>8/29/2019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842483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7B47F7-66A1-4B6F-91B0-57207A6B1059}"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0583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7B47F7-66A1-4B6F-91B0-57207A6B1059}" type="datetimeFigureOut">
              <a:rPr lang="en-US" smtClean="0"/>
              <a:t>8/29/2019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4544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7B47F7-66A1-4B6F-91B0-57207A6B1059}" type="datetimeFigureOut">
              <a:rPr lang="en-US" smtClean="0"/>
              <a:t>8/29/2019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143085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B47F7-66A1-4B6F-91B0-57207A6B1059}" type="datetimeFigureOut">
              <a:rPr lang="en-US" smtClean="0"/>
              <a:t>8/29/2019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52862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269330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7B47F7-66A1-4B6F-91B0-57207A6B1059}" type="datetimeFigureOut">
              <a:rPr lang="en-US" smtClean="0"/>
              <a:t>8/29/2019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F6E06-B9A3-46EC-8746-376692F59CCA}" type="slidenum">
              <a:rPr lang="en-US" smtClean="0"/>
              <a:t>‹#›</a:t>
            </a:fld>
            <a:endParaRPr lang="en-US"/>
          </a:p>
        </p:txBody>
      </p:sp>
    </p:spTree>
    <p:extLst>
      <p:ext uri="{BB962C8B-B14F-4D97-AF65-F5344CB8AC3E}">
        <p14:creationId xmlns:p14="http://schemas.microsoft.com/office/powerpoint/2010/main" val="3443527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B47F7-66A1-4B6F-91B0-57207A6B1059}" type="datetimeFigureOut">
              <a:rPr lang="en-US" smtClean="0"/>
              <a:t>8/29/2019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F6E06-B9A3-46EC-8746-376692F59CCA}" type="slidenum">
              <a:rPr lang="en-US" smtClean="0"/>
              <a:t>‹#›</a:t>
            </a:fld>
            <a:endParaRPr lang="en-US"/>
          </a:p>
        </p:txBody>
      </p:sp>
    </p:spTree>
    <p:extLst>
      <p:ext uri="{BB962C8B-B14F-4D97-AF65-F5344CB8AC3E}">
        <p14:creationId xmlns:p14="http://schemas.microsoft.com/office/powerpoint/2010/main" val="420615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em.utah.edu/directory/morse/research-group/index.php" TargetMode="External"/><Relationship Id="rId2" Type="http://schemas.openxmlformats.org/officeDocument/2006/relationships/hyperlink" Target="mailto:morse@chem.utah.edu"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https://chem.utah.edu/directory/morse/research-group/ap_chemistry_powerpoints.php" TargetMode="External"/><Relationship Id="rId2" Type="http://schemas.openxmlformats.org/officeDocument/2006/relationships/hyperlink" Target="mailto:morse@chem.utah.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g"/><Relationship Id="rId7" Type="http://schemas.openxmlformats.org/officeDocument/2006/relationships/image" Target="../media/image14.png"/><Relationship Id="rId2" Type="http://schemas.openxmlformats.org/officeDocument/2006/relationships/image" Target="../media/image8.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752" y="3641566"/>
            <a:ext cx="7753350" cy="1057275"/>
          </a:xfrm>
        </p:spPr>
        <p:txBody>
          <a:bodyPr>
            <a:normAutofit fontScale="90000"/>
          </a:bodyPr>
          <a:lstStyle/>
          <a:p>
            <a:pPr algn="l"/>
            <a:r>
              <a:rPr lang="en-US" sz="6000" u="sng" dirty="0">
                <a:solidFill>
                  <a:srgbClr val="C00000"/>
                </a:solidFill>
                <a:latin typeface="Times New Roman" panose="02020603050405020304" pitchFamily="18" charset="0"/>
                <a:cs typeface="Times New Roman" panose="02020603050405020304" pitchFamily="18" charset="0"/>
              </a:rPr>
              <a:t/>
            </a:r>
            <a:br>
              <a:rPr lang="en-US" sz="6000" u="sng" dirty="0">
                <a:solidFill>
                  <a:srgbClr val="C00000"/>
                </a:solidFill>
                <a:latin typeface="Times New Roman" panose="02020603050405020304" pitchFamily="18" charset="0"/>
                <a:cs typeface="Times New Roman" panose="02020603050405020304" pitchFamily="18" charset="0"/>
              </a:rPr>
            </a:br>
            <a:r>
              <a:rPr lang="en-US" sz="6000" dirty="0">
                <a:solidFill>
                  <a:srgbClr val="C00000"/>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presented by: Michael Morse, University of Utah</a:t>
            </a:r>
            <a:br>
              <a:rPr lang="en-US" sz="2800" dirty="0">
                <a:solidFill>
                  <a:srgbClr val="C00000"/>
                </a:solidFill>
                <a:latin typeface="Times New Roman" panose="02020603050405020304" pitchFamily="18" charset="0"/>
                <a:cs typeface="Times New Roman" panose="02020603050405020304" pitchFamily="18" charset="0"/>
              </a:rPr>
            </a:br>
            <a:r>
              <a:rPr lang="en-US" sz="2800" dirty="0">
                <a:solidFill>
                  <a:srgbClr val="C00000"/>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hlinkClick r:id="rId2"/>
              </a:rPr>
              <a:t>morse@chem.utah.edu</a:t>
            </a:r>
            <a:r>
              <a:rPr lang="en-US" sz="2800" dirty="0">
                <a:solidFill>
                  <a:srgbClr val="0000FF"/>
                </a:solidFill>
                <a:latin typeface="Times New Roman" panose="02020603050405020304" pitchFamily="18" charset="0"/>
                <a:cs typeface="Times New Roman" panose="02020603050405020304" pitchFamily="18" charset="0"/>
              </a:rPr>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r>
            <a:br>
              <a:rPr lang="en-US" sz="2800" dirty="0">
                <a:solidFill>
                  <a:srgbClr val="0000FF"/>
                </a:solidFill>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PowerPoints of all of my presentations to this group are available at: </a:t>
            </a:r>
            <a:r>
              <a:rPr lang="en-US" sz="1800" dirty="0">
                <a:solidFill>
                  <a:srgbClr val="0000FF"/>
                </a:solidFill>
                <a:latin typeface="Times New Roman" panose="02020603050405020304" pitchFamily="18" charset="0"/>
                <a:cs typeface="Times New Roman" panose="02020603050405020304" pitchFamily="18" charset="0"/>
                <a:hlinkClick r:id="rId3"/>
              </a:rPr>
              <a:t>https://chem.utah.edu/directory/morse/research-group/index.php</a:t>
            </a:r>
            <a:r>
              <a:rPr lang="en-US" sz="1800" dirty="0">
                <a:solidFill>
                  <a:srgbClr val="0000FF"/>
                </a:solidFill>
                <a:latin typeface="Times New Roman" panose="02020603050405020304" pitchFamily="18" charset="0"/>
                <a:cs typeface="Times New Roman" panose="02020603050405020304" pitchFamily="18" charset="0"/>
              </a:rPr>
              <a:t/>
            </a:r>
            <a:br>
              <a:rPr lang="en-US" sz="1800" dirty="0">
                <a:solidFill>
                  <a:srgbClr val="0000FF"/>
                </a:solidFill>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Just click on </a:t>
            </a:r>
            <a:r>
              <a:rPr lang="en-US" sz="1800" dirty="0">
                <a:solidFill>
                  <a:srgbClr val="CC0000"/>
                </a:solidFill>
                <a:latin typeface="Times New Roman" panose="02020603050405020304" pitchFamily="18" charset="0"/>
                <a:cs typeface="Times New Roman" panose="02020603050405020304" pitchFamily="18" charset="0"/>
              </a:rPr>
              <a:t>A/P Chemistry </a:t>
            </a:r>
            <a:r>
              <a:rPr lang="en-US" sz="1800" dirty="0" err="1">
                <a:solidFill>
                  <a:srgbClr val="CC0000"/>
                </a:solidFill>
                <a:latin typeface="Times New Roman" panose="02020603050405020304" pitchFamily="18" charset="0"/>
                <a:cs typeface="Times New Roman" panose="02020603050405020304" pitchFamily="18" charset="0"/>
              </a:rPr>
              <a:t>Powerpoints</a:t>
            </a:r>
            <a:r>
              <a:rPr lang="en-US" sz="1800" dirty="0">
                <a:solidFill>
                  <a:srgbClr val="CC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and you can download and use them as you like.</a:t>
            </a:r>
          </a:p>
        </p:txBody>
      </p:sp>
      <p:sp>
        <p:nvSpPr>
          <p:cNvPr id="4" name="TextBox 3"/>
          <p:cNvSpPr txBox="1"/>
          <p:nvPr/>
        </p:nvSpPr>
        <p:spPr>
          <a:xfrm>
            <a:off x="1204111" y="398351"/>
            <a:ext cx="6735778" cy="923330"/>
          </a:xfrm>
          <a:prstGeom prst="rect">
            <a:avLst/>
          </a:prstGeom>
          <a:noFill/>
        </p:spPr>
        <p:txBody>
          <a:bodyPr wrap="square" rtlCol="0">
            <a:spAutoFit/>
          </a:bodyPr>
          <a:lstStyle/>
          <a:p>
            <a:pPr algn="ctr"/>
            <a:r>
              <a:rPr lang="en-US" sz="5400" dirty="0" smtClean="0">
                <a:solidFill>
                  <a:srgbClr val="C00000"/>
                </a:solidFill>
                <a:latin typeface="Times New Roman" panose="02020603050405020304" pitchFamily="18" charset="0"/>
                <a:cs typeface="Times New Roman" panose="02020603050405020304" pitchFamily="18" charset="0"/>
              </a:rPr>
              <a:t>Intermolecular Forces</a:t>
            </a:r>
            <a:endParaRPr lang="en-US" sz="5400" dirty="0">
              <a:solidFill>
                <a:srgbClr val="C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2100404" y="1638677"/>
                <a:ext cx="4644428" cy="1166025"/>
              </a:xfrm>
              <a:prstGeom prst="rect">
                <a:avLst/>
              </a:prstGeom>
              <a:noFill/>
            </p:spPr>
            <p:txBody>
              <a:bodyPr wrap="square" rtlCol="0">
                <a:spAutoFit/>
              </a:bodyPr>
              <a:lstStyle/>
              <a:p>
                <a:r>
                  <a:rPr lang="en-US" dirty="0" smtClean="0"/>
                  <a:t>One way or another, it’s always  Coulomb’s Law:</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a:rPr>
                        <m:t>𝑉</m:t>
                      </m:r>
                      <m:d>
                        <m:dPr>
                          <m:ctrlPr>
                            <a:rPr lang="en-US" b="0" i="1" smtClean="0">
                              <a:latin typeface="Cambria Math"/>
                            </a:rPr>
                          </m:ctrlPr>
                        </m:dPr>
                        <m:e>
                          <m:r>
                            <a:rPr lang="en-US" b="0" i="1" smtClean="0">
                              <a:latin typeface="Cambria Math"/>
                            </a:rPr>
                            <m:t>𝑟</m:t>
                          </m:r>
                        </m:e>
                      </m:d>
                      <m:r>
                        <a:rPr lang="en-US" b="0" i="1" smtClean="0">
                          <a:latin typeface="Cambria Math"/>
                        </a:rPr>
                        <m:t>= </m:t>
                      </m:r>
                      <m:f>
                        <m:fPr>
                          <m:ctrlPr>
                            <a:rPr lang="en-US" b="0" i="1" smtClean="0">
                              <a:latin typeface="Cambria Math"/>
                            </a:rPr>
                          </m:ctrlPr>
                        </m:fPr>
                        <m:num>
                          <m:sSub>
                            <m:sSubPr>
                              <m:ctrlPr>
                                <a:rPr lang="en-US" b="0" i="1" smtClean="0">
                                  <a:latin typeface="Cambria Math"/>
                                </a:rPr>
                              </m:ctrlPr>
                            </m:sSubPr>
                            <m:e>
                              <m:r>
                                <a:rPr lang="en-US" b="0" i="1" smtClean="0">
                                  <a:latin typeface="Cambria Math"/>
                                </a:rPr>
                                <m:t>𝑞</m:t>
                              </m:r>
                            </m:e>
                            <m:sub>
                              <m:r>
                                <a:rPr lang="en-US" b="0" i="1" smtClean="0">
                                  <a:latin typeface="Cambria Math"/>
                                </a:rPr>
                                <m:t>1</m:t>
                              </m:r>
                            </m:sub>
                          </m:sSub>
                          <m:sSub>
                            <m:sSubPr>
                              <m:ctrlPr>
                                <a:rPr lang="en-US" b="0" i="1" smtClean="0">
                                  <a:latin typeface="Cambria Math"/>
                                </a:rPr>
                              </m:ctrlPr>
                            </m:sSubPr>
                            <m:e>
                              <m:r>
                                <a:rPr lang="en-US" b="0" i="1" smtClean="0">
                                  <a:latin typeface="Cambria Math"/>
                                </a:rPr>
                                <m:t>𝑞</m:t>
                              </m:r>
                            </m:e>
                            <m:sub>
                              <m:r>
                                <a:rPr lang="en-US" b="0" i="1" smtClean="0">
                                  <a:latin typeface="Cambria Math"/>
                                </a:rPr>
                                <m:t>2</m:t>
                              </m:r>
                            </m:sub>
                          </m:sSub>
                        </m:num>
                        <m:den>
                          <m:sSub>
                            <m:sSubPr>
                              <m:ctrlPr>
                                <a:rPr lang="en-US" b="0" i="1" smtClean="0">
                                  <a:latin typeface="Cambria Math"/>
                                </a:rPr>
                              </m:ctrlPr>
                            </m:sSubPr>
                            <m:e>
                              <m:r>
                                <a:rPr lang="en-US" b="0" i="1" smtClean="0">
                                  <a:latin typeface="Cambria Math"/>
                                </a:rPr>
                                <m:t>4</m:t>
                              </m:r>
                              <m:r>
                                <m:rPr>
                                  <m:sty m:val="p"/>
                                </m:rPr>
                                <a:rPr lang="el-GR" b="0" i="1" smtClean="0">
                                  <a:latin typeface="Cambria Math"/>
                                </a:rPr>
                                <m:t>πε</m:t>
                              </m:r>
                            </m:e>
                            <m:sub>
                              <m:r>
                                <a:rPr lang="en-US" b="0" i="1" smtClean="0">
                                  <a:latin typeface="Cambria Math"/>
                                </a:rPr>
                                <m:t>0</m:t>
                              </m:r>
                            </m:sub>
                          </m:sSub>
                          <m:r>
                            <a:rPr lang="en-US" b="0" i="1" smtClean="0">
                              <a:latin typeface="Cambria Math"/>
                            </a:rPr>
                            <m:t>𝑟</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100404" y="1638677"/>
                <a:ext cx="4644428" cy="1166025"/>
              </a:xfrm>
              <a:prstGeom prst="rect">
                <a:avLst/>
              </a:prstGeom>
              <a:blipFill rotWithShape="1">
                <a:blip r:embed="rId4"/>
                <a:stretch>
                  <a:fillRect l="-1183" t="-2618" r="-788"/>
                </a:stretch>
              </a:blipFill>
            </p:spPr>
            <p:txBody>
              <a:bodyPr/>
              <a:lstStyle/>
              <a:p>
                <a:r>
                  <a:rPr lang="en-US">
                    <a:noFill/>
                  </a:rPr>
                  <a:t> </a:t>
                </a:r>
              </a:p>
            </p:txBody>
          </p:sp>
        </mc:Fallback>
      </mc:AlternateContent>
    </p:spTree>
    <p:extLst>
      <p:ext uri="{BB962C8B-B14F-4D97-AF65-F5344CB8AC3E}">
        <p14:creationId xmlns:p14="http://schemas.microsoft.com/office/powerpoint/2010/main" val="4076369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5916" y="269623"/>
            <a:ext cx="6274052" cy="834900"/>
          </a:xfrm>
        </p:spPr>
        <p:txBody>
          <a:bodyPr>
            <a:noAutofit/>
          </a:bodyPr>
          <a:lstStyle/>
          <a:p>
            <a:pPr algn="l"/>
            <a:r>
              <a:rPr lang="en-US" sz="3200" dirty="0" smtClean="0">
                <a:solidFill>
                  <a:srgbClr val="C00000"/>
                </a:solidFill>
                <a:latin typeface="Times New Roman" panose="02020603050405020304" pitchFamily="18" charset="0"/>
                <a:cs typeface="Times New Roman" panose="02020603050405020304" pitchFamily="18" charset="0"/>
              </a:rPr>
              <a:t>Polarizabilities of the </a:t>
            </a:r>
            <a:r>
              <a:rPr lang="en-US" sz="3200" u="sng" dirty="0" smtClean="0">
                <a:solidFill>
                  <a:srgbClr val="C00000"/>
                </a:solidFill>
                <a:latin typeface="Times New Roman" panose="02020603050405020304" pitchFamily="18" charset="0"/>
                <a:cs typeface="Times New Roman" panose="02020603050405020304" pitchFamily="18" charset="0"/>
              </a:rPr>
              <a:t>Neutral</a:t>
            </a:r>
            <a:r>
              <a:rPr lang="en-US" sz="3200" dirty="0" smtClean="0">
                <a:solidFill>
                  <a:srgbClr val="C00000"/>
                </a:solidFill>
                <a:latin typeface="Times New Roman" panose="02020603050405020304" pitchFamily="18" charset="0"/>
                <a:cs typeface="Times New Roman" panose="02020603050405020304" pitchFamily="18" charset="0"/>
              </a:rPr>
              <a:t> Atoms:</a:t>
            </a:r>
            <a:br>
              <a:rPr lang="en-US" sz="3200" dirty="0" smtClean="0">
                <a:solidFill>
                  <a:srgbClr val="C00000"/>
                </a:solidFill>
                <a:latin typeface="Times New Roman" panose="02020603050405020304" pitchFamily="18" charset="0"/>
                <a:cs typeface="Times New Roman" panose="02020603050405020304" pitchFamily="18" charset="0"/>
              </a:rPr>
            </a:br>
            <a:r>
              <a:rPr lang="en-US" sz="3200" dirty="0">
                <a:solidFill>
                  <a:srgbClr val="C00000"/>
                </a:solidFill>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                (atomic units)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93683827"/>
              </p:ext>
            </p:extLst>
          </p:nvPr>
        </p:nvGraphicFramePr>
        <p:xfrm>
          <a:off x="1149789" y="1397000"/>
          <a:ext cx="6690510" cy="2560320"/>
        </p:xfrm>
        <a:graphic>
          <a:graphicData uri="http://schemas.openxmlformats.org/drawingml/2006/table">
            <a:tbl>
              <a:tblPr firstRow="1" bandRow="1">
                <a:tableStyleId>{5C22544A-7EE6-4342-B048-85BDC9FD1C3A}</a:tableStyleId>
              </a:tblPr>
              <a:tblGrid>
                <a:gridCol w="743390"/>
                <a:gridCol w="743390"/>
                <a:gridCol w="743390"/>
                <a:gridCol w="743390"/>
                <a:gridCol w="743390"/>
                <a:gridCol w="743390"/>
                <a:gridCol w="743390"/>
                <a:gridCol w="743390"/>
                <a:gridCol w="743390"/>
              </a:tblGrid>
              <a:tr h="370840">
                <a:tc>
                  <a:txBody>
                    <a:bodyPr/>
                    <a:lstStyle/>
                    <a:p>
                      <a:pPr algn="ctr"/>
                      <a:r>
                        <a:rPr lang="en-US" b="0" baseline="30000" dirty="0" smtClean="0">
                          <a:solidFill>
                            <a:sysClr val="windowText" lastClr="000000"/>
                          </a:solidFill>
                        </a:rPr>
                        <a:t>1</a:t>
                      </a:r>
                      <a:r>
                        <a:rPr lang="en-US" b="0" dirty="0" smtClean="0">
                          <a:solidFill>
                            <a:sysClr val="windowText" lastClr="000000"/>
                          </a:solidFill>
                        </a:rPr>
                        <a:t>H</a:t>
                      </a:r>
                    </a:p>
                    <a:p>
                      <a:pPr algn="ctr"/>
                      <a:r>
                        <a:rPr lang="en-US" b="0" dirty="0" smtClean="0">
                          <a:solidFill>
                            <a:sysClr val="windowText" lastClr="000000"/>
                          </a:solidFill>
                        </a:rPr>
                        <a:t>4.50</a:t>
                      </a:r>
                      <a:endParaRPr lang="en-US" b="0" dirty="0">
                        <a:solidFill>
                          <a:sysClr val="windowText" lastClr="000000"/>
                        </a:solidFill>
                      </a:endParaRPr>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baseline="30000" dirty="0" smtClean="0">
                          <a:solidFill>
                            <a:sysClr val="windowText" lastClr="000000"/>
                          </a:solidFill>
                        </a:rPr>
                        <a:t>2</a:t>
                      </a:r>
                      <a:r>
                        <a:rPr lang="en-US" b="0" dirty="0" smtClean="0">
                          <a:solidFill>
                            <a:sysClr val="windowText" lastClr="000000"/>
                          </a:solidFill>
                        </a:rPr>
                        <a:t>He</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ysClr val="windowText" lastClr="000000"/>
                          </a:solidFill>
                        </a:rPr>
                        <a:t>1.38</a:t>
                      </a:r>
                    </a:p>
                  </a:txBody>
                  <a:tcPr>
                    <a:solidFill>
                      <a:schemeClr val="bg1">
                        <a:lumMod val="9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3</a:t>
                      </a:r>
                      <a:r>
                        <a:rPr lang="en-US" dirty="0" smtClean="0">
                          <a:solidFill>
                            <a:sysClr val="windowText" lastClr="000000"/>
                          </a:solidFill>
                        </a:rPr>
                        <a:t>Li</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164</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4</a:t>
                      </a:r>
                      <a:r>
                        <a:rPr lang="en-US" dirty="0" smtClean="0">
                          <a:solidFill>
                            <a:sysClr val="windowText" lastClr="000000"/>
                          </a:solidFill>
                        </a:rPr>
                        <a:t>Be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37.7</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ysClr val="windowText" lastClr="000000"/>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5</a:t>
                      </a:r>
                      <a:r>
                        <a:rPr lang="en-US" dirty="0" smtClean="0">
                          <a:solidFill>
                            <a:sysClr val="windowText" lastClr="000000"/>
                          </a:solidFill>
                        </a:rPr>
                        <a:t>B</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20.5</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6</a:t>
                      </a:r>
                      <a:r>
                        <a:rPr lang="en-US" dirty="0" smtClean="0">
                          <a:solidFill>
                            <a:sysClr val="windowText" lastClr="000000"/>
                          </a:solidFill>
                        </a:rPr>
                        <a:t>C</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11.3</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7</a:t>
                      </a:r>
                      <a:r>
                        <a:rPr lang="en-US" dirty="0" smtClean="0">
                          <a:solidFill>
                            <a:sysClr val="windowText" lastClr="000000"/>
                          </a:solidFill>
                        </a:rPr>
                        <a:t>N</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7.4</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8</a:t>
                      </a:r>
                      <a:r>
                        <a:rPr lang="en-US" dirty="0" smtClean="0">
                          <a:solidFill>
                            <a:sysClr val="windowText" lastClr="000000"/>
                          </a:solidFill>
                        </a:rPr>
                        <a:t>O</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5.3</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9</a:t>
                      </a:r>
                      <a:r>
                        <a:rPr lang="en-US" dirty="0" smtClean="0">
                          <a:solidFill>
                            <a:sysClr val="windowText" lastClr="000000"/>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3.74</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10</a:t>
                      </a:r>
                      <a:r>
                        <a:rPr lang="en-US" dirty="0" smtClean="0">
                          <a:solidFill>
                            <a:sysClr val="windowText" lastClr="000000"/>
                          </a:solidFill>
                        </a:rPr>
                        <a:t>Ne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2.66</a:t>
                      </a:r>
                    </a:p>
                  </a:txBody>
                  <a:tcPr>
                    <a:solidFill>
                      <a:schemeClr val="bg1">
                        <a:lumMod val="9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11</a:t>
                      </a:r>
                      <a:r>
                        <a:rPr lang="en-US" dirty="0" smtClean="0">
                          <a:solidFill>
                            <a:sysClr val="windowText" lastClr="000000"/>
                          </a:solidFill>
                        </a:rPr>
                        <a:t>Na</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163</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12</a:t>
                      </a:r>
                      <a:r>
                        <a:rPr lang="en-US" dirty="0" smtClean="0">
                          <a:solidFill>
                            <a:sysClr val="windowText" lastClr="000000"/>
                          </a:solidFill>
                        </a:rPr>
                        <a:t>Mg</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71.2</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ysClr val="windowText" lastClr="000000"/>
                        </a:solidFill>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13</a:t>
                      </a:r>
                      <a:r>
                        <a:rPr lang="en-US" dirty="0" smtClean="0">
                          <a:solidFill>
                            <a:sysClr val="windowText" lastClr="000000"/>
                          </a:solidFill>
                        </a:rPr>
                        <a:t>Al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57.8</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14</a:t>
                      </a:r>
                      <a:r>
                        <a:rPr lang="en-US" dirty="0" smtClean="0">
                          <a:solidFill>
                            <a:sysClr val="windowText" lastClr="000000"/>
                          </a:solidFill>
                        </a:rPr>
                        <a:t>Si</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37.3</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15</a:t>
                      </a:r>
                      <a:r>
                        <a:rPr lang="en-US" dirty="0" smtClean="0">
                          <a:solidFill>
                            <a:sysClr val="windowText" lastClr="000000"/>
                          </a:solidFill>
                        </a:rPr>
                        <a:t>P</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25</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16</a:t>
                      </a:r>
                      <a:r>
                        <a:rPr lang="en-US" dirty="0" smtClean="0">
                          <a:solidFill>
                            <a:sysClr val="windowText" lastClr="000000"/>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19.4</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17</a:t>
                      </a:r>
                      <a:r>
                        <a:rPr lang="en-US" dirty="0" smtClean="0">
                          <a:solidFill>
                            <a:sysClr val="windowText" lastClr="000000"/>
                          </a:solidFill>
                        </a:rPr>
                        <a:t>Cl</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14.6</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18</a:t>
                      </a:r>
                      <a:r>
                        <a:rPr lang="en-US" dirty="0" smtClean="0">
                          <a:solidFill>
                            <a:sysClr val="windowText" lastClr="000000"/>
                          </a:solidFill>
                        </a:rPr>
                        <a:t>Ar</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11.1</a:t>
                      </a:r>
                    </a:p>
                  </a:txBody>
                  <a:tcPr>
                    <a:solidFill>
                      <a:schemeClr val="bg1">
                        <a:lumMod val="95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19</a:t>
                      </a:r>
                      <a:r>
                        <a:rPr lang="en-US" dirty="0" smtClean="0">
                          <a:solidFill>
                            <a:sysClr val="windowText" lastClr="000000"/>
                          </a:solidFill>
                        </a:rPr>
                        <a:t>K</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290</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20</a:t>
                      </a:r>
                      <a:r>
                        <a:rPr lang="en-US" dirty="0" smtClean="0">
                          <a:solidFill>
                            <a:sysClr val="windowText" lastClr="000000"/>
                          </a:solidFill>
                        </a:rPr>
                        <a:t>Ca</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161</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31</a:t>
                      </a:r>
                      <a:r>
                        <a:rPr lang="en-US" dirty="0" smtClean="0">
                          <a:solidFill>
                            <a:sysClr val="windowText" lastClr="000000"/>
                          </a:solidFill>
                        </a:rPr>
                        <a:t>Ga</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50</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32</a:t>
                      </a:r>
                      <a:r>
                        <a:rPr lang="en-US" dirty="0" smtClean="0">
                          <a:solidFill>
                            <a:sysClr val="windowText" lastClr="000000"/>
                          </a:solidFill>
                        </a:rPr>
                        <a:t>Ge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40</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33</a:t>
                      </a:r>
                      <a:r>
                        <a:rPr lang="en-US" dirty="0" smtClean="0">
                          <a:solidFill>
                            <a:sysClr val="windowText" lastClr="000000"/>
                          </a:solidFill>
                        </a:rPr>
                        <a:t>As</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30</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34</a:t>
                      </a:r>
                      <a:r>
                        <a:rPr lang="en-US" dirty="0" smtClean="0">
                          <a:solidFill>
                            <a:sysClr val="windowText" lastClr="000000"/>
                          </a:solidFill>
                        </a:rPr>
                        <a:t>Se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29</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35</a:t>
                      </a:r>
                      <a:r>
                        <a:rPr lang="en-US" dirty="0" smtClean="0">
                          <a:solidFill>
                            <a:sysClr val="windowText" lastClr="000000"/>
                          </a:solidFill>
                        </a:rPr>
                        <a:t>Br</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21</a:t>
                      </a: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30000" dirty="0" smtClean="0">
                          <a:solidFill>
                            <a:sysClr val="windowText" lastClr="000000"/>
                          </a:solidFill>
                        </a:rPr>
                        <a:t>36</a:t>
                      </a:r>
                      <a:r>
                        <a:rPr lang="en-US" dirty="0" smtClean="0">
                          <a:solidFill>
                            <a:sysClr val="windowText" lastClr="000000"/>
                          </a:solidFill>
                        </a:rPr>
                        <a:t>Kr</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ysClr val="windowText" lastClr="000000"/>
                          </a:solidFill>
                        </a:rPr>
                        <a:t>16.8</a:t>
                      </a:r>
                    </a:p>
                  </a:txBody>
                  <a:tcPr>
                    <a:solidFill>
                      <a:schemeClr val="bg1">
                        <a:lumMod val="95000"/>
                      </a:schemeClr>
                    </a:solidFill>
                  </a:tcPr>
                </a:tc>
              </a:tr>
            </a:tbl>
          </a:graphicData>
        </a:graphic>
      </p:graphicFrame>
      <p:sp>
        <p:nvSpPr>
          <p:cNvPr id="4" name="TextBox 3"/>
          <p:cNvSpPr txBox="1"/>
          <p:nvPr/>
        </p:nvSpPr>
        <p:spPr>
          <a:xfrm>
            <a:off x="1801640" y="4390931"/>
            <a:ext cx="5531667" cy="1477328"/>
          </a:xfrm>
          <a:prstGeom prst="rect">
            <a:avLst/>
          </a:prstGeom>
          <a:noFill/>
        </p:spPr>
        <p:txBody>
          <a:bodyPr wrap="square" rtlCol="0">
            <a:spAutoFit/>
          </a:bodyPr>
          <a:lstStyle/>
          <a:p>
            <a:r>
              <a:rPr lang="en-US" dirty="0" smtClean="0"/>
              <a:t>Polarizability decreases going left to right across a period.</a:t>
            </a:r>
          </a:p>
          <a:p>
            <a:endParaRPr lang="en-US" dirty="0"/>
          </a:p>
          <a:p>
            <a:r>
              <a:rPr lang="en-US" dirty="0" smtClean="0"/>
              <a:t>Polarizability increases going down a column.</a:t>
            </a:r>
          </a:p>
          <a:p>
            <a:endParaRPr lang="en-US" dirty="0"/>
          </a:p>
          <a:p>
            <a:r>
              <a:rPr lang="en-US" dirty="0" smtClean="0"/>
              <a:t>Just like the atomic volume does!</a:t>
            </a:r>
            <a:endParaRPr lang="en-US" dirty="0"/>
          </a:p>
        </p:txBody>
      </p:sp>
    </p:spTree>
    <p:extLst>
      <p:ext uri="{BB962C8B-B14F-4D97-AF65-F5344CB8AC3E}">
        <p14:creationId xmlns:p14="http://schemas.microsoft.com/office/powerpoint/2010/main" val="293164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35" y="77283"/>
            <a:ext cx="9144000" cy="834900"/>
          </a:xfrm>
        </p:spPr>
        <p:txBody>
          <a:bodyPr>
            <a:noAutofit/>
          </a:bodyPr>
          <a:lstStyle/>
          <a:p>
            <a:pPr algn="l"/>
            <a:r>
              <a:rPr lang="en-US" sz="3200" dirty="0" smtClean="0">
                <a:solidFill>
                  <a:srgbClr val="C00000"/>
                </a:solidFill>
                <a:latin typeface="Times New Roman" panose="02020603050405020304" pitchFamily="18" charset="0"/>
                <a:cs typeface="Times New Roman" panose="02020603050405020304" pitchFamily="18" charset="0"/>
              </a:rPr>
              <a:t>Interactions with a polarizable charge distribution</a:t>
            </a:r>
            <a:endParaRPr lang="en-US" sz="3200" dirty="0"/>
          </a:p>
        </p:txBody>
      </p:sp>
      <mc:AlternateContent xmlns:mc="http://schemas.openxmlformats.org/markup-compatibility/2006">
        <mc:Choice xmlns:a14="http://schemas.microsoft.com/office/drawing/2010/main" Requires="a14">
          <p:sp>
            <p:nvSpPr>
              <p:cNvPr id="5" name="TextBox 4"/>
              <p:cNvSpPr txBox="1"/>
              <p:nvPr/>
            </p:nvSpPr>
            <p:spPr>
              <a:xfrm>
                <a:off x="615635" y="832919"/>
                <a:ext cx="8148118" cy="5958170"/>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I. Charge – induced dipole interactions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When an ion interacts with a polarizable molecule that has no permanent dipole moment, the interaction is given by</a:t>
                </a:r>
              </a:p>
              <a:p>
                <a:pPr/>
                <a14:m>
                  <m:oMathPara xmlns:m="http://schemas.openxmlformats.org/officeDocument/2006/math">
                    <m:oMathParaPr>
                      <m:jc m:val="centerGroup"/>
                    </m:oMathParaPr>
                    <m:oMath xmlns:m="http://schemas.openxmlformats.org/officeDocument/2006/math">
                      <m:r>
                        <a:rPr lang="en-US" b="0" i="1" smtClean="0">
                          <a:latin typeface="Cambria Math"/>
                          <a:cs typeface="Times New Roman" panose="02020603050405020304" pitchFamily="18" charset="0"/>
                        </a:rPr>
                        <m:t>𝑉</m:t>
                      </m:r>
                      <m:r>
                        <a:rPr lang="en-US" b="0" i="1" smtClean="0">
                          <a:latin typeface="Cambria Math"/>
                          <a:cs typeface="Times New Roman" panose="02020603050405020304" pitchFamily="18" charset="0"/>
                        </a:rPr>
                        <m:t>=−</m:t>
                      </m:r>
                      <m:f>
                        <m:fPr>
                          <m:ctrlPr>
                            <a:rPr lang="en-US" b="0" i="1" smtClean="0">
                              <a:latin typeface="Cambria Math"/>
                              <a:cs typeface="Times New Roman" panose="02020603050405020304" pitchFamily="18" charset="0"/>
                            </a:rPr>
                          </m:ctrlPr>
                        </m:fPr>
                        <m:num>
                          <m:sSup>
                            <m:sSupPr>
                              <m:ctrlPr>
                                <a:rPr lang="en-US" b="0" i="1" smtClean="0">
                                  <a:latin typeface="Cambria Math"/>
                                  <a:cs typeface="Times New Roman" panose="02020603050405020304" pitchFamily="18" charset="0"/>
                                </a:rPr>
                              </m:ctrlPr>
                            </m:sSupPr>
                            <m:e>
                              <m:r>
                                <a:rPr lang="en-US" b="0" i="1" smtClean="0">
                                  <a:latin typeface="Cambria Math"/>
                                  <a:cs typeface="Times New Roman" panose="02020603050405020304" pitchFamily="18" charset="0"/>
                                </a:rPr>
                                <m:t>𝑞</m:t>
                              </m:r>
                            </m:e>
                            <m:sup>
                              <m:r>
                                <a:rPr lang="en-US" b="0" i="1" smtClean="0">
                                  <a:latin typeface="Cambria Math"/>
                                  <a:cs typeface="Times New Roman" panose="02020603050405020304" pitchFamily="18" charset="0"/>
                                </a:rPr>
                                <m:t>2</m:t>
                              </m:r>
                            </m:sup>
                          </m:sSup>
                          <m:r>
                            <a:rPr lang="en-US" b="0" i="1" smtClean="0">
                              <a:latin typeface="Cambria Math"/>
                              <a:ea typeface="Cambria Math"/>
                              <a:cs typeface="Times New Roman" panose="02020603050405020304" pitchFamily="18" charset="0"/>
                            </a:rPr>
                            <m:t>𝛼</m:t>
                          </m:r>
                        </m:num>
                        <m:den>
                          <m:r>
                            <a:rPr lang="en-US" b="0" i="1" smtClean="0">
                              <a:latin typeface="Cambria Math"/>
                              <a:cs typeface="Times New Roman" panose="02020603050405020304" pitchFamily="18" charset="0"/>
                            </a:rPr>
                            <m:t>8</m:t>
                          </m:r>
                          <m:r>
                            <a:rPr lang="en-US" b="0" i="1" smtClean="0">
                              <a:latin typeface="Cambria Math"/>
                              <a:ea typeface="Cambria Math"/>
                              <a:cs typeface="Times New Roman" panose="02020603050405020304" pitchFamily="18" charset="0"/>
                            </a:rPr>
                            <m:t>𝜋</m:t>
                          </m:r>
                          <m:sSub>
                            <m:sSubPr>
                              <m:ctrlPr>
                                <a:rPr lang="en-US" b="0" i="1" smtClean="0">
                                  <a:latin typeface="Cambria Math"/>
                                  <a:ea typeface="Cambria Math"/>
                                  <a:cs typeface="Times New Roman" panose="02020603050405020304" pitchFamily="18" charset="0"/>
                                </a:rPr>
                              </m:ctrlPr>
                            </m:sSubPr>
                            <m:e>
                              <m:r>
                                <a:rPr lang="en-US" b="0" i="1" smtClean="0">
                                  <a:latin typeface="Cambria Math"/>
                                  <a:ea typeface="Cambria Math"/>
                                  <a:cs typeface="Times New Roman" panose="02020603050405020304" pitchFamily="18" charset="0"/>
                                </a:rPr>
                                <m:t>𝜖</m:t>
                              </m:r>
                            </m:e>
                            <m:sub>
                              <m:r>
                                <a:rPr lang="en-US" b="0" i="1" smtClean="0">
                                  <a:latin typeface="Cambria Math"/>
                                  <a:ea typeface="Cambria Math"/>
                                  <a:cs typeface="Times New Roman" panose="02020603050405020304" pitchFamily="18" charset="0"/>
                                </a:rPr>
                                <m:t>0</m:t>
                              </m:r>
                            </m:sub>
                          </m:sSub>
                          <m:sSup>
                            <m:sSupPr>
                              <m:ctrlPr>
                                <a:rPr lang="en-US" b="0" i="1" smtClean="0">
                                  <a:latin typeface="Cambria Math"/>
                                  <a:ea typeface="Cambria Math"/>
                                  <a:cs typeface="Times New Roman" panose="02020603050405020304" pitchFamily="18" charset="0"/>
                                </a:rPr>
                              </m:ctrlPr>
                            </m:sSupPr>
                            <m:e>
                              <m:r>
                                <a:rPr lang="en-US" b="0" i="1" smtClean="0">
                                  <a:latin typeface="Cambria Math"/>
                                  <a:ea typeface="Cambria Math"/>
                                  <a:cs typeface="Times New Roman" panose="02020603050405020304" pitchFamily="18" charset="0"/>
                                </a:rPr>
                                <m:t>𝑟</m:t>
                              </m:r>
                            </m:e>
                            <m:sup>
                              <m:r>
                                <a:rPr lang="en-US" b="0" i="1" smtClean="0">
                                  <a:latin typeface="Cambria Math"/>
                                  <a:ea typeface="Cambria Math"/>
                                  <a:cs typeface="Times New Roman" panose="02020603050405020304" pitchFamily="18" charset="0"/>
                                </a:rPr>
                                <m:t>4</m:t>
                              </m:r>
                            </m:sup>
                          </m:sSup>
                        </m:den>
                      </m:f>
                      <m:r>
                        <a:rPr lang="en-US" b="0" i="1" smtClean="0">
                          <a:latin typeface="Cambria Math"/>
                          <a:cs typeface="Times New Roman" panose="02020603050405020304" pitchFamily="18" charset="0"/>
                        </a:rPr>
                        <m:t>.</m:t>
                      </m:r>
                    </m:oMath>
                  </m:oMathPara>
                </a14:m>
                <a:endParaRPr lang="en-US" b="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Here, q is the charge of the ion; </a:t>
                </a:r>
                <a:r>
                  <a:rPr lang="el-GR" dirty="0" smtClean="0">
                    <a:latin typeface="Times New Roman" panose="02020603050405020304" pitchFamily="18" charset="0"/>
                    <a:cs typeface="Times New Roman" panose="02020603050405020304" pitchFamily="18" charset="0"/>
                  </a:rPr>
                  <a:t>α</a:t>
                </a:r>
                <a:r>
                  <a:rPr lang="en-US" dirty="0" smtClean="0">
                    <a:latin typeface="Times New Roman" panose="02020603050405020304" pitchFamily="18" charset="0"/>
                    <a:cs typeface="Times New Roman" panose="02020603050405020304" pitchFamily="18" charset="0"/>
                  </a:rPr>
                  <a:t> is the polarizability of the neutral molecule, and r is the distance between the two.</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falls off more quickly with distance than the charge-dipole interaction, because the charge has to induce the dipole.  However, if the polarizability is large enough, this can become a stronger interaction overall.</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Examples of gas phase </a:t>
                </a:r>
                <a:r>
                  <a:rPr lang="en-US" dirty="0" smtClean="0">
                    <a:solidFill>
                      <a:srgbClr val="C92409"/>
                    </a:solidFill>
                    <a:latin typeface="Times New Roman" panose="02020603050405020304" pitchFamily="18" charset="0"/>
                    <a:cs typeface="Times New Roman" panose="02020603050405020304" pitchFamily="18" charset="0"/>
                  </a:rPr>
                  <a:t>ion-induced dipole </a:t>
                </a:r>
                <a:r>
                  <a:rPr lang="en-US" dirty="0" smtClean="0">
                    <a:latin typeface="Times New Roman" panose="02020603050405020304" pitchFamily="18" charset="0"/>
                    <a:cs typeface="Times New Roman" panose="02020603050405020304" pitchFamily="18" charset="0"/>
                  </a:rPr>
                  <a:t>complexes: </a:t>
                </a:r>
              </a:p>
              <a:p>
                <a:r>
                  <a:rPr lang="en-US" u="sng" dirty="0" smtClean="0">
                    <a:solidFill>
                      <a:srgbClr val="C92409"/>
                    </a:solidFill>
                    <a:latin typeface="Times New Roman" panose="02020603050405020304" pitchFamily="18" charset="0"/>
                    <a:cs typeface="Times New Roman" panose="02020603050405020304" pitchFamily="18" charset="0"/>
                  </a:rPr>
                  <a:t>Complex</a:t>
                </a:r>
                <a:r>
                  <a:rPr lang="en-US" dirty="0" smtClean="0">
                    <a:latin typeface="Times New Roman" panose="02020603050405020304" pitchFamily="18" charset="0"/>
                    <a:cs typeface="Times New Roman" panose="02020603050405020304" pitchFamily="18" charset="0"/>
                  </a:rPr>
                  <a:t>		</a:t>
                </a:r>
                <a:r>
                  <a:rPr lang="en-US" u="sng" dirty="0" smtClean="0">
                    <a:solidFill>
                      <a:srgbClr val="C92409"/>
                    </a:solidFill>
                    <a:latin typeface="Times New Roman" panose="02020603050405020304" pitchFamily="18" charset="0"/>
                    <a:cs typeface="Times New Roman" panose="02020603050405020304" pitchFamily="18" charset="0"/>
                  </a:rPr>
                  <a:t>Bond energy</a:t>
                </a:r>
                <a:r>
                  <a:rPr lang="en-US" dirty="0" smtClean="0">
                    <a:solidFill>
                      <a:srgbClr val="C92409"/>
                    </a:solidFill>
                    <a:latin typeface="Times New Roman" panose="02020603050405020304" pitchFamily="18" charset="0"/>
                    <a:cs typeface="Times New Roman" panose="02020603050405020304" pitchFamily="18" charset="0"/>
                  </a:rPr>
                  <a:t>		</a:t>
                </a:r>
                <a:r>
                  <a:rPr lang="en-US" u="sng" dirty="0" smtClean="0">
                    <a:solidFill>
                      <a:srgbClr val="C92409"/>
                    </a:solidFill>
                    <a:latin typeface="Times New Roman" panose="02020603050405020304" pitchFamily="18" charset="0"/>
                    <a:cs typeface="Times New Roman" panose="02020603050405020304" pitchFamily="18" charset="0"/>
                  </a:rPr>
                  <a:t>Complex</a:t>
                </a:r>
                <a:r>
                  <a:rPr lang="en-US" dirty="0" smtClean="0">
                    <a:solidFill>
                      <a:srgbClr val="C92409"/>
                    </a:solidFill>
                    <a:latin typeface="Times New Roman" panose="02020603050405020304" pitchFamily="18" charset="0"/>
                    <a:cs typeface="Times New Roman" panose="02020603050405020304" pitchFamily="18" charset="0"/>
                  </a:rPr>
                  <a:t>		</a:t>
                </a:r>
                <a:r>
                  <a:rPr lang="en-US" u="sng" dirty="0" smtClean="0">
                    <a:solidFill>
                      <a:srgbClr val="C92409"/>
                    </a:solidFill>
                    <a:latin typeface="Times New Roman" panose="02020603050405020304" pitchFamily="18" charset="0"/>
                    <a:cs typeface="Times New Roman" panose="02020603050405020304" pitchFamily="18" charset="0"/>
                  </a:rPr>
                  <a:t>Bond energy</a:t>
                </a:r>
              </a:p>
              <a:p>
                <a:r>
                  <a:rPr lang="en-US" dirty="0" smtClean="0">
                    <a:latin typeface="Times New Roman" panose="02020603050405020304" pitchFamily="18" charset="0"/>
                    <a:cs typeface="Times New Roman" panose="02020603050405020304" pitchFamily="18" charset="0"/>
                  </a:rPr>
                  <a:t>V</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Ar</a:t>
                </a:r>
                <a:r>
                  <a:rPr lang="en-US" dirty="0" smtClean="0">
                    <a:latin typeface="Times New Roman" panose="02020603050405020304" pitchFamily="18" charset="0"/>
                    <a:cs typeface="Times New Roman" panose="02020603050405020304" pitchFamily="18" charset="0"/>
                  </a:rPr>
                  <a:t>		  8.76 kcal/</a:t>
                </a:r>
                <a:r>
                  <a:rPr lang="en-US" dirty="0" err="1" smtClean="0">
                    <a:latin typeface="Times New Roman" panose="02020603050405020304" pitchFamily="18" charset="0"/>
                    <a:cs typeface="Times New Roman" panose="02020603050405020304" pitchFamily="18" charset="0"/>
                  </a:rPr>
                  <a:t>mol</a:t>
                </a:r>
                <a:r>
                  <a:rPr lang="en-US" dirty="0" smtClean="0">
                    <a:latin typeface="Times New Roman" panose="02020603050405020304" pitchFamily="18" charset="0"/>
                    <a:cs typeface="Times New Roman" panose="02020603050405020304" pitchFamily="18" charset="0"/>
                  </a:rPr>
                  <a:t>		V</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·Kr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11.3  kcal/</a:t>
                </a:r>
                <a:r>
                  <a:rPr lang="en-US" dirty="0" err="1" smtClean="0">
                    <a:latin typeface="Times New Roman" panose="02020603050405020304" pitchFamily="18" charset="0"/>
                    <a:cs typeface="Times New Roman" panose="02020603050405020304" pitchFamily="18" charset="0"/>
                  </a:rPr>
                  <a:t>mol</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11.75(2) kcal/</a:t>
                </a:r>
                <a:r>
                  <a:rPr lang="en-US" dirty="0" err="1" smtClean="0">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Co</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·Kr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15.4  kcal/</a:t>
                </a:r>
                <a:r>
                  <a:rPr lang="en-US" dirty="0" err="1" smtClean="0">
                    <a:latin typeface="Times New Roman" panose="02020603050405020304" pitchFamily="18" charset="0"/>
                    <a:cs typeface="Times New Roman" panose="02020603050405020304" pitchFamily="18" charset="0"/>
                  </a:rPr>
                  <a:t>mol</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Ni</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13.07(2) kcal/</a:t>
                </a:r>
                <a:r>
                  <a:rPr lang="en-US" dirty="0" err="1" smtClean="0">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Nb</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Xe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8.73 kcal/</a:t>
                </a:r>
                <a:r>
                  <a:rPr lang="en-US" dirty="0" err="1" smtClean="0">
                    <a:latin typeface="Times New Roman" panose="02020603050405020304" pitchFamily="18" charset="0"/>
                    <a:cs typeface="Times New Roman" panose="02020603050405020304" pitchFamily="18" charset="0"/>
                  </a:rPr>
                  <a:t>mol</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comparison, the bond energy of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is about 10 times stronger at 104 kcal/</a:t>
                </a:r>
                <a:r>
                  <a:rPr lang="en-US" dirty="0" err="1" smtClean="0">
                    <a:latin typeface="Times New Roman" panose="02020603050405020304" pitchFamily="18" charset="0"/>
                    <a:cs typeface="Times New Roman" panose="02020603050405020304" pitchFamily="18" charset="0"/>
                  </a:rPr>
                  <a:t>mol</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bond energy of </a:t>
                </a:r>
                <a:r>
                  <a:rPr lang="en-US" dirty="0" smtClean="0">
                    <a:latin typeface="Times New Roman" panose="02020603050405020304" pitchFamily="18" charset="0"/>
                    <a:cs typeface="Times New Roman" panose="02020603050405020304" pitchFamily="18" charset="0"/>
                  </a:rPr>
                  <a:t>I</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is 36.46 kcal/mol. Are these charge-induced dipole interactions bonds? </a:t>
                </a:r>
                <a:r>
                  <a:rPr lang="en-US" dirty="0" smtClean="0">
                    <a:latin typeface="Times New Roman" panose="02020603050405020304" pitchFamily="18" charset="0"/>
                    <a:cs typeface="Times New Roman" panose="02020603050405020304" pitchFamily="18" charset="0"/>
                  </a:rPr>
                  <a:t>It depends on how you define a bond, which is a matter for endless debate.</a:t>
                </a:r>
                <a:endParaRPr lang="en-US" dirty="0" smtClean="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615635" y="832919"/>
                <a:ext cx="8148118" cy="5958170"/>
              </a:xfrm>
              <a:prstGeom prst="rect">
                <a:avLst/>
              </a:prstGeom>
              <a:blipFill rotWithShape="1">
                <a:blip r:embed="rId2"/>
                <a:stretch>
                  <a:fillRect l="-673" t="-512" r="-898" b="-716"/>
                </a:stretch>
              </a:blipFill>
            </p:spPr>
            <p:txBody>
              <a:bodyPr/>
              <a:lstStyle/>
              <a:p>
                <a:r>
                  <a:rPr lang="en-US">
                    <a:noFill/>
                  </a:rPr>
                  <a:t> </a:t>
                </a:r>
              </a:p>
            </p:txBody>
          </p:sp>
        </mc:Fallback>
      </mc:AlternateContent>
    </p:spTree>
    <p:extLst>
      <p:ext uri="{BB962C8B-B14F-4D97-AF65-F5344CB8AC3E}">
        <p14:creationId xmlns:p14="http://schemas.microsoft.com/office/powerpoint/2010/main" val="193492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35" y="77283"/>
            <a:ext cx="9144000" cy="834900"/>
          </a:xfrm>
        </p:spPr>
        <p:txBody>
          <a:bodyPr>
            <a:noAutofit/>
          </a:bodyPr>
          <a:lstStyle/>
          <a:p>
            <a:pPr algn="l"/>
            <a:r>
              <a:rPr lang="en-US" sz="3200" dirty="0" smtClean="0">
                <a:solidFill>
                  <a:srgbClr val="C00000"/>
                </a:solidFill>
                <a:latin typeface="Times New Roman" panose="02020603050405020304" pitchFamily="18" charset="0"/>
                <a:cs typeface="Times New Roman" panose="02020603050405020304" pitchFamily="18" charset="0"/>
              </a:rPr>
              <a:t>Interactions with a polarizable charge distribution</a:t>
            </a:r>
            <a:endParaRPr lang="en-US" sz="3200" dirty="0"/>
          </a:p>
        </p:txBody>
      </p:sp>
      <p:sp>
        <p:nvSpPr>
          <p:cNvPr id="5" name="TextBox 4"/>
          <p:cNvSpPr txBox="1"/>
          <p:nvPr/>
        </p:nvSpPr>
        <p:spPr>
          <a:xfrm>
            <a:off x="615635" y="832919"/>
            <a:ext cx="8148118" cy="5355312"/>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II. London dispersion forces (LDF)</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These may be understood by considering that </a:t>
            </a:r>
            <a:r>
              <a:rPr lang="en-US" dirty="0" smtClean="0">
                <a:latin typeface="Times New Roman" panose="02020603050405020304" pitchFamily="18" charset="0"/>
                <a:cs typeface="Times New Roman" panose="02020603050405020304" pitchFamily="18" charset="0"/>
              </a:rPr>
              <a:t>a neutral atom or molecule that has no permanent dipole moment has an </a:t>
            </a:r>
            <a:r>
              <a:rPr lang="en-US" u="sng" dirty="0" smtClean="0">
                <a:solidFill>
                  <a:srgbClr val="C92409"/>
                </a:solidFill>
                <a:latin typeface="Times New Roman" panose="02020603050405020304" pitchFamily="18" charset="0"/>
                <a:cs typeface="Times New Roman" panose="02020603050405020304" pitchFamily="18" charset="0"/>
              </a:rPr>
              <a:t>instantaneous dipole moment</a:t>
            </a:r>
            <a:r>
              <a:rPr lang="en-US" dirty="0" smtClean="0">
                <a:latin typeface="Times New Roman" panose="02020603050405020304" pitchFamily="18" charset="0"/>
                <a:cs typeface="Times New Roman" panose="02020603050405020304" pitchFamily="18" charset="0"/>
              </a:rPr>
              <a:t>. The instantaneous dipole moment then causes the second molecule to polarize, leading to an induced dipole moment.  The result is a net attraction between the two molecules.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better way of understanding LDFs is </a:t>
            </a:r>
            <a:r>
              <a:rPr lang="en-US" dirty="0" smtClean="0">
                <a:latin typeface="Times New Roman" panose="02020603050405020304" pitchFamily="18" charset="0"/>
                <a:cs typeface="Times New Roman" panose="02020603050405020304" pitchFamily="18" charset="0"/>
              </a:rPr>
              <a:t>to note that </a:t>
            </a:r>
            <a:r>
              <a:rPr lang="en-US" dirty="0" smtClean="0">
                <a:latin typeface="Times New Roman" panose="02020603050405020304" pitchFamily="18" charset="0"/>
                <a:cs typeface="Times New Roman" panose="02020603050405020304" pitchFamily="18" charset="0"/>
              </a:rPr>
              <a:t>the electronic positions in the two interacting molecules are </a:t>
            </a:r>
            <a:r>
              <a:rPr lang="en-US" u="sng" dirty="0" smtClean="0">
                <a:solidFill>
                  <a:srgbClr val="C92409"/>
                </a:solidFill>
                <a:latin typeface="Times New Roman" panose="02020603050405020304" pitchFamily="18" charset="0"/>
                <a:cs typeface="Times New Roman" panose="02020603050405020304" pitchFamily="18" charset="0"/>
              </a:rPr>
              <a:t>correlated</a:t>
            </a:r>
            <a:r>
              <a:rPr lang="en-US" dirty="0" smtClean="0">
                <a:latin typeface="Times New Roman" panose="02020603050405020304" pitchFamily="18" charset="0"/>
                <a:cs typeface="Times New Roman" panose="02020603050405020304" pitchFamily="18" charset="0"/>
              </a:rPr>
              <a:t>. To understand this in more detail, let’s look at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The actual ground state wavefunction for an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molecule in the valence bond theory includes the standard </a:t>
            </a:r>
            <a:r>
              <a:rPr lang="en-US" u="sng" dirty="0" smtClean="0">
                <a:solidFill>
                  <a:srgbClr val="C92409"/>
                </a:solidFill>
                <a:latin typeface="Times New Roman" panose="02020603050405020304" pitchFamily="18" charset="0"/>
                <a:cs typeface="Times New Roman" panose="02020603050405020304" pitchFamily="18" charset="0"/>
              </a:rPr>
              <a:t>covalent</a:t>
            </a:r>
            <a:r>
              <a:rPr lang="en-US" dirty="0" smtClean="0">
                <a:latin typeface="Times New Roman" panose="02020603050405020304" pitchFamily="18" charset="0"/>
                <a:cs typeface="Times New Roman" panose="02020603050405020304" pitchFamily="18" charset="0"/>
              </a:rPr>
              <a:t> wavefunction (symbolized by </a:t>
            </a:r>
            <a:r>
              <a:rPr lang="el-GR" dirty="0" smtClean="0">
                <a:latin typeface="Times New Roman" panose="02020603050405020304" pitchFamily="18" charset="0"/>
                <a:cs typeface="Times New Roman" panose="02020603050405020304" pitchFamily="18" charset="0"/>
              </a:rPr>
              <a:t>Ψ</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where A and B designate the nuclei) along with a contribution from </a:t>
            </a:r>
            <a:r>
              <a:rPr lang="en-US" u="sng" dirty="0" smtClean="0">
                <a:solidFill>
                  <a:srgbClr val="C92409"/>
                </a:solidFill>
                <a:latin typeface="Times New Roman" panose="02020603050405020304" pitchFamily="18" charset="0"/>
                <a:cs typeface="Times New Roman" panose="02020603050405020304" pitchFamily="18" charset="0"/>
              </a:rPr>
              <a:t>ionic</a:t>
            </a:r>
            <a:r>
              <a:rPr lang="en-US" u="sng" dirty="0" smtClean="0">
                <a:latin typeface="Times New Roman" panose="02020603050405020304" pitchFamily="18" charset="0"/>
                <a:cs typeface="Times New Roman" panose="02020603050405020304" pitchFamily="18" charset="0"/>
              </a:rPr>
              <a:t> </a:t>
            </a:r>
            <a:r>
              <a:rPr lang="en-US" u="sng" dirty="0" smtClean="0">
                <a:solidFill>
                  <a:srgbClr val="C92409"/>
                </a:solidFill>
                <a:latin typeface="Times New Roman" panose="02020603050405020304" pitchFamily="18" charset="0"/>
                <a:cs typeface="Times New Roman" panose="02020603050405020304" pitchFamily="18" charset="0"/>
              </a:rPr>
              <a:t>resonance structures</a:t>
            </a:r>
            <a:r>
              <a:rPr lang="en-US" dirty="0" smtClean="0">
                <a:latin typeface="Times New Roman" panose="02020603050405020304" pitchFamily="18" charset="0"/>
                <a:cs typeface="Times New Roman" panose="02020603050405020304" pitchFamily="18" charset="0"/>
              </a:rPr>
              <a:t>, where both electrons are on the same atom (symbolized by </a:t>
            </a:r>
            <a:r>
              <a:rPr lang="el-GR" dirty="0">
                <a:latin typeface="Times New Roman" panose="02020603050405020304" pitchFamily="18" charset="0"/>
                <a:cs typeface="Times New Roman" panose="02020603050405020304" pitchFamily="18" charset="0"/>
              </a:rPr>
              <a:t>Ψ</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A</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H</a:t>
            </a:r>
            <a:r>
              <a:rPr lang="en-US" baseline="-25000" dirty="0" smtClean="0">
                <a:latin typeface="Times New Roman" panose="02020603050405020304" pitchFamily="18" charset="0"/>
                <a:cs typeface="Times New Roman" panose="02020603050405020304" pitchFamily="18" charset="0"/>
              </a:rPr>
              <a:t>B</a:t>
            </a:r>
            <a:r>
              <a:rPr lang="en-US" baseline="30000"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 and </a:t>
            </a:r>
            <a:r>
              <a:rPr lang="el-GR" dirty="0">
                <a:latin typeface="Times New Roman" panose="02020603050405020304" pitchFamily="18" charset="0"/>
                <a:cs typeface="Times New Roman" panose="02020603050405020304" pitchFamily="18" charset="0"/>
              </a:rPr>
              <a:t>Ψ</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A</a:t>
            </a:r>
            <a:r>
              <a:rPr lang="en-US" baseline="30000"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 H</a:t>
            </a:r>
            <a:r>
              <a:rPr lang="en-US" baseline="-25000" dirty="0" smtClean="0">
                <a:latin typeface="Times New Roman" panose="02020603050405020304" pitchFamily="18" charset="0"/>
                <a:cs typeface="Times New Roman" panose="02020603050405020304" pitchFamily="18" charset="0"/>
              </a:rPr>
              <a:t>B</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The true ground state wavefunction is </a:t>
            </a:r>
            <a:r>
              <a:rPr lang="en-US" dirty="0" smtClean="0">
                <a:latin typeface="Times New Roman" panose="02020603050405020304" pitchFamily="18" charset="0"/>
                <a:cs typeface="Times New Roman" panose="02020603050405020304" pitchFamily="18" charset="0"/>
              </a:rPr>
              <a:t>approximated </a:t>
            </a:r>
            <a:r>
              <a:rPr lang="en-US" dirty="0" smtClean="0">
                <a:latin typeface="Times New Roman" panose="02020603050405020304" pitchFamily="18" charset="0"/>
                <a:cs typeface="Times New Roman" panose="02020603050405020304" pitchFamily="18" charset="0"/>
              </a:rPr>
              <a:t>as a sum of </a:t>
            </a:r>
            <a:r>
              <a:rPr lang="en-US" dirty="0" smtClean="0">
                <a:latin typeface="Times New Roman" panose="02020603050405020304" pitchFamily="18" charset="0"/>
                <a:cs typeface="Times New Roman" panose="02020603050405020304" pitchFamily="18" charset="0"/>
              </a:rPr>
              <a:t>these:</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Ψ</a:t>
            </a:r>
            <a:r>
              <a:rPr lang="en-US" dirty="0" smtClean="0">
                <a:latin typeface="Times New Roman" panose="02020603050405020304" pitchFamily="18" charset="0"/>
                <a:cs typeface="Times New Roman" panose="02020603050405020304" pitchFamily="18" charset="0"/>
              </a:rPr>
              <a:t> = 0.97 </a:t>
            </a:r>
            <a:r>
              <a:rPr lang="el-GR" dirty="0" smtClean="0">
                <a:latin typeface="Times New Roman" panose="02020603050405020304" pitchFamily="18" charset="0"/>
                <a:cs typeface="Times New Roman" panose="02020603050405020304" pitchFamily="18" charset="0"/>
              </a:rPr>
              <a:t>Ψ</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+ 0.18 </a:t>
            </a:r>
            <a:r>
              <a:rPr lang="el-GR" dirty="0" smtClean="0">
                <a:latin typeface="Times New Roman" panose="02020603050405020304" pitchFamily="18" charset="0"/>
                <a:cs typeface="Times New Roman" panose="02020603050405020304" pitchFamily="18" charset="0"/>
              </a:rPr>
              <a:t>Ψ</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B</a:t>
            </a:r>
            <a:r>
              <a:rPr lang="en-US" baseline="30000" dirty="0">
                <a:latin typeface="Times New Roman"/>
                <a:cs typeface="Times New Roman"/>
              </a:rPr>
              <a:t>‒</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+ 0.18 </a:t>
            </a:r>
            <a:r>
              <a:rPr lang="el-GR" dirty="0">
                <a:latin typeface="Times New Roman" panose="02020603050405020304" pitchFamily="18" charset="0"/>
                <a:cs typeface="Times New Roman" panose="02020603050405020304" pitchFamily="18" charset="0"/>
              </a:rPr>
              <a:t>Ψ</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baseline="30000" dirty="0">
                <a:latin typeface="Times New Roman"/>
                <a:cs typeface="Times New Roman"/>
              </a:rPr>
              <a:t>‒</a:t>
            </a: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B</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contribution of covalent character to </a:t>
            </a:r>
            <a:r>
              <a:rPr lang="el-GR" dirty="0" smtClean="0">
                <a:latin typeface="Times New Roman" panose="02020603050405020304" pitchFamily="18" charset="0"/>
                <a:cs typeface="Times New Roman" panose="02020603050405020304" pitchFamily="18" charset="0"/>
              </a:rPr>
              <a:t>Ψ</a:t>
            </a:r>
            <a:r>
              <a:rPr lang="en-US" dirty="0" smtClean="0">
                <a:latin typeface="Times New Roman" panose="02020603050405020304" pitchFamily="18" charset="0"/>
                <a:cs typeface="Times New Roman" panose="02020603050405020304" pitchFamily="18" charset="0"/>
              </a:rPr>
              <a:t> is given by (0.97)</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 0.94 = 94%</a:t>
            </a:r>
          </a:p>
          <a:p>
            <a:r>
              <a:rPr lang="en-US" dirty="0" smtClean="0">
                <a:latin typeface="Times New Roman" panose="02020603050405020304" pitchFamily="18" charset="0"/>
                <a:cs typeface="Times New Roman" panose="02020603050405020304" pitchFamily="18" charset="0"/>
              </a:rPr>
              <a:t>The contribution of the ionic structure </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A</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B</a:t>
            </a:r>
            <a:r>
              <a:rPr lang="en-US" baseline="30000" dirty="0" smtClean="0">
                <a:latin typeface="Times New Roman"/>
                <a:cs typeface="Times New Roman"/>
              </a:rPr>
              <a:t>‒</a:t>
            </a:r>
            <a:r>
              <a:rPr lang="en-US" dirty="0" smtClean="0">
                <a:latin typeface="Times New Roman"/>
                <a:cs typeface="Times New Roman"/>
              </a:rPr>
              <a:t> is (0.18)</a:t>
            </a:r>
            <a:r>
              <a:rPr lang="en-US" baseline="30000" dirty="0" smtClean="0">
                <a:latin typeface="Times New Roman"/>
                <a:cs typeface="Times New Roman"/>
              </a:rPr>
              <a:t>2</a:t>
            </a:r>
            <a:r>
              <a:rPr lang="en-US" dirty="0" smtClean="0">
                <a:latin typeface="Times New Roman"/>
                <a:cs typeface="Times New Roman"/>
              </a:rPr>
              <a:t> = 0.03 = 3%</a:t>
            </a:r>
            <a:endParaRPr lang="en-US" baseline="30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contribution of the ionic structure H</a:t>
            </a:r>
            <a:r>
              <a:rPr lang="en-US" baseline="-25000" dirty="0">
                <a:latin typeface="Times New Roman" panose="02020603050405020304" pitchFamily="18" charset="0"/>
                <a:cs typeface="Times New Roman" panose="02020603050405020304" pitchFamily="18" charset="0"/>
              </a:rPr>
              <a:t>A</a:t>
            </a:r>
            <a:r>
              <a:rPr lang="en-US" baseline="30000" dirty="0">
                <a:latin typeface="Times New Roman"/>
                <a:cs typeface="Times New Roman"/>
              </a:rPr>
              <a:t>‒</a:t>
            </a:r>
            <a:r>
              <a:rPr lang="en-US" dirty="0">
                <a:latin typeface="Times New Roman" panose="02020603050405020304" pitchFamily="18" charset="0"/>
                <a:cs typeface="Times New Roman" panose="02020603050405020304" pitchFamily="18" charset="0"/>
              </a:rPr>
              <a:t> H</a:t>
            </a:r>
            <a:r>
              <a:rPr lang="en-US" baseline="-25000" dirty="0">
                <a:latin typeface="Times New Roman" panose="02020603050405020304" pitchFamily="18" charset="0"/>
                <a:cs typeface="Times New Roman" panose="02020603050405020304" pitchFamily="18" charset="0"/>
              </a:rPr>
              <a:t>B</a:t>
            </a:r>
            <a:r>
              <a:rPr lang="en-US" baseline="30000" dirty="0">
                <a:latin typeface="Times New Roman" panose="02020603050405020304" pitchFamily="18" charset="0"/>
                <a:cs typeface="Times New Roman" panose="02020603050405020304" pitchFamily="18" charset="0"/>
              </a:rPr>
              <a:t>+</a:t>
            </a:r>
            <a:r>
              <a:rPr lang="en-US" dirty="0" smtClean="0">
                <a:latin typeface="Times New Roman"/>
                <a:cs typeface="Times New Roman"/>
              </a:rPr>
              <a:t> </a:t>
            </a:r>
            <a:r>
              <a:rPr lang="en-US" dirty="0">
                <a:latin typeface="Times New Roman"/>
                <a:cs typeface="Times New Roman"/>
              </a:rPr>
              <a:t>is (0.18)</a:t>
            </a:r>
            <a:r>
              <a:rPr lang="en-US" baseline="30000" dirty="0">
                <a:latin typeface="Times New Roman"/>
                <a:cs typeface="Times New Roman"/>
              </a:rPr>
              <a:t>2</a:t>
            </a:r>
            <a:r>
              <a:rPr lang="en-US" dirty="0">
                <a:latin typeface="Times New Roman"/>
                <a:cs typeface="Times New Roman"/>
              </a:rPr>
              <a:t> = 0.03 = 3%</a:t>
            </a:r>
            <a:endParaRPr lang="en-US" baseline="30000"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ionic resonances don’t make a very big contribution to the wavefunction.</a:t>
            </a:r>
          </a:p>
        </p:txBody>
      </p:sp>
    </p:spTree>
    <p:extLst>
      <p:ext uri="{BB962C8B-B14F-4D97-AF65-F5344CB8AC3E}">
        <p14:creationId xmlns:p14="http://schemas.microsoft.com/office/powerpoint/2010/main" val="21085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35" y="77283"/>
            <a:ext cx="9144000" cy="834900"/>
          </a:xfrm>
        </p:spPr>
        <p:txBody>
          <a:bodyPr>
            <a:noAutofit/>
          </a:bodyPr>
          <a:lstStyle/>
          <a:p>
            <a:pPr algn="l"/>
            <a:r>
              <a:rPr lang="en-US" sz="3200" dirty="0" smtClean="0">
                <a:solidFill>
                  <a:srgbClr val="C00000"/>
                </a:solidFill>
                <a:latin typeface="Times New Roman" panose="02020603050405020304" pitchFamily="18" charset="0"/>
                <a:cs typeface="Times New Roman" panose="02020603050405020304" pitchFamily="18" charset="0"/>
              </a:rPr>
              <a:t>Interactions with a polarizable charge distribution</a:t>
            </a:r>
            <a:endParaRPr lang="en-US" sz="3200" dirty="0"/>
          </a:p>
        </p:txBody>
      </p:sp>
      <p:sp>
        <p:nvSpPr>
          <p:cNvPr id="5" name="TextBox 4"/>
          <p:cNvSpPr txBox="1"/>
          <p:nvPr/>
        </p:nvSpPr>
        <p:spPr>
          <a:xfrm>
            <a:off x="615635" y="832919"/>
            <a:ext cx="8148118" cy="5724644"/>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II. London dispersion forces (LDF) </a:t>
            </a:r>
            <a:r>
              <a:rPr lang="en-US" dirty="0" smtClean="0">
                <a:latin typeface="Times New Roman" panose="02020603050405020304" pitchFamily="18" charset="0"/>
                <a:cs typeface="Times New Roman" panose="02020603050405020304" pitchFamily="18" charset="0"/>
              </a:rPr>
              <a:t>(continued)</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Now suppose we have two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molecules arranged in a line:</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smtClean="0">
                <a:solidFill>
                  <a:srgbClr val="C00000"/>
                </a:solidFill>
                <a:latin typeface="Times New Roman" panose="02020603050405020304" pitchFamily="18" charset="0"/>
                <a:cs typeface="Times New Roman" panose="02020603050405020304" pitchFamily="18" charset="0"/>
              </a:rPr>
              <a:t>H</a:t>
            </a:r>
            <a:r>
              <a:rPr lang="en-US" baseline="-25000" dirty="0" smtClean="0">
                <a:solidFill>
                  <a:srgbClr val="C00000"/>
                </a:solidFill>
                <a:latin typeface="Times New Roman" panose="02020603050405020304" pitchFamily="18" charset="0"/>
                <a:cs typeface="Times New Roman" panose="02020603050405020304" pitchFamily="18" charset="0"/>
              </a:rPr>
              <a:t>A</a:t>
            </a:r>
            <a:r>
              <a:rPr lang="en-US" dirty="0">
                <a:solidFill>
                  <a:srgbClr val="C00000"/>
                </a:solidFill>
                <a:latin typeface="Times New Roman" panose="02020603050405020304" pitchFamily="18" charset="0"/>
                <a:cs typeface="Times New Roman" panose="02020603050405020304" pitchFamily="18" charset="0"/>
              </a:rPr>
              <a:t>-</a:t>
            </a:r>
            <a:r>
              <a:rPr lang="en-US" dirty="0" smtClean="0">
                <a:solidFill>
                  <a:srgbClr val="C00000"/>
                </a:solidFill>
                <a:latin typeface="Times New Roman" panose="02020603050405020304" pitchFamily="18" charset="0"/>
                <a:cs typeface="Times New Roman" panose="02020603050405020304" pitchFamily="18" charset="0"/>
              </a:rPr>
              <a:t>H</a:t>
            </a:r>
            <a:r>
              <a:rPr lang="en-US" baseline="-25000" dirty="0" smtClean="0">
                <a:solidFill>
                  <a:srgbClr val="C00000"/>
                </a:solidFill>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  </a:t>
            </a:r>
            <a:r>
              <a:rPr lang="en-US" dirty="0" smtClean="0">
                <a:solidFill>
                  <a:srgbClr val="0B4CB5"/>
                </a:solidFill>
                <a:latin typeface="Times New Roman" panose="02020603050405020304" pitchFamily="18" charset="0"/>
                <a:cs typeface="Times New Roman" panose="02020603050405020304" pitchFamily="18" charset="0"/>
              </a:rPr>
              <a:t>H</a:t>
            </a:r>
            <a:r>
              <a:rPr lang="en-US" baseline="-25000" dirty="0" smtClean="0">
                <a:solidFill>
                  <a:srgbClr val="0B4CB5"/>
                </a:solidFill>
                <a:latin typeface="Times New Roman" panose="02020603050405020304" pitchFamily="18" charset="0"/>
                <a:cs typeface="Times New Roman" panose="02020603050405020304" pitchFamily="18" charset="0"/>
              </a:rPr>
              <a:t>C</a:t>
            </a:r>
            <a:r>
              <a:rPr lang="en-US" dirty="0" smtClean="0">
                <a:solidFill>
                  <a:srgbClr val="0B4CB5"/>
                </a:solidFill>
                <a:latin typeface="Times New Roman" panose="02020603050405020304" pitchFamily="18" charset="0"/>
                <a:cs typeface="Times New Roman" panose="02020603050405020304" pitchFamily="18" charset="0"/>
              </a:rPr>
              <a:t>-H</a:t>
            </a:r>
            <a:r>
              <a:rPr lang="en-US" baseline="-25000" dirty="0" smtClean="0">
                <a:solidFill>
                  <a:srgbClr val="0B4CB5"/>
                </a:solidFill>
                <a:latin typeface="Times New Roman" panose="02020603050405020304" pitchFamily="18" charset="0"/>
                <a:cs typeface="Times New Roman" panose="02020603050405020304" pitchFamily="18" charset="0"/>
              </a:rPr>
              <a:t>D</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Why do these molecules attract?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full wavefunction for the system is the product of two wavefunctions, one for each molecule.  This should be:</a:t>
            </a:r>
          </a:p>
          <a:p>
            <a:endParaRPr lang="en-US" sz="1200" dirty="0" smtClean="0">
              <a:latin typeface="Times New Roman" panose="02020603050405020304" pitchFamily="18" charset="0"/>
              <a:cs typeface="Times New Roman" panose="02020603050405020304" pitchFamily="18" charset="0"/>
            </a:endParaRPr>
          </a:p>
          <a:p>
            <a:r>
              <a:rPr lang="el-GR" sz="1200" dirty="0" smtClean="0">
                <a:latin typeface="Times New Roman" panose="02020603050405020304" pitchFamily="18" charset="0"/>
                <a:cs typeface="Times New Roman" panose="02020603050405020304" pitchFamily="18" charset="0"/>
              </a:rPr>
              <a:t>Ψ</a:t>
            </a:r>
            <a:r>
              <a:rPr lang="en-US" sz="1200" dirty="0" smtClean="0">
                <a:latin typeface="Times New Roman" panose="02020603050405020304" pitchFamily="18" charset="0"/>
                <a:cs typeface="Times New Roman" panose="02020603050405020304" pitchFamily="18" charset="0"/>
              </a:rPr>
              <a:t> = </a:t>
            </a:r>
            <a:r>
              <a:rPr lang="en-US" sz="1200" dirty="0" smtClean="0">
                <a:solidFill>
                  <a:srgbClr val="C92409"/>
                </a:solidFill>
                <a:latin typeface="Times New Roman" panose="02020603050405020304" pitchFamily="18" charset="0"/>
                <a:cs typeface="Times New Roman" panose="02020603050405020304" pitchFamily="18" charset="0"/>
              </a:rPr>
              <a:t>[0.97 </a:t>
            </a:r>
            <a:r>
              <a:rPr lang="el-GR" sz="1200" dirty="0">
                <a:solidFill>
                  <a:srgbClr val="C92409"/>
                </a:solidFill>
                <a:latin typeface="Times New Roman" panose="02020603050405020304" pitchFamily="18" charset="0"/>
                <a:cs typeface="Times New Roman" panose="02020603050405020304" pitchFamily="18" charset="0"/>
              </a:rPr>
              <a:t>Ψ</a:t>
            </a:r>
            <a:r>
              <a:rPr lang="en-US" sz="1200" dirty="0" smtClean="0">
                <a:solidFill>
                  <a:srgbClr val="C92409"/>
                </a:solidFill>
                <a:latin typeface="Times New Roman" panose="02020603050405020304" pitchFamily="18" charset="0"/>
                <a:cs typeface="Times New Roman" panose="02020603050405020304" pitchFamily="18" charset="0"/>
              </a:rPr>
              <a:t>(H</a:t>
            </a:r>
            <a:r>
              <a:rPr lang="en-US" sz="1200" baseline="-25000" dirty="0" smtClean="0">
                <a:solidFill>
                  <a:srgbClr val="C92409"/>
                </a:solidFill>
                <a:latin typeface="Times New Roman" panose="02020603050405020304" pitchFamily="18" charset="0"/>
                <a:cs typeface="Times New Roman" panose="02020603050405020304" pitchFamily="18" charset="0"/>
              </a:rPr>
              <a:t>A</a:t>
            </a:r>
            <a:r>
              <a:rPr lang="en-US" sz="1200" dirty="0" smtClean="0">
                <a:solidFill>
                  <a:srgbClr val="C92409"/>
                </a:solidFill>
                <a:latin typeface="Times New Roman" panose="02020603050405020304" pitchFamily="18" charset="0"/>
                <a:cs typeface="Times New Roman" panose="02020603050405020304" pitchFamily="18" charset="0"/>
              </a:rPr>
              <a:t>-H</a:t>
            </a:r>
            <a:r>
              <a:rPr lang="en-US" sz="1200" baseline="-25000" dirty="0" smtClean="0">
                <a:solidFill>
                  <a:srgbClr val="C92409"/>
                </a:solidFill>
                <a:latin typeface="Times New Roman" panose="02020603050405020304" pitchFamily="18" charset="0"/>
                <a:cs typeface="Times New Roman" panose="02020603050405020304" pitchFamily="18" charset="0"/>
              </a:rPr>
              <a:t>B</a:t>
            </a:r>
            <a:r>
              <a:rPr lang="en-US" sz="1200" dirty="0">
                <a:solidFill>
                  <a:srgbClr val="C92409"/>
                </a:solidFill>
                <a:latin typeface="Times New Roman" panose="02020603050405020304" pitchFamily="18" charset="0"/>
                <a:cs typeface="Times New Roman" panose="02020603050405020304" pitchFamily="18" charset="0"/>
              </a:rPr>
              <a:t>) + 0.18 </a:t>
            </a:r>
            <a:r>
              <a:rPr lang="el-GR" sz="1200" dirty="0">
                <a:solidFill>
                  <a:srgbClr val="C92409"/>
                </a:solidFill>
                <a:latin typeface="Times New Roman" panose="02020603050405020304" pitchFamily="18" charset="0"/>
                <a:cs typeface="Times New Roman" panose="02020603050405020304" pitchFamily="18" charset="0"/>
              </a:rPr>
              <a:t>Ψ</a:t>
            </a:r>
            <a:r>
              <a:rPr lang="en-US" sz="1200" dirty="0">
                <a:solidFill>
                  <a:srgbClr val="C92409"/>
                </a:solidFill>
                <a:latin typeface="Times New Roman" panose="02020603050405020304" pitchFamily="18" charset="0"/>
                <a:cs typeface="Times New Roman" panose="02020603050405020304" pitchFamily="18" charset="0"/>
              </a:rPr>
              <a:t>(H</a:t>
            </a:r>
            <a:r>
              <a:rPr lang="en-US" sz="1200" baseline="-25000" dirty="0">
                <a:solidFill>
                  <a:srgbClr val="C92409"/>
                </a:solidFill>
                <a:latin typeface="Times New Roman" panose="02020603050405020304" pitchFamily="18" charset="0"/>
                <a:cs typeface="Times New Roman" panose="02020603050405020304" pitchFamily="18" charset="0"/>
              </a:rPr>
              <a:t>A</a:t>
            </a:r>
            <a:r>
              <a:rPr lang="en-US" sz="1200" baseline="30000" dirty="0">
                <a:solidFill>
                  <a:srgbClr val="C92409"/>
                </a:solidFill>
                <a:latin typeface="Times New Roman" panose="02020603050405020304" pitchFamily="18" charset="0"/>
                <a:cs typeface="Times New Roman" panose="02020603050405020304" pitchFamily="18" charset="0"/>
              </a:rPr>
              <a:t>+</a:t>
            </a:r>
            <a:r>
              <a:rPr lang="en-US" sz="1200" dirty="0">
                <a:solidFill>
                  <a:srgbClr val="C92409"/>
                </a:solidFill>
                <a:latin typeface="Times New Roman" panose="02020603050405020304" pitchFamily="18" charset="0"/>
                <a:cs typeface="Times New Roman" panose="02020603050405020304" pitchFamily="18" charset="0"/>
              </a:rPr>
              <a:t> H</a:t>
            </a:r>
            <a:r>
              <a:rPr lang="en-US" sz="1200" baseline="-25000" dirty="0">
                <a:solidFill>
                  <a:srgbClr val="C92409"/>
                </a:solidFill>
                <a:latin typeface="Times New Roman" panose="02020603050405020304" pitchFamily="18" charset="0"/>
                <a:cs typeface="Times New Roman" panose="02020603050405020304" pitchFamily="18" charset="0"/>
              </a:rPr>
              <a:t>B</a:t>
            </a:r>
            <a:r>
              <a:rPr lang="en-US" sz="1200" baseline="30000" dirty="0">
                <a:solidFill>
                  <a:srgbClr val="C92409"/>
                </a:solidFill>
                <a:latin typeface="Times New Roman"/>
                <a:cs typeface="Times New Roman"/>
              </a:rPr>
              <a:t>‒</a:t>
            </a:r>
            <a:r>
              <a:rPr lang="en-US" sz="1200" dirty="0">
                <a:solidFill>
                  <a:srgbClr val="C92409"/>
                </a:solidFill>
                <a:latin typeface="Times New Roman" panose="02020603050405020304" pitchFamily="18" charset="0"/>
                <a:cs typeface="Times New Roman" panose="02020603050405020304" pitchFamily="18" charset="0"/>
              </a:rPr>
              <a:t>) + 0.18 </a:t>
            </a:r>
            <a:r>
              <a:rPr lang="el-GR" sz="1200" dirty="0">
                <a:solidFill>
                  <a:srgbClr val="C92409"/>
                </a:solidFill>
                <a:latin typeface="Times New Roman" panose="02020603050405020304" pitchFamily="18" charset="0"/>
                <a:cs typeface="Times New Roman" panose="02020603050405020304" pitchFamily="18" charset="0"/>
              </a:rPr>
              <a:t>Ψ</a:t>
            </a:r>
            <a:r>
              <a:rPr lang="en-US" sz="1200" dirty="0">
                <a:solidFill>
                  <a:srgbClr val="C92409"/>
                </a:solidFill>
                <a:latin typeface="Times New Roman" panose="02020603050405020304" pitchFamily="18" charset="0"/>
                <a:cs typeface="Times New Roman" panose="02020603050405020304" pitchFamily="18" charset="0"/>
              </a:rPr>
              <a:t>(H</a:t>
            </a:r>
            <a:r>
              <a:rPr lang="en-US" sz="1200" baseline="-25000" dirty="0">
                <a:solidFill>
                  <a:srgbClr val="C92409"/>
                </a:solidFill>
                <a:latin typeface="Times New Roman" panose="02020603050405020304" pitchFamily="18" charset="0"/>
                <a:cs typeface="Times New Roman" panose="02020603050405020304" pitchFamily="18" charset="0"/>
              </a:rPr>
              <a:t>A</a:t>
            </a:r>
            <a:r>
              <a:rPr lang="en-US" sz="1200" baseline="30000" dirty="0">
                <a:solidFill>
                  <a:srgbClr val="C92409"/>
                </a:solidFill>
                <a:latin typeface="Times New Roman"/>
                <a:cs typeface="Times New Roman"/>
              </a:rPr>
              <a:t>‒</a:t>
            </a:r>
            <a:r>
              <a:rPr lang="en-US" sz="1200" dirty="0">
                <a:solidFill>
                  <a:srgbClr val="C92409"/>
                </a:solidFill>
                <a:latin typeface="Times New Roman" panose="02020603050405020304" pitchFamily="18" charset="0"/>
                <a:cs typeface="Times New Roman" panose="02020603050405020304" pitchFamily="18" charset="0"/>
              </a:rPr>
              <a:t> H</a:t>
            </a:r>
            <a:r>
              <a:rPr lang="en-US" sz="1200" baseline="-25000" dirty="0">
                <a:solidFill>
                  <a:srgbClr val="C92409"/>
                </a:solidFill>
                <a:latin typeface="Times New Roman" panose="02020603050405020304" pitchFamily="18" charset="0"/>
                <a:cs typeface="Times New Roman" panose="02020603050405020304" pitchFamily="18" charset="0"/>
              </a:rPr>
              <a:t>B</a:t>
            </a:r>
            <a:r>
              <a:rPr lang="en-US" sz="1200" baseline="30000" dirty="0" smtClean="0">
                <a:solidFill>
                  <a:srgbClr val="C92409"/>
                </a:solidFill>
                <a:latin typeface="Times New Roman" panose="02020603050405020304" pitchFamily="18" charset="0"/>
                <a:cs typeface="Times New Roman" panose="02020603050405020304" pitchFamily="18" charset="0"/>
              </a:rPr>
              <a:t>+</a:t>
            </a:r>
            <a:r>
              <a:rPr lang="en-US" sz="1200" dirty="0" smtClean="0">
                <a:solidFill>
                  <a:srgbClr val="C92409"/>
                </a:solidFill>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 </a:t>
            </a:r>
            <a:r>
              <a:rPr lang="en-US" sz="1200" dirty="0">
                <a:solidFill>
                  <a:srgbClr val="0070C0"/>
                </a:solidFill>
                <a:latin typeface="Times New Roman" panose="02020603050405020304" pitchFamily="18" charset="0"/>
                <a:cs typeface="Times New Roman" panose="02020603050405020304" pitchFamily="18" charset="0"/>
              </a:rPr>
              <a:t>[0.97 </a:t>
            </a:r>
            <a:r>
              <a:rPr lang="el-GR" sz="1200" dirty="0">
                <a:solidFill>
                  <a:srgbClr val="0070C0"/>
                </a:solidFill>
                <a:latin typeface="Times New Roman" panose="02020603050405020304" pitchFamily="18" charset="0"/>
                <a:cs typeface="Times New Roman" panose="02020603050405020304" pitchFamily="18" charset="0"/>
              </a:rPr>
              <a:t>Ψ</a:t>
            </a:r>
            <a:r>
              <a:rPr lang="en-US" sz="1200" dirty="0" smtClean="0">
                <a:solidFill>
                  <a:srgbClr val="0070C0"/>
                </a:solidFill>
                <a:latin typeface="Times New Roman" panose="02020603050405020304" pitchFamily="18" charset="0"/>
                <a:cs typeface="Times New Roman" panose="02020603050405020304" pitchFamily="18" charset="0"/>
              </a:rPr>
              <a:t>(H</a:t>
            </a:r>
            <a:r>
              <a:rPr lang="en-US" sz="1200" baseline="-25000" dirty="0" smtClean="0">
                <a:solidFill>
                  <a:srgbClr val="0070C0"/>
                </a:solidFill>
                <a:latin typeface="Times New Roman" panose="02020603050405020304" pitchFamily="18" charset="0"/>
                <a:cs typeface="Times New Roman" panose="02020603050405020304" pitchFamily="18" charset="0"/>
              </a:rPr>
              <a:t>C</a:t>
            </a:r>
            <a:r>
              <a:rPr lang="en-US" sz="1200" dirty="0" smtClean="0">
                <a:solidFill>
                  <a:srgbClr val="0070C0"/>
                </a:solidFill>
                <a:latin typeface="Times New Roman" panose="02020603050405020304" pitchFamily="18" charset="0"/>
                <a:cs typeface="Times New Roman" panose="02020603050405020304" pitchFamily="18" charset="0"/>
              </a:rPr>
              <a:t>-H</a:t>
            </a:r>
            <a:r>
              <a:rPr lang="en-US" sz="1200" baseline="-25000" dirty="0" smtClean="0">
                <a:solidFill>
                  <a:srgbClr val="0070C0"/>
                </a:solidFill>
                <a:latin typeface="Times New Roman" panose="02020603050405020304" pitchFamily="18" charset="0"/>
                <a:cs typeface="Times New Roman" panose="02020603050405020304" pitchFamily="18" charset="0"/>
              </a:rPr>
              <a:t>D</a:t>
            </a:r>
            <a:r>
              <a:rPr lang="en-US" sz="1200" dirty="0" smtClean="0">
                <a:solidFill>
                  <a:srgbClr val="0070C0"/>
                </a:solidFill>
                <a:latin typeface="Times New Roman" panose="02020603050405020304" pitchFamily="18" charset="0"/>
                <a:cs typeface="Times New Roman" panose="02020603050405020304" pitchFamily="18" charset="0"/>
              </a:rPr>
              <a:t>) </a:t>
            </a:r>
            <a:r>
              <a:rPr lang="en-US" sz="1200" dirty="0">
                <a:solidFill>
                  <a:srgbClr val="0070C0"/>
                </a:solidFill>
                <a:latin typeface="Times New Roman" panose="02020603050405020304" pitchFamily="18" charset="0"/>
                <a:cs typeface="Times New Roman" panose="02020603050405020304" pitchFamily="18" charset="0"/>
              </a:rPr>
              <a:t>+ 0.18 </a:t>
            </a:r>
            <a:r>
              <a:rPr lang="el-GR" sz="1200" dirty="0">
                <a:solidFill>
                  <a:srgbClr val="0070C0"/>
                </a:solidFill>
                <a:latin typeface="Times New Roman" panose="02020603050405020304" pitchFamily="18" charset="0"/>
                <a:cs typeface="Times New Roman" panose="02020603050405020304" pitchFamily="18" charset="0"/>
              </a:rPr>
              <a:t>Ψ</a:t>
            </a:r>
            <a:r>
              <a:rPr lang="en-US" sz="1200" dirty="0" smtClean="0">
                <a:solidFill>
                  <a:srgbClr val="0070C0"/>
                </a:solidFill>
                <a:latin typeface="Times New Roman" panose="02020603050405020304" pitchFamily="18" charset="0"/>
                <a:cs typeface="Times New Roman" panose="02020603050405020304" pitchFamily="18" charset="0"/>
              </a:rPr>
              <a:t>(H</a:t>
            </a:r>
            <a:r>
              <a:rPr lang="en-US" sz="1200" baseline="-25000" dirty="0" smtClean="0">
                <a:solidFill>
                  <a:srgbClr val="0070C0"/>
                </a:solidFill>
                <a:latin typeface="Times New Roman" panose="02020603050405020304" pitchFamily="18" charset="0"/>
                <a:cs typeface="Times New Roman" panose="02020603050405020304" pitchFamily="18" charset="0"/>
              </a:rPr>
              <a:t>C</a:t>
            </a:r>
            <a:r>
              <a:rPr lang="en-US" sz="1200" baseline="30000" dirty="0" smtClean="0">
                <a:solidFill>
                  <a:srgbClr val="0070C0"/>
                </a:solidFill>
                <a:latin typeface="Times New Roman" panose="02020603050405020304" pitchFamily="18" charset="0"/>
                <a:cs typeface="Times New Roman" panose="02020603050405020304" pitchFamily="18" charset="0"/>
              </a:rPr>
              <a:t>+</a:t>
            </a:r>
            <a:r>
              <a:rPr lang="en-US" sz="1200" dirty="0" smtClean="0">
                <a:solidFill>
                  <a:srgbClr val="0070C0"/>
                </a:solidFill>
                <a:latin typeface="Times New Roman" panose="02020603050405020304" pitchFamily="18" charset="0"/>
                <a:cs typeface="Times New Roman" panose="02020603050405020304" pitchFamily="18" charset="0"/>
              </a:rPr>
              <a:t> H</a:t>
            </a:r>
            <a:r>
              <a:rPr lang="en-US" sz="1200" baseline="-25000" dirty="0" smtClean="0">
                <a:solidFill>
                  <a:srgbClr val="0070C0"/>
                </a:solidFill>
                <a:latin typeface="Times New Roman" panose="02020603050405020304" pitchFamily="18" charset="0"/>
                <a:cs typeface="Times New Roman" panose="02020603050405020304" pitchFamily="18" charset="0"/>
              </a:rPr>
              <a:t>D</a:t>
            </a:r>
            <a:r>
              <a:rPr lang="en-US" sz="1200" baseline="30000" dirty="0" smtClean="0">
                <a:solidFill>
                  <a:srgbClr val="0070C0"/>
                </a:solidFill>
                <a:latin typeface="Times New Roman"/>
                <a:cs typeface="Times New Roman"/>
              </a:rPr>
              <a:t>‒</a:t>
            </a:r>
            <a:r>
              <a:rPr lang="en-US" sz="1200" dirty="0" smtClean="0">
                <a:solidFill>
                  <a:srgbClr val="0070C0"/>
                </a:solidFill>
                <a:latin typeface="Times New Roman" panose="02020603050405020304" pitchFamily="18" charset="0"/>
                <a:cs typeface="Times New Roman" panose="02020603050405020304" pitchFamily="18" charset="0"/>
              </a:rPr>
              <a:t>) </a:t>
            </a:r>
            <a:r>
              <a:rPr lang="en-US" sz="1200" dirty="0">
                <a:solidFill>
                  <a:srgbClr val="0070C0"/>
                </a:solidFill>
                <a:latin typeface="Times New Roman" panose="02020603050405020304" pitchFamily="18" charset="0"/>
                <a:cs typeface="Times New Roman" panose="02020603050405020304" pitchFamily="18" charset="0"/>
              </a:rPr>
              <a:t>+ 0.18 </a:t>
            </a:r>
            <a:r>
              <a:rPr lang="el-GR" sz="1200" dirty="0">
                <a:solidFill>
                  <a:srgbClr val="0070C0"/>
                </a:solidFill>
                <a:latin typeface="Times New Roman" panose="02020603050405020304" pitchFamily="18" charset="0"/>
                <a:cs typeface="Times New Roman" panose="02020603050405020304" pitchFamily="18" charset="0"/>
              </a:rPr>
              <a:t>Ψ</a:t>
            </a:r>
            <a:r>
              <a:rPr lang="en-US" sz="1200" dirty="0" smtClean="0">
                <a:solidFill>
                  <a:srgbClr val="0070C0"/>
                </a:solidFill>
                <a:latin typeface="Times New Roman" panose="02020603050405020304" pitchFamily="18" charset="0"/>
                <a:cs typeface="Times New Roman" panose="02020603050405020304" pitchFamily="18" charset="0"/>
              </a:rPr>
              <a:t>(H</a:t>
            </a:r>
            <a:r>
              <a:rPr lang="en-US" sz="1200" baseline="-25000" dirty="0" smtClean="0">
                <a:solidFill>
                  <a:srgbClr val="0070C0"/>
                </a:solidFill>
                <a:latin typeface="Times New Roman" panose="02020603050405020304" pitchFamily="18" charset="0"/>
                <a:cs typeface="Times New Roman" panose="02020603050405020304" pitchFamily="18" charset="0"/>
              </a:rPr>
              <a:t>C</a:t>
            </a:r>
            <a:r>
              <a:rPr lang="en-US" sz="1200" baseline="30000" dirty="0" smtClean="0">
                <a:solidFill>
                  <a:srgbClr val="0070C0"/>
                </a:solidFill>
                <a:latin typeface="Times New Roman"/>
                <a:cs typeface="Times New Roman"/>
              </a:rPr>
              <a:t>‒</a:t>
            </a:r>
            <a:r>
              <a:rPr lang="en-US" sz="1200" dirty="0" smtClean="0">
                <a:solidFill>
                  <a:srgbClr val="0070C0"/>
                </a:solidFill>
                <a:latin typeface="Times New Roman" panose="02020603050405020304" pitchFamily="18" charset="0"/>
                <a:cs typeface="Times New Roman" panose="02020603050405020304" pitchFamily="18" charset="0"/>
              </a:rPr>
              <a:t> H</a:t>
            </a:r>
            <a:r>
              <a:rPr lang="en-US" sz="1200" baseline="-25000" dirty="0" smtClean="0">
                <a:solidFill>
                  <a:srgbClr val="0070C0"/>
                </a:solidFill>
                <a:latin typeface="Times New Roman" panose="02020603050405020304" pitchFamily="18" charset="0"/>
                <a:cs typeface="Times New Roman" panose="02020603050405020304" pitchFamily="18" charset="0"/>
              </a:rPr>
              <a:t>D</a:t>
            </a:r>
            <a:r>
              <a:rPr lang="en-US" sz="1200" baseline="30000" dirty="0" smtClean="0">
                <a:solidFill>
                  <a:srgbClr val="0070C0"/>
                </a:solidFill>
                <a:latin typeface="Times New Roman" panose="02020603050405020304" pitchFamily="18" charset="0"/>
                <a:cs typeface="Times New Roman" panose="02020603050405020304" pitchFamily="18" charset="0"/>
              </a:rPr>
              <a:t>+</a:t>
            </a:r>
            <a:r>
              <a:rPr lang="en-US" sz="1200" dirty="0" smtClean="0">
                <a:solidFill>
                  <a:srgbClr val="0070C0"/>
                </a:solidFill>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gives equal probabilities of an </a:t>
            </a:r>
            <a:r>
              <a:rPr lang="en-US" dirty="0" smtClean="0">
                <a:solidFill>
                  <a:srgbClr val="C00000"/>
                </a:solidFill>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H</a:t>
            </a:r>
            <a:r>
              <a:rPr lang="en-US" baseline="-25000" dirty="0">
                <a:solidFill>
                  <a:srgbClr val="C00000"/>
                </a:solidFill>
                <a:latin typeface="Times New Roman" panose="02020603050405020304" pitchFamily="18" charset="0"/>
                <a:cs typeface="Times New Roman" panose="02020603050405020304" pitchFamily="18" charset="0"/>
              </a:rPr>
              <a:t>A</a:t>
            </a:r>
            <a:r>
              <a:rPr lang="en-US" baseline="30000" dirty="0">
                <a:solidFill>
                  <a:srgbClr val="C00000"/>
                </a:solidFill>
                <a:latin typeface="Times New Roman" panose="02020603050405020304" pitchFamily="18" charset="0"/>
                <a:cs typeface="Times New Roman" panose="02020603050405020304" pitchFamily="18" charset="0"/>
              </a:rPr>
              <a:t>+</a:t>
            </a:r>
            <a:r>
              <a:rPr lang="en-US" dirty="0">
                <a:solidFill>
                  <a:srgbClr val="C00000"/>
                </a:solidFill>
                <a:latin typeface="Times New Roman" panose="02020603050405020304" pitchFamily="18" charset="0"/>
                <a:cs typeface="Times New Roman" panose="02020603050405020304" pitchFamily="18" charset="0"/>
              </a:rPr>
              <a:t> H</a:t>
            </a:r>
            <a:r>
              <a:rPr lang="en-US" baseline="-25000" dirty="0">
                <a:solidFill>
                  <a:srgbClr val="C00000"/>
                </a:solidFill>
                <a:latin typeface="Times New Roman" panose="02020603050405020304" pitchFamily="18" charset="0"/>
                <a:cs typeface="Times New Roman" panose="02020603050405020304" pitchFamily="18" charset="0"/>
              </a:rPr>
              <a:t>B</a:t>
            </a:r>
            <a:r>
              <a:rPr lang="en-US" baseline="30000" dirty="0" smtClean="0">
                <a:solidFill>
                  <a:srgbClr val="C00000"/>
                </a:solidFill>
                <a:latin typeface="Times New Roman"/>
                <a:cs typeface="Times New Roman"/>
              </a:rPr>
              <a:t>‒</a:t>
            </a:r>
            <a:r>
              <a:rPr lang="en-US" dirty="0" smtClean="0">
                <a:solidFill>
                  <a:srgbClr val="C00000"/>
                </a:solidFill>
                <a:latin typeface="Times New Roman"/>
                <a:cs typeface="Times New Roman"/>
              </a:rPr>
              <a:t>)</a:t>
            </a:r>
            <a:r>
              <a:rPr lang="en-US" dirty="0" smtClean="0">
                <a:solidFill>
                  <a:srgbClr val="0B4CB5"/>
                </a:solidFill>
                <a:latin typeface="Times New Roman" panose="02020603050405020304" pitchFamily="18" charset="0"/>
                <a:cs typeface="Times New Roman" panose="02020603050405020304" pitchFamily="18" charset="0"/>
              </a:rPr>
              <a:t>(H</a:t>
            </a:r>
            <a:r>
              <a:rPr lang="en-US" baseline="-25000" dirty="0" smtClean="0">
                <a:solidFill>
                  <a:srgbClr val="0B4CB5"/>
                </a:solidFill>
                <a:latin typeface="Times New Roman" panose="02020603050405020304" pitchFamily="18" charset="0"/>
                <a:cs typeface="Times New Roman" panose="02020603050405020304" pitchFamily="18" charset="0"/>
              </a:rPr>
              <a:t>C</a:t>
            </a:r>
            <a:r>
              <a:rPr lang="en-US" baseline="30000" dirty="0" smtClean="0">
                <a:solidFill>
                  <a:srgbClr val="0B4CB5"/>
                </a:solidFill>
                <a:latin typeface="Times New Roman" panose="02020603050405020304" pitchFamily="18" charset="0"/>
                <a:cs typeface="Times New Roman" panose="02020603050405020304" pitchFamily="18" charset="0"/>
              </a:rPr>
              <a:t>+</a:t>
            </a:r>
            <a:r>
              <a:rPr lang="en-US" dirty="0" smtClean="0">
                <a:solidFill>
                  <a:srgbClr val="0B4CB5"/>
                </a:solidFill>
                <a:latin typeface="Times New Roman" panose="02020603050405020304" pitchFamily="18" charset="0"/>
                <a:cs typeface="Times New Roman" panose="02020603050405020304" pitchFamily="18" charset="0"/>
              </a:rPr>
              <a:t> H</a:t>
            </a:r>
            <a:r>
              <a:rPr lang="en-US" baseline="-25000" dirty="0" smtClean="0">
                <a:solidFill>
                  <a:srgbClr val="0B4CB5"/>
                </a:solidFill>
                <a:latin typeface="Times New Roman" panose="02020603050405020304" pitchFamily="18" charset="0"/>
                <a:cs typeface="Times New Roman" panose="02020603050405020304" pitchFamily="18" charset="0"/>
              </a:rPr>
              <a:t>D</a:t>
            </a:r>
            <a:r>
              <a:rPr lang="en-US" baseline="30000" dirty="0" smtClean="0">
                <a:solidFill>
                  <a:srgbClr val="0B4CB5"/>
                </a:solidFill>
                <a:latin typeface="Times New Roman"/>
                <a:cs typeface="Times New Roman"/>
              </a:rPr>
              <a:t>‒</a:t>
            </a:r>
            <a:r>
              <a:rPr lang="en-US" dirty="0" smtClean="0">
                <a:solidFill>
                  <a:srgbClr val="0B4CB5"/>
                </a:solidFill>
                <a:latin typeface="Times New Roman"/>
                <a:cs typeface="Times New Roman"/>
              </a:rPr>
              <a:t>)</a:t>
            </a:r>
            <a:r>
              <a:rPr lang="en-US" dirty="0" smtClean="0">
                <a:latin typeface="Times New Roman"/>
                <a:cs typeface="Times New Roman"/>
              </a:rPr>
              <a:t> configuration (which is good)</a:t>
            </a:r>
          </a:p>
          <a:p>
            <a:r>
              <a:rPr lang="en-US" dirty="0">
                <a:latin typeface="Times New Roman"/>
                <a:cs typeface="Times New Roman"/>
              </a:rPr>
              <a:t>a</a:t>
            </a:r>
            <a:r>
              <a:rPr lang="en-US" dirty="0" smtClean="0">
                <a:latin typeface="Times New Roman"/>
                <a:cs typeface="Times New Roman"/>
              </a:rPr>
              <a:t>nd an </a:t>
            </a:r>
            <a:r>
              <a:rPr lang="en-US" dirty="0">
                <a:solidFill>
                  <a:srgbClr val="C92409"/>
                </a:solidFill>
                <a:latin typeface="Times New Roman" panose="02020603050405020304" pitchFamily="18" charset="0"/>
                <a:cs typeface="Times New Roman" panose="02020603050405020304" pitchFamily="18" charset="0"/>
              </a:rPr>
              <a:t>(H</a:t>
            </a:r>
            <a:r>
              <a:rPr lang="en-US" baseline="-25000" dirty="0">
                <a:solidFill>
                  <a:srgbClr val="C92409"/>
                </a:solidFill>
                <a:latin typeface="Times New Roman" panose="02020603050405020304" pitchFamily="18" charset="0"/>
                <a:cs typeface="Times New Roman" panose="02020603050405020304" pitchFamily="18" charset="0"/>
              </a:rPr>
              <a:t>A</a:t>
            </a:r>
            <a:r>
              <a:rPr lang="en-US" baseline="30000" dirty="0">
                <a:solidFill>
                  <a:srgbClr val="C92409"/>
                </a:solidFill>
                <a:latin typeface="Times New Roman" panose="02020603050405020304" pitchFamily="18" charset="0"/>
                <a:cs typeface="Times New Roman" panose="02020603050405020304" pitchFamily="18" charset="0"/>
              </a:rPr>
              <a:t>+</a:t>
            </a:r>
            <a:r>
              <a:rPr lang="en-US" dirty="0">
                <a:solidFill>
                  <a:srgbClr val="C92409"/>
                </a:solidFill>
                <a:latin typeface="Times New Roman" panose="02020603050405020304" pitchFamily="18" charset="0"/>
                <a:cs typeface="Times New Roman" panose="02020603050405020304" pitchFamily="18" charset="0"/>
              </a:rPr>
              <a:t> H</a:t>
            </a:r>
            <a:r>
              <a:rPr lang="en-US" baseline="-25000" dirty="0">
                <a:solidFill>
                  <a:srgbClr val="C92409"/>
                </a:solidFill>
                <a:latin typeface="Times New Roman" panose="02020603050405020304" pitchFamily="18" charset="0"/>
                <a:cs typeface="Times New Roman" panose="02020603050405020304" pitchFamily="18" charset="0"/>
              </a:rPr>
              <a:t>B</a:t>
            </a:r>
            <a:r>
              <a:rPr lang="en-US" baseline="30000" dirty="0">
                <a:solidFill>
                  <a:srgbClr val="C92409"/>
                </a:solidFill>
                <a:latin typeface="Times New Roman"/>
                <a:cs typeface="Times New Roman"/>
              </a:rPr>
              <a:t>‒</a:t>
            </a:r>
            <a:r>
              <a:rPr lang="en-US" dirty="0">
                <a:solidFill>
                  <a:srgbClr val="C92409"/>
                </a:solidFill>
                <a:latin typeface="Times New Roman"/>
                <a:cs typeface="Times New Roman"/>
              </a:rPr>
              <a:t>)</a:t>
            </a:r>
            <a:r>
              <a:rPr lang="en-US" dirty="0">
                <a:solidFill>
                  <a:srgbClr val="0B4CB5"/>
                </a:solidFill>
                <a:latin typeface="Times New Roman" panose="02020603050405020304" pitchFamily="18" charset="0"/>
                <a:cs typeface="Times New Roman" panose="02020603050405020304" pitchFamily="18" charset="0"/>
              </a:rPr>
              <a:t>(</a:t>
            </a:r>
            <a:r>
              <a:rPr lang="en-US" dirty="0" smtClean="0">
                <a:solidFill>
                  <a:srgbClr val="0B4CB5"/>
                </a:solidFill>
                <a:latin typeface="Times New Roman" panose="02020603050405020304" pitchFamily="18" charset="0"/>
                <a:cs typeface="Times New Roman" panose="02020603050405020304" pitchFamily="18" charset="0"/>
              </a:rPr>
              <a:t>H</a:t>
            </a:r>
            <a:r>
              <a:rPr lang="en-US" baseline="-25000" dirty="0" smtClean="0">
                <a:solidFill>
                  <a:srgbClr val="0B4CB5"/>
                </a:solidFill>
                <a:latin typeface="Times New Roman" panose="02020603050405020304" pitchFamily="18" charset="0"/>
                <a:cs typeface="Times New Roman" panose="02020603050405020304" pitchFamily="18" charset="0"/>
              </a:rPr>
              <a:t>C</a:t>
            </a:r>
            <a:r>
              <a:rPr lang="en-US" baseline="30000" dirty="0" smtClean="0">
                <a:solidFill>
                  <a:srgbClr val="0B4CB5"/>
                </a:solidFill>
                <a:latin typeface="Times New Roman"/>
                <a:cs typeface="Times New Roman"/>
              </a:rPr>
              <a:t>‒</a:t>
            </a:r>
            <a:r>
              <a:rPr lang="en-US" dirty="0" smtClean="0">
                <a:solidFill>
                  <a:srgbClr val="0B4CB5"/>
                </a:solidFill>
                <a:latin typeface="Times New Roman" panose="02020603050405020304" pitchFamily="18" charset="0"/>
                <a:cs typeface="Times New Roman" panose="02020603050405020304" pitchFamily="18" charset="0"/>
              </a:rPr>
              <a:t> H</a:t>
            </a:r>
            <a:r>
              <a:rPr lang="en-US" baseline="-25000" dirty="0" smtClean="0">
                <a:solidFill>
                  <a:srgbClr val="0B4CB5"/>
                </a:solidFill>
                <a:latin typeface="Times New Roman" panose="02020603050405020304" pitchFamily="18" charset="0"/>
                <a:cs typeface="Times New Roman" panose="02020603050405020304" pitchFamily="18" charset="0"/>
              </a:rPr>
              <a:t>D</a:t>
            </a:r>
            <a:r>
              <a:rPr lang="en-US" baseline="30000" dirty="0" smtClean="0">
                <a:solidFill>
                  <a:srgbClr val="0B4CB5"/>
                </a:solidFill>
                <a:latin typeface="Times New Roman"/>
                <a:cs typeface="Times New Roman"/>
              </a:rPr>
              <a:t>+</a:t>
            </a:r>
            <a:r>
              <a:rPr lang="en-US" dirty="0" smtClean="0">
                <a:solidFill>
                  <a:srgbClr val="0B4CB5"/>
                </a:solidFill>
                <a:latin typeface="Times New Roman"/>
                <a:cs typeface="Times New Roman"/>
              </a:rPr>
              <a:t>)</a:t>
            </a:r>
            <a:r>
              <a:rPr lang="en-US" dirty="0" smtClean="0">
                <a:latin typeface="Times New Roman"/>
                <a:cs typeface="Times New Roman"/>
              </a:rPr>
              <a:t> configuration (which is bad).  Both get a coefficient of (0.18)(0.18</a:t>
            </a:r>
            <a:r>
              <a:rPr lang="en-US" dirty="0" smtClean="0">
                <a:latin typeface="Times New Roman"/>
                <a:cs typeface="Times New Roman"/>
              </a:rPr>
              <a:t>) = (0.18)</a:t>
            </a:r>
            <a:r>
              <a:rPr lang="en-US" baseline="30000" dirty="0" smtClean="0">
                <a:latin typeface="Times New Roman"/>
                <a:cs typeface="Times New Roman"/>
              </a:rPr>
              <a:t>2</a:t>
            </a:r>
            <a:r>
              <a:rPr lang="en-US" dirty="0" smtClean="0">
                <a:latin typeface="Times New Roman"/>
                <a:cs typeface="Times New Roman"/>
              </a:rPr>
              <a:t>.</a:t>
            </a:r>
            <a:endParaRPr lang="en-US" dirty="0" smtClean="0">
              <a:latin typeface="Times New Roman"/>
              <a:cs typeface="Times New Roman"/>
            </a:endParaRPr>
          </a:p>
          <a:p>
            <a:endParaRPr lang="en-US" dirty="0" smtClean="0">
              <a:latin typeface="Times New Roman"/>
              <a:cs typeface="Times New Roman"/>
            </a:endParaRPr>
          </a:p>
          <a:p>
            <a:r>
              <a:rPr lang="en-US" dirty="0" smtClean="0">
                <a:latin typeface="Times New Roman"/>
                <a:cs typeface="Times New Roman"/>
              </a:rPr>
              <a:t>What really happens is that the wavefunction responds to the nearby molecule so that the term in the product wavefunction with the </a:t>
            </a:r>
            <a:r>
              <a:rPr lang="en-US" dirty="0">
                <a:solidFill>
                  <a:srgbClr val="C92409"/>
                </a:solidFill>
                <a:latin typeface="Times New Roman" panose="02020603050405020304" pitchFamily="18" charset="0"/>
                <a:cs typeface="Times New Roman" panose="02020603050405020304" pitchFamily="18" charset="0"/>
              </a:rPr>
              <a:t>(H</a:t>
            </a:r>
            <a:r>
              <a:rPr lang="en-US" baseline="-25000" dirty="0">
                <a:solidFill>
                  <a:srgbClr val="C92409"/>
                </a:solidFill>
                <a:latin typeface="Times New Roman" panose="02020603050405020304" pitchFamily="18" charset="0"/>
                <a:cs typeface="Times New Roman" panose="02020603050405020304" pitchFamily="18" charset="0"/>
              </a:rPr>
              <a:t>A</a:t>
            </a:r>
            <a:r>
              <a:rPr lang="en-US" baseline="30000" dirty="0">
                <a:solidFill>
                  <a:srgbClr val="C92409"/>
                </a:solidFill>
                <a:latin typeface="Times New Roman" panose="02020603050405020304" pitchFamily="18" charset="0"/>
                <a:cs typeface="Times New Roman" panose="02020603050405020304" pitchFamily="18" charset="0"/>
              </a:rPr>
              <a:t>+</a:t>
            </a:r>
            <a:r>
              <a:rPr lang="en-US" dirty="0">
                <a:solidFill>
                  <a:srgbClr val="C92409"/>
                </a:solidFill>
                <a:latin typeface="Times New Roman" panose="02020603050405020304" pitchFamily="18" charset="0"/>
                <a:cs typeface="Times New Roman" panose="02020603050405020304" pitchFamily="18" charset="0"/>
              </a:rPr>
              <a:t> H</a:t>
            </a:r>
            <a:r>
              <a:rPr lang="en-US" baseline="-25000" dirty="0">
                <a:solidFill>
                  <a:srgbClr val="C92409"/>
                </a:solidFill>
                <a:latin typeface="Times New Roman" panose="02020603050405020304" pitchFamily="18" charset="0"/>
                <a:cs typeface="Times New Roman" panose="02020603050405020304" pitchFamily="18" charset="0"/>
              </a:rPr>
              <a:t>B</a:t>
            </a:r>
            <a:r>
              <a:rPr lang="en-US" baseline="30000" dirty="0">
                <a:solidFill>
                  <a:srgbClr val="C92409"/>
                </a:solidFill>
                <a:latin typeface="Times New Roman"/>
                <a:cs typeface="Times New Roman"/>
              </a:rPr>
              <a:t>‒</a:t>
            </a:r>
            <a:r>
              <a:rPr lang="en-US" dirty="0">
                <a:solidFill>
                  <a:srgbClr val="C92409"/>
                </a:solidFill>
                <a:latin typeface="Times New Roman"/>
                <a:cs typeface="Times New Roman"/>
              </a:rPr>
              <a:t>)</a:t>
            </a:r>
            <a:r>
              <a:rPr lang="en-US" dirty="0">
                <a:solidFill>
                  <a:srgbClr val="0B4CB5"/>
                </a:solidFill>
                <a:latin typeface="Times New Roman" panose="02020603050405020304" pitchFamily="18" charset="0"/>
                <a:cs typeface="Times New Roman" panose="02020603050405020304" pitchFamily="18" charset="0"/>
              </a:rPr>
              <a:t>(H</a:t>
            </a:r>
            <a:r>
              <a:rPr lang="en-US" baseline="-25000" dirty="0">
                <a:solidFill>
                  <a:srgbClr val="0B4CB5"/>
                </a:solidFill>
                <a:latin typeface="Times New Roman" panose="02020603050405020304" pitchFamily="18" charset="0"/>
                <a:cs typeface="Times New Roman" panose="02020603050405020304" pitchFamily="18" charset="0"/>
              </a:rPr>
              <a:t>C</a:t>
            </a:r>
            <a:r>
              <a:rPr lang="en-US" baseline="30000" dirty="0">
                <a:solidFill>
                  <a:srgbClr val="0B4CB5"/>
                </a:solidFill>
                <a:latin typeface="Times New Roman" panose="02020603050405020304" pitchFamily="18" charset="0"/>
                <a:cs typeface="Times New Roman" panose="02020603050405020304" pitchFamily="18" charset="0"/>
              </a:rPr>
              <a:t>+</a:t>
            </a:r>
            <a:r>
              <a:rPr lang="en-US" dirty="0">
                <a:solidFill>
                  <a:srgbClr val="0B4CB5"/>
                </a:solidFill>
                <a:latin typeface="Times New Roman" panose="02020603050405020304" pitchFamily="18" charset="0"/>
                <a:cs typeface="Times New Roman" panose="02020603050405020304" pitchFamily="18" charset="0"/>
              </a:rPr>
              <a:t> H</a:t>
            </a:r>
            <a:r>
              <a:rPr lang="en-US" baseline="-25000" dirty="0">
                <a:solidFill>
                  <a:srgbClr val="0B4CB5"/>
                </a:solidFill>
                <a:latin typeface="Times New Roman" panose="02020603050405020304" pitchFamily="18" charset="0"/>
                <a:cs typeface="Times New Roman" panose="02020603050405020304" pitchFamily="18" charset="0"/>
              </a:rPr>
              <a:t>D</a:t>
            </a:r>
            <a:r>
              <a:rPr lang="en-US" baseline="30000" dirty="0">
                <a:solidFill>
                  <a:srgbClr val="0B4CB5"/>
                </a:solidFill>
                <a:latin typeface="Times New Roman"/>
                <a:cs typeface="Times New Roman"/>
              </a:rPr>
              <a:t>‒</a:t>
            </a:r>
            <a:r>
              <a:rPr lang="en-US" dirty="0">
                <a:solidFill>
                  <a:srgbClr val="0B4CB5"/>
                </a:solidFill>
                <a:latin typeface="Times New Roman"/>
                <a:cs typeface="Times New Roman"/>
              </a:rPr>
              <a:t>)</a:t>
            </a:r>
            <a:r>
              <a:rPr lang="en-US" dirty="0">
                <a:latin typeface="Times New Roman"/>
                <a:cs typeface="Times New Roman"/>
              </a:rPr>
              <a:t> </a:t>
            </a:r>
            <a:r>
              <a:rPr lang="en-US" dirty="0" smtClean="0">
                <a:latin typeface="Times New Roman"/>
                <a:cs typeface="Times New Roman"/>
              </a:rPr>
              <a:t>configuration is enhanced [its coefficient is greater than (</a:t>
            </a:r>
            <a:r>
              <a:rPr lang="en-US" dirty="0" smtClean="0">
                <a:latin typeface="Times New Roman"/>
                <a:cs typeface="Times New Roman"/>
              </a:rPr>
              <a:t>0.18)</a:t>
            </a:r>
            <a:r>
              <a:rPr lang="en-US" baseline="30000" dirty="0" smtClean="0">
                <a:latin typeface="Times New Roman"/>
                <a:cs typeface="Times New Roman"/>
              </a:rPr>
              <a:t>2</a:t>
            </a:r>
            <a:r>
              <a:rPr lang="en-US" dirty="0" smtClean="0">
                <a:latin typeface="Times New Roman"/>
                <a:cs typeface="Times New Roman"/>
              </a:rPr>
              <a:t>] while the term with the unfavorable </a:t>
            </a:r>
            <a:endParaRPr lang="en-US" dirty="0" smtClean="0">
              <a:latin typeface="Times New Roman" panose="02020603050405020304" pitchFamily="18" charset="0"/>
              <a:cs typeface="Times New Roman" panose="02020603050405020304" pitchFamily="18" charset="0"/>
            </a:endParaRPr>
          </a:p>
          <a:p>
            <a:r>
              <a:rPr lang="en-US" dirty="0">
                <a:solidFill>
                  <a:srgbClr val="C92409"/>
                </a:solidFill>
                <a:latin typeface="Times New Roman" panose="02020603050405020304" pitchFamily="18" charset="0"/>
                <a:cs typeface="Times New Roman" panose="02020603050405020304" pitchFamily="18" charset="0"/>
              </a:rPr>
              <a:t>(H</a:t>
            </a:r>
            <a:r>
              <a:rPr lang="en-US" baseline="-25000" dirty="0">
                <a:solidFill>
                  <a:srgbClr val="C92409"/>
                </a:solidFill>
                <a:latin typeface="Times New Roman" panose="02020603050405020304" pitchFamily="18" charset="0"/>
                <a:cs typeface="Times New Roman" panose="02020603050405020304" pitchFamily="18" charset="0"/>
              </a:rPr>
              <a:t>A</a:t>
            </a:r>
            <a:r>
              <a:rPr lang="en-US" baseline="30000" dirty="0">
                <a:solidFill>
                  <a:srgbClr val="C92409"/>
                </a:solidFill>
                <a:latin typeface="Times New Roman" panose="02020603050405020304" pitchFamily="18" charset="0"/>
                <a:cs typeface="Times New Roman" panose="02020603050405020304" pitchFamily="18" charset="0"/>
              </a:rPr>
              <a:t>+</a:t>
            </a:r>
            <a:r>
              <a:rPr lang="en-US" dirty="0">
                <a:solidFill>
                  <a:srgbClr val="C92409"/>
                </a:solidFill>
                <a:latin typeface="Times New Roman" panose="02020603050405020304" pitchFamily="18" charset="0"/>
                <a:cs typeface="Times New Roman" panose="02020603050405020304" pitchFamily="18" charset="0"/>
              </a:rPr>
              <a:t> H</a:t>
            </a:r>
            <a:r>
              <a:rPr lang="en-US" baseline="-25000" dirty="0">
                <a:solidFill>
                  <a:srgbClr val="C92409"/>
                </a:solidFill>
                <a:latin typeface="Times New Roman" panose="02020603050405020304" pitchFamily="18" charset="0"/>
                <a:cs typeface="Times New Roman" panose="02020603050405020304" pitchFamily="18" charset="0"/>
              </a:rPr>
              <a:t>B</a:t>
            </a:r>
            <a:r>
              <a:rPr lang="en-US" baseline="30000" dirty="0">
                <a:solidFill>
                  <a:srgbClr val="C92409"/>
                </a:solidFill>
                <a:latin typeface="Times New Roman"/>
                <a:cs typeface="Times New Roman"/>
              </a:rPr>
              <a:t>‒</a:t>
            </a:r>
            <a:r>
              <a:rPr lang="en-US" dirty="0">
                <a:solidFill>
                  <a:srgbClr val="C92409"/>
                </a:solidFill>
                <a:latin typeface="Times New Roman"/>
                <a:cs typeface="Times New Roman"/>
              </a:rPr>
              <a:t>)</a:t>
            </a:r>
            <a:r>
              <a:rPr lang="en-US" dirty="0">
                <a:solidFill>
                  <a:srgbClr val="0B4CB5"/>
                </a:solidFill>
                <a:latin typeface="Times New Roman" panose="02020603050405020304" pitchFamily="18" charset="0"/>
                <a:cs typeface="Times New Roman" panose="02020603050405020304" pitchFamily="18" charset="0"/>
              </a:rPr>
              <a:t>(H</a:t>
            </a:r>
            <a:r>
              <a:rPr lang="en-US" baseline="-25000" dirty="0">
                <a:solidFill>
                  <a:srgbClr val="0B4CB5"/>
                </a:solidFill>
                <a:latin typeface="Times New Roman" panose="02020603050405020304" pitchFamily="18" charset="0"/>
                <a:cs typeface="Times New Roman" panose="02020603050405020304" pitchFamily="18" charset="0"/>
              </a:rPr>
              <a:t>C</a:t>
            </a:r>
            <a:r>
              <a:rPr lang="en-US" baseline="30000" dirty="0">
                <a:solidFill>
                  <a:srgbClr val="0B4CB5"/>
                </a:solidFill>
                <a:latin typeface="Times New Roman"/>
                <a:cs typeface="Times New Roman"/>
              </a:rPr>
              <a:t>‒</a:t>
            </a:r>
            <a:r>
              <a:rPr lang="en-US" dirty="0">
                <a:solidFill>
                  <a:srgbClr val="0B4CB5"/>
                </a:solidFill>
                <a:latin typeface="Times New Roman" panose="02020603050405020304" pitchFamily="18" charset="0"/>
                <a:cs typeface="Times New Roman" panose="02020603050405020304" pitchFamily="18" charset="0"/>
              </a:rPr>
              <a:t> H</a:t>
            </a:r>
            <a:r>
              <a:rPr lang="en-US" baseline="-25000" dirty="0">
                <a:solidFill>
                  <a:srgbClr val="0B4CB5"/>
                </a:solidFill>
                <a:latin typeface="Times New Roman" panose="02020603050405020304" pitchFamily="18" charset="0"/>
                <a:cs typeface="Times New Roman" panose="02020603050405020304" pitchFamily="18" charset="0"/>
              </a:rPr>
              <a:t>D</a:t>
            </a:r>
            <a:r>
              <a:rPr lang="en-US" baseline="30000" dirty="0" smtClean="0">
                <a:solidFill>
                  <a:srgbClr val="0B4CB5"/>
                </a:solidFill>
                <a:latin typeface="Times New Roman"/>
                <a:cs typeface="Times New Roman"/>
              </a:rPr>
              <a:t>+</a:t>
            </a:r>
            <a:r>
              <a:rPr lang="en-US" dirty="0" smtClean="0">
                <a:solidFill>
                  <a:srgbClr val="0B4CB5"/>
                </a:solidFill>
                <a:latin typeface="Times New Roman"/>
                <a:cs typeface="Times New Roman"/>
              </a:rPr>
              <a:t>)</a:t>
            </a:r>
            <a:r>
              <a:rPr lang="en-US" dirty="0" smtClean="0">
                <a:latin typeface="Times New Roman"/>
                <a:cs typeface="Times New Roman"/>
              </a:rPr>
              <a:t> configuration is diminished </a:t>
            </a:r>
            <a:r>
              <a:rPr lang="en-US" dirty="0">
                <a:latin typeface="Times New Roman"/>
                <a:cs typeface="Times New Roman"/>
              </a:rPr>
              <a:t>[its coefficient is </a:t>
            </a:r>
            <a:r>
              <a:rPr lang="en-US" dirty="0" smtClean="0">
                <a:latin typeface="Times New Roman"/>
                <a:cs typeface="Times New Roman"/>
              </a:rPr>
              <a:t>less </a:t>
            </a:r>
            <a:r>
              <a:rPr lang="en-US" dirty="0">
                <a:latin typeface="Times New Roman"/>
                <a:cs typeface="Times New Roman"/>
              </a:rPr>
              <a:t>than (</a:t>
            </a:r>
            <a:r>
              <a:rPr lang="en-US" dirty="0" smtClean="0">
                <a:latin typeface="Times New Roman"/>
                <a:cs typeface="Times New Roman"/>
              </a:rPr>
              <a:t>0.18)</a:t>
            </a:r>
            <a:r>
              <a:rPr lang="en-US" baseline="30000" dirty="0" smtClean="0">
                <a:latin typeface="Times New Roman"/>
                <a:cs typeface="Times New Roman"/>
              </a:rPr>
              <a:t>2</a:t>
            </a:r>
            <a:r>
              <a:rPr lang="en-US" dirty="0" smtClean="0">
                <a:latin typeface="Times New Roman"/>
                <a:cs typeface="Times New Roman"/>
              </a:rPr>
              <a:t>]</a:t>
            </a:r>
            <a:endParaRPr lang="en-US"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884784" y="3724861"/>
            <a:ext cx="1370888" cy="369332"/>
          </a:xfrm>
          <a:prstGeom prst="rect">
            <a:avLst/>
          </a:prstGeom>
          <a:noFill/>
        </p:spPr>
        <p:txBody>
          <a:bodyPr wrap="none" rtlCol="0">
            <a:spAutoFit/>
          </a:bodyPr>
          <a:lstStyle/>
          <a:p>
            <a:r>
              <a:rPr lang="en-US" dirty="0" smtClean="0">
                <a:solidFill>
                  <a:srgbClr val="C00000"/>
                </a:solidFill>
              </a:rPr>
              <a:t>Molecule AB</a:t>
            </a:r>
            <a:endParaRPr lang="en-US" dirty="0">
              <a:solidFill>
                <a:srgbClr val="C00000"/>
              </a:solidFill>
            </a:endParaRPr>
          </a:p>
        </p:txBody>
      </p:sp>
      <p:sp>
        <p:nvSpPr>
          <p:cNvPr id="6" name="TextBox 5"/>
          <p:cNvSpPr txBox="1"/>
          <p:nvPr/>
        </p:nvSpPr>
        <p:spPr>
          <a:xfrm>
            <a:off x="5340221" y="3724861"/>
            <a:ext cx="1378904" cy="369332"/>
          </a:xfrm>
          <a:prstGeom prst="rect">
            <a:avLst/>
          </a:prstGeom>
          <a:noFill/>
        </p:spPr>
        <p:txBody>
          <a:bodyPr wrap="none" rtlCol="0">
            <a:spAutoFit/>
          </a:bodyPr>
          <a:lstStyle/>
          <a:p>
            <a:r>
              <a:rPr lang="en-US" dirty="0" smtClean="0">
                <a:solidFill>
                  <a:srgbClr val="0070C0"/>
                </a:solidFill>
              </a:rPr>
              <a:t>Molecule CD</a:t>
            </a:r>
            <a:endParaRPr lang="en-US" dirty="0">
              <a:solidFill>
                <a:srgbClr val="0070C0"/>
              </a:solidFill>
            </a:endParaRPr>
          </a:p>
        </p:txBody>
      </p:sp>
    </p:spTree>
    <p:extLst>
      <p:ext uri="{BB962C8B-B14F-4D97-AF65-F5344CB8AC3E}">
        <p14:creationId xmlns:p14="http://schemas.microsoft.com/office/powerpoint/2010/main" val="306617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35" y="77283"/>
            <a:ext cx="9144000" cy="834900"/>
          </a:xfrm>
        </p:spPr>
        <p:txBody>
          <a:bodyPr>
            <a:noAutofit/>
          </a:bodyPr>
          <a:lstStyle/>
          <a:p>
            <a:pPr algn="l"/>
            <a:r>
              <a:rPr lang="en-US" sz="3200" dirty="0" smtClean="0">
                <a:solidFill>
                  <a:srgbClr val="C00000"/>
                </a:solidFill>
                <a:latin typeface="Times New Roman" panose="02020603050405020304" pitchFamily="18" charset="0"/>
                <a:cs typeface="Times New Roman" panose="02020603050405020304" pitchFamily="18" charset="0"/>
              </a:rPr>
              <a:t>Interactions with a polarizable charge distribution</a:t>
            </a:r>
            <a:endParaRPr lang="en-US" sz="3200" dirty="0"/>
          </a:p>
        </p:txBody>
      </p:sp>
      <p:sp>
        <p:nvSpPr>
          <p:cNvPr id="5" name="TextBox 4"/>
          <p:cNvSpPr txBox="1"/>
          <p:nvPr/>
        </p:nvSpPr>
        <p:spPr>
          <a:xfrm>
            <a:off x="615635" y="832919"/>
            <a:ext cx="8148118" cy="646331"/>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II. London dispersion forces (LDF) </a:t>
            </a:r>
            <a:r>
              <a:rPr lang="en-US" dirty="0" smtClean="0">
                <a:latin typeface="Times New Roman" panose="02020603050405020304" pitchFamily="18" charset="0"/>
                <a:cs typeface="Times New Roman" panose="02020603050405020304" pitchFamily="18" charset="0"/>
              </a:rPr>
              <a:t>(continued)</a:t>
            </a: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p:cNvSpPr txBox="1"/>
              <p:nvPr/>
            </p:nvSpPr>
            <p:spPr>
              <a:xfrm>
                <a:off x="1082351" y="1399592"/>
                <a:ext cx="7595118" cy="5367047"/>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An approximate formula for the potential energy for London dispersion forces between molecules </a:t>
                </a:r>
                <a:r>
                  <a:rPr lang="en-US" dirty="0" smtClean="0">
                    <a:solidFill>
                      <a:srgbClr val="C92409"/>
                    </a:solidFill>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and </a:t>
                </a:r>
                <a:r>
                  <a:rPr lang="en-US" dirty="0" smtClean="0">
                    <a:solidFill>
                      <a:srgbClr val="0B4CB5"/>
                    </a:solidFill>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14:m>
                  <m:oMathPara xmlns:m="http://schemas.openxmlformats.org/officeDocument/2006/math">
                    <m:oMathParaPr>
                      <m:jc m:val="centerGroup"/>
                    </m:oMathParaPr>
                    <m:oMath xmlns:m="http://schemas.openxmlformats.org/officeDocument/2006/math">
                      <m:r>
                        <a:rPr lang="en-US" i="1"/>
                        <m:t>𝑉</m:t>
                      </m:r>
                      <m:d>
                        <m:dPr>
                          <m:ctrlPr>
                            <a:rPr lang="en-US" i="1"/>
                          </m:ctrlPr>
                        </m:dPr>
                        <m:e>
                          <m:r>
                            <a:rPr lang="en-US" i="1"/>
                            <m:t>𝑅</m:t>
                          </m:r>
                        </m:e>
                      </m:d>
                      <m:r>
                        <a:rPr lang="en-US" i="1"/>
                        <m:t>= −</m:t>
                      </m:r>
                      <m:f>
                        <m:fPr>
                          <m:ctrlPr>
                            <a:rPr lang="en-US" i="1"/>
                          </m:ctrlPr>
                        </m:fPr>
                        <m:num>
                          <m:r>
                            <a:rPr lang="en-US" i="1"/>
                            <m:t>3</m:t>
                          </m:r>
                        </m:num>
                        <m:den>
                          <m:r>
                            <a:rPr lang="en-US" i="1"/>
                            <m:t>2</m:t>
                          </m:r>
                        </m:den>
                      </m:f>
                      <m:r>
                        <a:rPr lang="en-US" i="1"/>
                        <m:t> </m:t>
                      </m:r>
                      <m:f>
                        <m:fPr>
                          <m:ctrlPr>
                            <a:rPr lang="en-US" i="1"/>
                          </m:ctrlPr>
                        </m:fPr>
                        <m:num>
                          <m:sSub>
                            <m:sSubPr>
                              <m:ctrlPr>
                                <a:rPr lang="en-US" i="1" smtClean="0">
                                  <a:solidFill>
                                    <a:srgbClr val="C92409"/>
                                  </a:solidFill>
                                </a:rPr>
                              </m:ctrlPr>
                            </m:sSubPr>
                            <m:e>
                              <m:r>
                                <a:rPr lang="en-US" i="1">
                                  <a:solidFill>
                                    <a:srgbClr val="C92409"/>
                                  </a:solidFill>
                                </a:rPr>
                                <m:t>𝐼</m:t>
                              </m:r>
                            </m:e>
                            <m:sub>
                              <m:r>
                                <a:rPr lang="en-US" i="1">
                                  <a:solidFill>
                                    <a:srgbClr val="C92409"/>
                                  </a:solidFill>
                                </a:rPr>
                                <m:t>𝐴</m:t>
                              </m:r>
                            </m:sub>
                          </m:sSub>
                          <m:sSub>
                            <m:sSubPr>
                              <m:ctrlPr>
                                <a:rPr lang="en-US" i="1" smtClean="0">
                                  <a:solidFill>
                                    <a:srgbClr val="0B4CB5"/>
                                  </a:solidFill>
                                </a:rPr>
                              </m:ctrlPr>
                            </m:sSubPr>
                            <m:e>
                              <m:r>
                                <a:rPr lang="en-US" i="1">
                                  <a:solidFill>
                                    <a:srgbClr val="0B4CB5"/>
                                  </a:solidFill>
                                </a:rPr>
                                <m:t>𝐼</m:t>
                              </m:r>
                            </m:e>
                            <m:sub>
                              <m:r>
                                <a:rPr lang="en-US" i="1">
                                  <a:solidFill>
                                    <a:srgbClr val="0B4CB5"/>
                                  </a:solidFill>
                                </a:rPr>
                                <m:t>𝐵</m:t>
                              </m:r>
                            </m:sub>
                          </m:sSub>
                        </m:num>
                        <m:den>
                          <m:sSub>
                            <m:sSubPr>
                              <m:ctrlPr>
                                <a:rPr lang="en-US" i="1" smtClean="0">
                                  <a:solidFill>
                                    <a:srgbClr val="C92409"/>
                                  </a:solidFill>
                                </a:rPr>
                              </m:ctrlPr>
                            </m:sSubPr>
                            <m:e>
                              <m:r>
                                <a:rPr lang="en-US" i="1">
                                  <a:solidFill>
                                    <a:srgbClr val="C92409"/>
                                  </a:solidFill>
                                </a:rPr>
                                <m:t>𝐼</m:t>
                              </m:r>
                            </m:e>
                            <m:sub>
                              <m:r>
                                <a:rPr lang="en-US" i="1">
                                  <a:solidFill>
                                    <a:srgbClr val="C92409"/>
                                  </a:solidFill>
                                </a:rPr>
                                <m:t>𝐴</m:t>
                              </m:r>
                            </m:sub>
                          </m:sSub>
                          <m:r>
                            <a:rPr lang="en-US" i="1"/>
                            <m:t>+ </m:t>
                          </m:r>
                          <m:sSub>
                            <m:sSubPr>
                              <m:ctrlPr>
                                <a:rPr lang="en-US" i="1" smtClean="0">
                                  <a:solidFill>
                                    <a:srgbClr val="0B4CB5"/>
                                  </a:solidFill>
                                </a:rPr>
                              </m:ctrlPr>
                            </m:sSubPr>
                            <m:e>
                              <m:r>
                                <a:rPr lang="en-US" i="1">
                                  <a:solidFill>
                                    <a:srgbClr val="0B4CB5"/>
                                  </a:solidFill>
                                </a:rPr>
                                <m:t>𝐼</m:t>
                              </m:r>
                            </m:e>
                            <m:sub>
                              <m:r>
                                <a:rPr lang="en-US" i="1">
                                  <a:solidFill>
                                    <a:srgbClr val="0B4CB5"/>
                                  </a:solidFill>
                                </a:rPr>
                                <m:t>𝐵</m:t>
                              </m:r>
                            </m:sub>
                          </m:sSub>
                        </m:den>
                      </m:f>
                      <m:r>
                        <a:rPr lang="en-US" i="1"/>
                        <m:t> </m:t>
                      </m:r>
                      <m:f>
                        <m:fPr>
                          <m:ctrlPr>
                            <a:rPr lang="en-US" i="1"/>
                          </m:ctrlPr>
                        </m:fPr>
                        <m:num>
                          <m:sSub>
                            <m:sSubPr>
                              <m:ctrlPr>
                                <a:rPr lang="en-US" i="1" smtClean="0">
                                  <a:solidFill>
                                    <a:srgbClr val="C92409"/>
                                  </a:solidFill>
                                </a:rPr>
                              </m:ctrlPr>
                            </m:sSubPr>
                            <m:e>
                              <m:r>
                                <a:rPr lang="en-US" i="1">
                                  <a:solidFill>
                                    <a:srgbClr val="C92409"/>
                                  </a:solidFill>
                                </a:rPr>
                                <m:t>𝛼</m:t>
                              </m:r>
                            </m:e>
                            <m:sub>
                              <m:r>
                                <a:rPr lang="en-US" i="1">
                                  <a:solidFill>
                                    <a:srgbClr val="C92409"/>
                                  </a:solidFill>
                                </a:rPr>
                                <m:t>𝐴</m:t>
                              </m:r>
                            </m:sub>
                          </m:sSub>
                          <m:sSub>
                            <m:sSubPr>
                              <m:ctrlPr>
                                <a:rPr lang="en-US" i="1" smtClean="0">
                                  <a:solidFill>
                                    <a:srgbClr val="0B4CB5"/>
                                  </a:solidFill>
                                </a:rPr>
                              </m:ctrlPr>
                            </m:sSubPr>
                            <m:e>
                              <m:r>
                                <a:rPr lang="en-US" i="1">
                                  <a:solidFill>
                                    <a:srgbClr val="0B4CB5"/>
                                  </a:solidFill>
                                </a:rPr>
                                <m:t>𝛼</m:t>
                              </m:r>
                            </m:e>
                            <m:sub>
                              <m:r>
                                <a:rPr lang="en-US" i="1">
                                  <a:solidFill>
                                    <a:srgbClr val="0B4CB5"/>
                                  </a:solidFill>
                                </a:rPr>
                                <m:t>𝐵</m:t>
                              </m:r>
                            </m:sub>
                          </m:sSub>
                        </m:num>
                        <m:den>
                          <m:sSup>
                            <m:sSupPr>
                              <m:ctrlPr>
                                <a:rPr lang="en-US" i="1"/>
                              </m:ctrlPr>
                            </m:sSupPr>
                            <m:e>
                              <m:r>
                                <a:rPr lang="en-US" i="1"/>
                                <m:t>𝑅</m:t>
                              </m:r>
                            </m:e>
                            <m:sup>
                              <m:r>
                                <a:rPr lang="en-US" i="1"/>
                                <m:t>6</m:t>
                              </m:r>
                            </m:sup>
                          </m:sSup>
                        </m:den>
                      </m:f>
                    </m:oMath>
                  </m:oMathPara>
                </a14:m>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Here, </a:t>
                </a:r>
                <a:r>
                  <a:rPr lang="en-US" dirty="0" smtClean="0">
                    <a:solidFill>
                      <a:srgbClr val="C92409"/>
                    </a:solidFill>
                    <a:latin typeface="Times New Roman" panose="02020603050405020304" pitchFamily="18" charset="0"/>
                    <a:cs typeface="Times New Roman" panose="02020603050405020304" pitchFamily="18" charset="0"/>
                  </a:rPr>
                  <a:t>I</a:t>
                </a:r>
                <a:r>
                  <a:rPr lang="en-US" baseline="-25000" dirty="0" smtClean="0">
                    <a:solidFill>
                      <a:srgbClr val="C92409"/>
                    </a:solidFill>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and </a:t>
                </a:r>
                <a:r>
                  <a:rPr lang="en-US" dirty="0" smtClean="0">
                    <a:solidFill>
                      <a:srgbClr val="0B4CB5"/>
                    </a:solidFill>
                    <a:latin typeface="Times New Roman" panose="02020603050405020304" pitchFamily="18" charset="0"/>
                    <a:cs typeface="Times New Roman" panose="02020603050405020304" pitchFamily="18" charset="0"/>
                  </a:rPr>
                  <a:t>I</a:t>
                </a:r>
                <a:r>
                  <a:rPr lang="en-US" baseline="-25000" dirty="0" smtClean="0">
                    <a:solidFill>
                      <a:srgbClr val="0B4CB5"/>
                    </a:solidFill>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are the ionization energies of molecules </a:t>
                </a:r>
                <a:r>
                  <a:rPr lang="en-US" dirty="0" smtClean="0">
                    <a:solidFill>
                      <a:srgbClr val="C92409"/>
                    </a:solidFill>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and </a:t>
                </a:r>
                <a:r>
                  <a:rPr lang="en-US" dirty="0" smtClean="0">
                    <a:solidFill>
                      <a:srgbClr val="0B4CB5"/>
                    </a:solidFill>
                    <a:latin typeface="Times New Roman" panose="02020603050405020304" pitchFamily="18" charset="0"/>
                    <a:cs typeface="Times New Roman" panose="02020603050405020304" pitchFamily="18" charset="0"/>
                  </a:rPr>
                  <a:t>B</a:t>
                </a:r>
              </a:p>
              <a:p>
                <a:r>
                  <a:rPr lang="en-US" dirty="0" smtClean="0">
                    <a:latin typeface="Times New Roman" panose="02020603050405020304" pitchFamily="18" charset="0"/>
                    <a:cs typeface="Times New Roman" panose="02020603050405020304" pitchFamily="18" charset="0"/>
                  </a:rPr>
                  <a:t>And </a:t>
                </a:r>
                <a:r>
                  <a:rPr lang="el-GR" dirty="0" smtClean="0">
                    <a:solidFill>
                      <a:srgbClr val="C92409"/>
                    </a:solidFill>
                    <a:latin typeface="Times New Roman" panose="02020603050405020304" pitchFamily="18" charset="0"/>
                    <a:cs typeface="Times New Roman" panose="02020603050405020304" pitchFamily="18" charset="0"/>
                  </a:rPr>
                  <a:t>α</a:t>
                </a:r>
                <a:r>
                  <a:rPr lang="en-US" baseline="-25000" dirty="0" smtClean="0">
                    <a:solidFill>
                      <a:srgbClr val="C92409"/>
                    </a:solidFill>
                    <a:latin typeface="Times New Roman" panose="02020603050405020304" pitchFamily="18" charset="0"/>
                    <a:cs typeface="Times New Roman" panose="02020603050405020304" pitchFamily="18" charset="0"/>
                  </a:rPr>
                  <a:t>A</a:t>
                </a:r>
                <a:r>
                  <a:rPr lang="en-US" dirty="0" smtClean="0">
                    <a:latin typeface="Times New Roman" panose="02020603050405020304" pitchFamily="18" charset="0"/>
                    <a:cs typeface="Times New Roman" panose="02020603050405020304" pitchFamily="18" charset="0"/>
                  </a:rPr>
                  <a:t> and </a:t>
                </a:r>
                <a:r>
                  <a:rPr lang="el-GR" dirty="0" smtClean="0">
                    <a:solidFill>
                      <a:srgbClr val="0B4CB5"/>
                    </a:solidFill>
                    <a:latin typeface="Times New Roman" panose="02020603050405020304" pitchFamily="18" charset="0"/>
                    <a:cs typeface="Times New Roman" panose="02020603050405020304" pitchFamily="18" charset="0"/>
                  </a:rPr>
                  <a:t>α</a:t>
                </a:r>
                <a:r>
                  <a:rPr lang="en-US" baseline="-25000" dirty="0" smtClean="0">
                    <a:solidFill>
                      <a:srgbClr val="0B4CB5"/>
                    </a:solidFill>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 are the polarizabilities of the molecules.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ionization energy portion of this expression isn’t too important, since these don’t vary by more than about a factor of 2 for most molecules.  Polarizabilities vary enormously, however!  If we remember that polarizability is in the simplest model proportional to the molecular volume, the LDF potential is (roughly) proportional to the product of the volumes of the interacting molecules.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is why LDF forces are weak in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interactions, but get stronger as you go to CH</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···CH</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and much stronger when you get to C</a:t>
                </a:r>
                <a:r>
                  <a:rPr lang="en-US" baseline="-25000" dirty="0" smtClean="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18</a:t>
                </a:r>
                <a:r>
                  <a:rPr lang="en-US" dirty="0" smtClean="0">
                    <a:latin typeface="Times New Roman" panose="02020603050405020304" pitchFamily="18" charset="0"/>
                    <a:cs typeface="Times New Roman" panose="02020603050405020304" pitchFamily="18" charset="0"/>
                  </a:rPr>
                  <a:t>···C</a:t>
                </a:r>
                <a:r>
                  <a:rPr lang="en-US" baseline="-25000" dirty="0" smtClean="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18</a:t>
                </a:r>
                <a:r>
                  <a:rPr lang="en-US" dirty="0" smtClean="0">
                    <a:latin typeface="Times New Roman" panose="02020603050405020304" pitchFamily="18" charset="0"/>
                    <a:cs typeface="Times New Roman" panose="02020603050405020304" pitchFamily="18" charset="0"/>
                  </a:rPr>
                  <a:t>!  For C</a:t>
                </a:r>
                <a:r>
                  <a:rPr lang="en-US" baseline="-25000" dirty="0" smtClean="0">
                    <a:latin typeface="Times New Roman" panose="02020603050405020304" pitchFamily="18" charset="0"/>
                    <a:cs typeface="Times New Roman" panose="02020603050405020304" pitchFamily="18" charset="0"/>
                  </a:rPr>
                  <a:t>60</a:t>
                </a:r>
                <a:r>
                  <a:rPr lang="en-US" dirty="0" smtClean="0">
                    <a:latin typeface="Times New Roman" panose="02020603050405020304" pitchFamily="18" charset="0"/>
                    <a:cs typeface="Times New Roman" panose="02020603050405020304" pitchFamily="18" charset="0"/>
                  </a:rPr>
                  <a:t>, the LDF force is so strong that even at 900K (1160</a:t>
                </a:r>
                <a:r>
                  <a:rPr lang="en-US" dirty="0" smtClean="0">
                    <a:latin typeface="Times New Roman"/>
                    <a:cs typeface="Times New Roman"/>
                  </a:rPr>
                  <a:t>º F</a:t>
                </a:r>
                <a:r>
                  <a:rPr lang="en-US" dirty="0" smtClean="0">
                    <a:latin typeface="Times New Roman" panose="02020603050405020304" pitchFamily="18" charset="0"/>
                    <a:cs typeface="Times New Roman" panose="02020603050405020304" pitchFamily="18" charset="0"/>
                  </a:rPr>
                  <a:t>), the vapor pressure is only 0.1 </a:t>
                </a:r>
                <a:r>
                  <a:rPr lang="en-US" dirty="0" err="1" smtClean="0">
                    <a:latin typeface="Times New Roman" panose="02020603050405020304" pitchFamily="18" charset="0"/>
                    <a:cs typeface="Times New Roman" panose="02020603050405020304" pitchFamily="18" charset="0"/>
                  </a:rPr>
                  <a:t>Torr</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1082351" y="1399592"/>
                <a:ext cx="7595118" cy="5367047"/>
              </a:xfrm>
              <a:prstGeom prst="rect">
                <a:avLst/>
              </a:prstGeom>
              <a:blipFill rotWithShape="1">
                <a:blip r:embed="rId2"/>
                <a:stretch>
                  <a:fillRect l="-723" t="-568" r="-964" b="-909"/>
                </a:stretch>
              </a:blipFill>
            </p:spPr>
            <p:txBody>
              <a:bodyPr/>
              <a:lstStyle/>
              <a:p>
                <a:r>
                  <a:rPr lang="en-US">
                    <a:noFill/>
                  </a:rPr>
                  <a:t> </a:t>
                </a:r>
              </a:p>
            </p:txBody>
          </p:sp>
        </mc:Fallback>
      </mc:AlternateContent>
      <p:sp>
        <p:nvSpPr>
          <p:cNvPr id="7" name="Rectangle 6"/>
          <p:cNvSpPr/>
          <p:nvPr/>
        </p:nvSpPr>
        <p:spPr>
          <a:xfrm>
            <a:off x="3480318" y="2118049"/>
            <a:ext cx="2920482" cy="8864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9705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1143000"/>
          </a:xfrm>
        </p:spPr>
        <p:txBody>
          <a:bodyPr>
            <a:noAutofit/>
          </a:bodyPr>
          <a:lstStyle/>
          <a:p>
            <a:r>
              <a:rPr lang="en-US" sz="3600" dirty="0" smtClean="0">
                <a:solidFill>
                  <a:srgbClr val="C00000"/>
                </a:solidFill>
                <a:latin typeface="Times New Roman" panose="02020603050405020304" pitchFamily="18" charset="0"/>
                <a:cs typeface="Times New Roman" panose="02020603050405020304" pitchFamily="18" charset="0"/>
              </a:rPr>
              <a:t>A Macroscopic </a:t>
            </a:r>
            <a:r>
              <a:rPr lang="en-US" sz="3600" dirty="0" smtClean="0">
                <a:solidFill>
                  <a:srgbClr val="C00000"/>
                </a:solidFill>
                <a:latin typeface="Times New Roman" panose="02020603050405020304" pitchFamily="18" charset="0"/>
                <a:cs typeface="Times New Roman" panose="02020603050405020304" pitchFamily="18" charset="0"/>
              </a:rPr>
              <a:t>Example of LDFs: The Gecko’s Foot</a:t>
            </a:r>
            <a:endParaRPr lang="en-US" sz="3600" dirty="0"/>
          </a:p>
        </p:txBody>
      </p:sp>
      <p:grpSp>
        <p:nvGrpSpPr>
          <p:cNvPr id="4" name="Group 3"/>
          <p:cNvGrpSpPr/>
          <p:nvPr/>
        </p:nvGrpSpPr>
        <p:grpSpPr>
          <a:xfrm>
            <a:off x="3317489" y="1686964"/>
            <a:ext cx="2628188" cy="2498501"/>
            <a:chOff x="416832" y="1782147"/>
            <a:chExt cx="3834882" cy="3433664"/>
          </a:xfrm>
        </p:grpSpPr>
        <p:pic>
          <p:nvPicPr>
            <p:cNvPr id="1026" name="Picture 2" descr="https://undergroundreptiles.com/wp-content/uploads/2018/01/tokay-gecko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462"/>
            <a:stretch/>
          </p:blipFill>
          <p:spPr bwMode="auto">
            <a:xfrm>
              <a:off x="416832" y="1782147"/>
              <a:ext cx="3834882" cy="34336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88433" y="4562669"/>
              <a:ext cx="1163281" cy="653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Image result for gecko fo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939" y="1857447"/>
            <a:ext cx="3088432" cy="209627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130212" y="4006217"/>
            <a:ext cx="1026368" cy="720511"/>
            <a:chOff x="6130212" y="4006217"/>
            <a:chExt cx="1026368" cy="720511"/>
          </a:xfrm>
        </p:grpSpPr>
        <p:grpSp>
          <p:nvGrpSpPr>
            <p:cNvPr id="10" name="Group 9"/>
            <p:cNvGrpSpPr/>
            <p:nvPr/>
          </p:nvGrpSpPr>
          <p:grpSpPr>
            <a:xfrm>
              <a:off x="6223518" y="4006217"/>
              <a:ext cx="718458" cy="236474"/>
              <a:chOff x="6223518" y="4006217"/>
              <a:chExt cx="718458" cy="236474"/>
            </a:xfrm>
          </p:grpSpPr>
          <p:cxnSp>
            <p:nvCxnSpPr>
              <p:cNvPr id="6" name="Straight Connector 5"/>
              <p:cNvCxnSpPr/>
              <p:nvPr/>
            </p:nvCxnSpPr>
            <p:spPr>
              <a:xfrm>
                <a:off x="6223518" y="4114800"/>
                <a:ext cx="718458" cy="9331"/>
              </a:xfrm>
              <a:prstGeom prst="line">
                <a:avLst/>
              </a:prstGeom>
              <a:ln w="25400">
                <a:solidFill>
                  <a:srgbClr val="C9240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941976" y="4006217"/>
                <a:ext cx="0" cy="233370"/>
              </a:xfrm>
              <a:prstGeom prst="line">
                <a:avLst/>
              </a:prstGeom>
              <a:ln w="25400">
                <a:solidFill>
                  <a:srgbClr val="C9240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35924" y="4009321"/>
                <a:ext cx="0" cy="233370"/>
              </a:xfrm>
              <a:prstGeom prst="line">
                <a:avLst/>
              </a:prstGeom>
              <a:ln w="25400">
                <a:solidFill>
                  <a:srgbClr val="C92409"/>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130212" y="4357396"/>
              <a:ext cx="1026368" cy="369332"/>
            </a:xfrm>
            <a:prstGeom prst="rect">
              <a:avLst/>
            </a:prstGeom>
            <a:noFill/>
          </p:spPr>
          <p:txBody>
            <a:bodyPr wrap="square" rtlCol="0">
              <a:spAutoFit/>
            </a:bodyPr>
            <a:lstStyle/>
            <a:p>
              <a:r>
                <a:rPr lang="en-US" dirty="0" smtClean="0">
                  <a:latin typeface="Times New Roman"/>
                  <a:cs typeface="Times New Roman"/>
                </a:rPr>
                <a:t>~ 3</a:t>
              </a:r>
              <a:r>
                <a:rPr lang="el-GR" dirty="0" smtClean="0">
                  <a:latin typeface="Times New Roman"/>
                  <a:cs typeface="Times New Roman"/>
                </a:rPr>
                <a:t>μ</a:t>
              </a:r>
              <a:r>
                <a:rPr lang="en-US" dirty="0" smtClean="0">
                  <a:latin typeface="Times New Roman"/>
                  <a:cs typeface="Times New Roman"/>
                </a:rPr>
                <a:t>m</a:t>
              </a:r>
              <a:endParaRPr lang="en-US" dirty="0"/>
            </a:p>
          </p:txBody>
        </p:sp>
      </p:grpSp>
      <p:sp>
        <p:nvSpPr>
          <p:cNvPr id="14" name="TextBox 13"/>
          <p:cNvSpPr txBox="1"/>
          <p:nvPr/>
        </p:nvSpPr>
        <p:spPr>
          <a:xfrm>
            <a:off x="679010" y="4834550"/>
            <a:ext cx="7885568"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tiny hairs on the gecko’s foot allow a large surface area of the foot to be in contact (small R) with the wall, allowing the gecko to climb on glass or other smooth surfaces.</a:t>
            </a:r>
            <a:endParaRPr lang="en-US" dirty="0">
              <a:latin typeface="Times New Roman" panose="02020603050405020304" pitchFamily="18" charset="0"/>
              <a:cs typeface="Times New Roman" panose="02020603050405020304" pitchFamily="18" charset="0"/>
            </a:endParaRPr>
          </a:p>
        </p:txBody>
      </p:sp>
      <p:pic>
        <p:nvPicPr>
          <p:cNvPr id="1034" name="Picture 10" descr="Image result for Gecko on gla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4" y="1686965"/>
            <a:ext cx="3331335" cy="249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87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71113"/>
          </a:xfrm>
        </p:spPr>
        <p:txBody>
          <a:bodyPr>
            <a:noAutofit/>
          </a:bodyPr>
          <a:lstStyle/>
          <a:p>
            <a:r>
              <a:rPr lang="en-US" sz="3600" dirty="0" smtClean="0">
                <a:solidFill>
                  <a:srgbClr val="C00000"/>
                </a:solidFill>
                <a:latin typeface="Times New Roman" panose="02020603050405020304" pitchFamily="18" charset="0"/>
                <a:cs typeface="Times New Roman" panose="02020603050405020304" pitchFamily="18" charset="0"/>
              </a:rPr>
              <a:t>Hydrogen </a:t>
            </a:r>
            <a:r>
              <a:rPr lang="en-US" sz="3600" dirty="0" smtClean="0">
                <a:solidFill>
                  <a:srgbClr val="C00000"/>
                </a:solidFill>
                <a:latin typeface="Times New Roman" panose="02020603050405020304" pitchFamily="18" charset="0"/>
                <a:cs typeface="Times New Roman" panose="02020603050405020304" pitchFamily="18" charset="0"/>
              </a:rPr>
              <a:t>Bonds</a:t>
            </a:r>
            <a:endParaRPr lang="en-US" sz="3600" dirty="0"/>
          </a:p>
        </p:txBody>
      </p:sp>
      <p:sp>
        <p:nvSpPr>
          <p:cNvPr id="3" name="TextBox 2"/>
          <p:cNvSpPr txBox="1"/>
          <p:nvPr/>
        </p:nvSpPr>
        <p:spPr>
          <a:xfrm>
            <a:off x="869133" y="1140737"/>
            <a:ext cx="7740713" cy="5078313"/>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Think about a molecule like HF, for which the Lewis structure is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poor H atom only has one electron to begin with, and now it’s being pulled toward the far more electronegative F atom.  This leaves an empty spot on the backside of the H atom where the electron density is severely depleted.  The net result in not a naked proton, but it’s approaching that.  This is a </a:t>
            </a:r>
            <a:r>
              <a:rPr lang="en-US" u="sng" dirty="0" smtClean="0">
                <a:solidFill>
                  <a:srgbClr val="C92409"/>
                </a:solidFill>
                <a:latin typeface="Times New Roman" panose="02020603050405020304" pitchFamily="18" charset="0"/>
                <a:cs typeface="Times New Roman" panose="02020603050405020304" pitchFamily="18" charset="0"/>
              </a:rPr>
              <a:t>unique situation because hydrogen has only one electron to begin with</a:t>
            </a:r>
            <a:r>
              <a:rPr lang="en-US" dirty="0" smtClean="0">
                <a:latin typeface="Times New Roman" panose="02020603050405020304" pitchFamily="18" charset="0"/>
                <a:cs typeface="Times New Roman" panose="02020603050405020304" pitchFamily="18" charset="0"/>
              </a:rPr>
              <a:t>, and now it’s losing it.  There is a strong electrostatic force that attracts anything with accessible electrons (lone pairs or </a:t>
            </a:r>
            <a:r>
              <a:rPr lang="el-GR" dirty="0" smtClean="0">
                <a:latin typeface="Times New Roman"/>
                <a:cs typeface="Times New Roman"/>
              </a:rPr>
              <a:t>π</a:t>
            </a:r>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bonds, for example; even </a:t>
            </a:r>
            <a:r>
              <a:rPr lang="el-GR" dirty="0" smtClean="0">
                <a:latin typeface="Times New Roman"/>
                <a:cs typeface="Times New Roman"/>
              </a:rPr>
              <a:t>σ</a:t>
            </a:r>
            <a:r>
              <a:rPr lang="en-US" dirty="0" smtClean="0">
                <a:latin typeface="Times New Roman"/>
                <a:cs typeface="Times New Roman"/>
              </a:rPr>
              <a:t> bonds in some cases</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strongest hydrogen bonds are </a:t>
            </a:r>
            <a:r>
              <a:rPr lang="en-US" u="sng" dirty="0" smtClean="0">
                <a:solidFill>
                  <a:srgbClr val="C92409"/>
                </a:solidFill>
                <a:latin typeface="Times New Roman" panose="02020603050405020304" pitchFamily="18" charset="0"/>
                <a:cs typeface="Times New Roman" panose="02020603050405020304" pitchFamily="18" charset="0"/>
              </a:rPr>
              <a:t>symmetrical</a:t>
            </a:r>
            <a:r>
              <a:rPr lang="en-US" dirty="0" smtClean="0">
                <a:latin typeface="Times New Roman" panose="02020603050405020304" pitchFamily="18" charset="0"/>
                <a:cs typeface="Times New Roman" panose="02020603050405020304" pitchFamily="18" charset="0"/>
              </a:rPr>
              <a:t>, where the proton is shared equally between two anions: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[F···H···F]</a:t>
            </a:r>
            <a:r>
              <a:rPr lang="en-US" baseline="30000"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Bifluoride</a:t>
            </a:r>
            <a:r>
              <a:rPr lang="en-US" dirty="0" smtClean="0">
                <a:latin typeface="Times New Roman" panose="02020603050405020304" pitchFamily="18" charset="0"/>
                <a:cs typeface="Times New Roman" panose="02020603050405020304" pitchFamily="18" charset="0"/>
              </a:rPr>
              <a:t> anion, formed by passing HF gas over </a:t>
            </a:r>
            <a:r>
              <a:rPr lang="en-US" dirty="0" err="1" smtClean="0">
                <a:latin typeface="Times New Roman" panose="02020603050405020304" pitchFamily="18" charset="0"/>
                <a:cs typeface="Times New Roman" panose="02020603050405020304" pitchFamily="18" charset="0"/>
              </a:rPr>
              <a:t>NaF</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Here the bond energy is 38.6 kcal/</a:t>
            </a:r>
            <a:r>
              <a:rPr lang="en-US" dirty="0" err="1" smtClean="0">
                <a:latin typeface="Times New Roman" panose="02020603050405020304" pitchFamily="18" charset="0"/>
                <a:cs typeface="Times New Roman" panose="02020603050405020304" pitchFamily="18" charset="0"/>
              </a:rPr>
              <a:t>mol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stronger than the I</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bond!  This is the strongest known hydrogen bond.</a:t>
            </a:r>
            <a:endParaRPr lang="en-US" dirty="0"/>
          </a:p>
        </p:txBody>
      </p:sp>
      <p:pic>
        <p:nvPicPr>
          <p:cNvPr id="2050" name="Picture 2" descr="Image result for HF Lewis stru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4059" y="1650048"/>
            <a:ext cx="1101506" cy="67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334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71113"/>
          </a:xfrm>
        </p:spPr>
        <p:txBody>
          <a:bodyPr>
            <a:noAutofit/>
          </a:bodyPr>
          <a:lstStyle/>
          <a:p>
            <a:r>
              <a:rPr lang="en-US" sz="3600" dirty="0" smtClean="0">
                <a:solidFill>
                  <a:srgbClr val="C00000"/>
                </a:solidFill>
                <a:latin typeface="Times New Roman" panose="02020603050405020304" pitchFamily="18" charset="0"/>
                <a:cs typeface="Times New Roman" panose="02020603050405020304" pitchFamily="18" charset="0"/>
              </a:rPr>
              <a:t>Hydrogen </a:t>
            </a:r>
            <a:r>
              <a:rPr lang="en-US" sz="3600" dirty="0" smtClean="0">
                <a:solidFill>
                  <a:srgbClr val="C00000"/>
                </a:solidFill>
                <a:latin typeface="Times New Roman" panose="02020603050405020304" pitchFamily="18" charset="0"/>
                <a:cs typeface="Times New Roman" panose="02020603050405020304" pitchFamily="18" charset="0"/>
              </a:rPr>
              <a:t>Bonds</a:t>
            </a:r>
            <a:endParaRPr lang="en-US" sz="3600" dirty="0"/>
          </a:p>
        </p:txBody>
      </p:sp>
      <p:sp>
        <p:nvSpPr>
          <p:cNvPr id="3" name="TextBox 2"/>
          <p:cNvSpPr txBox="1"/>
          <p:nvPr/>
        </p:nvSpPr>
        <p:spPr>
          <a:xfrm>
            <a:off x="144855" y="1140737"/>
            <a:ext cx="8827129" cy="615553"/>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Another symmetrical hydrogen bonded molecule is protonated 1,8-bis(</a:t>
            </a:r>
            <a:r>
              <a:rPr lang="en-US" sz="1600" dirty="0" err="1" smtClean="0">
                <a:latin typeface="Times New Roman" panose="02020603050405020304" pitchFamily="18" charset="0"/>
                <a:cs typeface="Times New Roman" panose="02020603050405020304" pitchFamily="18" charset="0"/>
              </a:rPr>
              <a:t>dimethylamino</a:t>
            </a:r>
            <a:r>
              <a:rPr lang="en-US" sz="1600" dirty="0" smtClean="0">
                <a:latin typeface="Times New Roman" panose="02020603050405020304" pitchFamily="18" charset="0"/>
                <a:cs typeface="Times New Roman" panose="02020603050405020304" pitchFamily="18" charset="0"/>
              </a:rPr>
              <a:t>)naphthalene:</a:t>
            </a:r>
            <a:endParaRPr lang="en-US" sz="1600" dirty="0"/>
          </a:p>
          <a:p>
            <a:endParaRPr lang="en-US" dirty="0"/>
          </a:p>
        </p:txBody>
      </p:sp>
      <p:pic>
        <p:nvPicPr>
          <p:cNvPr id="3074" name="Picture 2" descr="Image result for proton spo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20" y="1571578"/>
            <a:ext cx="4941395" cy="1633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6459" y="3404103"/>
            <a:ext cx="8401616" cy="230832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parent molecule absorbs protons so readily (the </a:t>
            </a:r>
            <a:r>
              <a:rPr lang="en-US" dirty="0" err="1" smtClean="0">
                <a:latin typeface="Times New Roman" panose="02020603050405020304" pitchFamily="18" charset="0"/>
                <a:cs typeface="Times New Roman" panose="02020603050405020304" pitchFamily="18" charset="0"/>
              </a:rPr>
              <a:t>pKa</a:t>
            </a:r>
            <a:r>
              <a:rPr lang="en-US" dirty="0" smtClean="0">
                <a:latin typeface="Times New Roman" panose="02020603050405020304" pitchFamily="18" charset="0"/>
                <a:cs typeface="Times New Roman" panose="02020603050405020304" pitchFamily="18" charset="0"/>
              </a:rPr>
              <a:t> of the conjugate acid is 12.34!) that it is used in organic synthesis as a “</a:t>
            </a:r>
            <a:r>
              <a:rPr lang="en-US" dirty="0" smtClean="0">
                <a:solidFill>
                  <a:srgbClr val="C92409"/>
                </a:solidFill>
                <a:latin typeface="Times New Roman" panose="02020603050405020304" pitchFamily="18" charset="0"/>
                <a:cs typeface="Times New Roman" panose="02020603050405020304" pitchFamily="18" charset="0"/>
              </a:rPr>
              <a:t>proton sponge</a:t>
            </a:r>
            <a:r>
              <a:rPr lang="en-US" dirty="0" smtClean="0">
                <a:latin typeface="Times New Roman" panose="02020603050405020304" pitchFamily="18" charset="0"/>
                <a:cs typeface="Times New Roman" panose="02020603050405020304" pitchFamily="18" charset="0"/>
              </a:rPr>
              <a:t>”.  The proton is equally shared between the two amine groups, giving a bond order of 0.5 between the proton and each nitrogen.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Symmetric sharing of the proton in hydrogen bonds is also observed in hydrogen-bonding systems under high pressure, including high-pressure ice and high-pressure formic acid.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34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71113"/>
          </a:xfrm>
        </p:spPr>
        <p:txBody>
          <a:bodyPr>
            <a:noAutofit/>
          </a:bodyPr>
          <a:lstStyle/>
          <a:p>
            <a:r>
              <a:rPr lang="en-US" sz="3600" dirty="0" smtClean="0">
                <a:solidFill>
                  <a:srgbClr val="C00000"/>
                </a:solidFill>
                <a:latin typeface="Times New Roman" panose="02020603050405020304" pitchFamily="18" charset="0"/>
                <a:cs typeface="Times New Roman" panose="02020603050405020304" pitchFamily="18" charset="0"/>
              </a:rPr>
              <a:t>Hydrogen </a:t>
            </a:r>
            <a:r>
              <a:rPr lang="en-US" sz="3600" dirty="0" smtClean="0">
                <a:solidFill>
                  <a:srgbClr val="C00000"/>
                </a:solidFill>
                <a:latin typeface="Times New Roman" panose="02020603050405020304" pitchFamily="18" charset="0"/>
                <a:cs typeface="Times New Roman" panose="02020603050405020304" pitchFamily="18" charset="0"/>
              </a:rPr>
              <a:t>Bonds</a:t>
            </a:r>
            <a:endParaRPr lang="en-US" sz="3600" dirty="0"/>
          </a:p>
        </p:txBody>
      </p:sp>
      <p:sp>
        <p:nvSpPr>
          <p:cNvPr id="4" name="TextBox 3"/>
          <p:cNvSpPr txBox="1"/>
          <p:nvPr/>
        </p:nvSpPr>
        <p:spPr>
          <a:xfrm>
            <a:off x="416459" y="1032095"/>
            <a:ext cx="8401616" cy="480131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Because the “backside” of the hydrogen atom is only exposed when highly electronegative atoms are attached, normally we think of hydrogen bonding only occurring when the H is bonded to highly electronegative F, O, or N atoms. </a:t>
            </a:r>
          </a:p>
          <a:p>
            <a:endParaRPr lang="en-US" dirty="0">
              <a:latin typeface="Times New Roman" panose="02020603050405020304" pitchFamily="18" charset="0"/>
              <a:cs typeface="Times New Roman" panose="02020603050405020304" pitchFamily="18" charset="0"/>
            </a:endParaRPr>
          </a:p>
          <a:p>
            <a:r>
              <a:rPr lang="en-US" u="sng" dirty="0" smtClean="0">
                <a:solidFill>
                  <a:srgbClr val="C92409"/>
                </a:solidFill>
                <a:latin typeface="Times New Roman" panose="02020603050405020304" pitchFamily="18" charset="0"/>
                <a:cs typeface="Times New Roman" panose="02020603050405020304" pitchFamily="18" charset="0"/>
              </a:rPr>
              <a:t>Table of gas phase hydrogen bond energies:</a:t>
            </a:r>
            <a:endParaRPr lang="en-US" u="sng" dirty="0">
              <a:solidFill>
                <a:srgbClr val="C92409"/>
              </a:solidFill>
              <a:latin typeface="Times New Roman" panose="02020603050405020304" pitchFamily="18" charset="0"/>
              <a:cs typeface="Times New Roman" panose="02020603050405020304" pitchFamily="18" charset="0"/>
            </a:endParaRPr>
          </a:p>
          <a:p>
            <a:r>
              <a:rPr lang="en-US" dirty="0" smtClean="0">
                <a:solidFill>
                  <a:srgbClr val="C92409"/>
                </a:solidFill>
                <a:latin typeface="Times New Roman" panose="02020603050405020304" pitchFamily="18" charset="0"/>
                <a:cs typeface="Times New Roman" panose="02020603050405020304" pitchFamily="18" charset="0"/>
              </a:rPr>
              <a:t>Molecule</a:t>
            </a:r>
            <a:r>
              <a:rPr lang="en-US" dirty="0" smtClean="0">
                <a:latin typeface="Times New Roman" panose="02020603050405020304" pitchFamily="18" charset="0"/>
                <a:cs typeface="Times New Roman" panose="02020603050405020304" pitchFamily="18" charset="0"/>
              </a:rPr>
              <a:t>			</a:t>
            </a:r>
            <a:r>
              <a:rPr lang="en-US" dirty="0" smtClean="0">
                <a:solidFill>
                  <a:srgbClr val="C92409"/>
                </a:solidFill>
                <a:latin typeface="Times New Roman" panose="02020603050405020304" pitchFamily="18" charset="0"/>
                <a:cs typeface="Times New Roman" panose="02020603050405020304" pitchFamily="18" charset="0"/>
              </a:rPr>
              <a:t>Bond energy (kcal/</a:t>
            </a:r>
            <a:r>
              <a:rPr lang="en-US" dirty="0" err="1" smtClean="0">
                <a:solidFill>
                  <a:srgbClr val="C92409"/>
                </a:solidFill>
                <a:latin typeface="Times New Roman" panose="02020603050405020304" pitchFamily="18" charset="0"/>
                <a:cs typeface="Times New Roman" panose="02020603050405020304" pitchFamily="18" charset="0"/>
              </a:rPr>
              <a:t>mol</a:t>
            </a:r>
            <a:r>
              <a:rPr lang="en-US" dirty="0" smtClean="0">
                <a:solidFill>
                  <a:srgbClr val="C92409"/>
                </a:solidFill>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[F···H···F]</a:t>
            </a:r>
            <a:r>
              <a:rPr lang="en-US" baseline="30000" dirty="0" smtClean="0">
                <a:latin typeface="Times New Roman"/>
                <a:cs typeface="Times New Roman"/>
              </a:rPr>
              <a:t>‒</a:t>
            </a:r>
            <a:r>
              <a:rPr lang="en-US" dirty="0" smtClean="0">
                <a:latin typeface="Times New Roman"/>
                <a:cs typeface="Times New Roman"/>
              </a:rPr>
              <a:t>		38.6 (the proton-bound fluoride dimer)</a:t>
            </a:r>
          </a:p>
          <a:p>
            <a:r>
              <a:rPr lang="en-US" dirty="0" smtClean="0">
                <a:latin typeface="Times New Roman"/>
                <a:cs typeface="Times New Roman"/>
              </a:rPr>
              <a:t>[H</a:t>
            </a:r>
            <a:r>
              <a:rPr lang="en-US" baseline="-25000" dirty="0" smtClean="0">
                <a:latin typeface="Times New Roman"/>
                <a:cs typeface="Times New Roman"/>
              </a:rPr>
              <a:t>2</a:t>
            </a:r>
            <a:r>
              <a:rPr lang="en-US" dirty="0" smtClean="0">
                <a:latin typeface="Times New Roman"/>
                <a:cs typeface="Times New Roman"/>
              </a:rPr>
              <a:t>O···H···OH</a:t>
            </a:r>
            <a:r>
              <a:rPr lang="en-US" baseline="-25000" dirty="0" smtClean="0">
                <a:latin typeface="Times New Roman"/>
                <a:cs typeface="Times New Roman"/>
              </a:rPr>
              <a:t>2</a:t>
            </a:r>
            <a:r>
              <a:rPr lang="en-US" dirty="0" smtClean="0">
                <a:latin typeface="Times New Roman"/>
                <a:cs typeface="Times New Roman"/>
              </a:rPr>
              <a:t>]</a:t>
            </a:r>
            <a:r>
              <a:rPr lang="en-US" baseline="30000" dirty="0" smtClean="0">
                <a:latin typeface="Times New Roman"/>
                <a:cs typeface="Times New Roman"/>
              </a:rPr>
              <a:t>+</a:t>
            </a:r>
            <a:r>
              <a:rPr lang="en-US" dirty="0" smtClean="0">
                <a:latin typeface="Times New Roman"/>
                <a:cs typeface="Times New Roman"/>
              </a:rPr>
              <a:t>		33   (the proton-bound water dimer)</a:t>
            </a:r>
          </a:p>
          <a:p>
            <a:r>
              <a:rPr lang="en-US" dirty="0">
                <a:latin typeface="Times New Roman"/>
                <a:cs typeface="Times New Roman"/>
              </a:rPr>
              <a:t>[</a:t>
            </a:r>
            <a:r>
              <a:rPr lang="en-US" dirty="0" smtClean="0">
                <a:latin typeface="Times New Roman"/>
                <a:cs typeface="Times New Roman"/>
              </a:rPr>
              <a:t>H</a:t>
            </a:r>
            <a:r>
              <a:rPr lang="en-US" baseline="-25000" dirty="0" smtClean="0">
                <a:latin typeface="Times New Roman"/>
                <a:cs typeface="Times New Roman"/>
              </a:rPr>
              <a:t>3</a:t>
            </a:r>
            <a:r>
              <a:rPr lang="en-US" dirty="0" smtClean="0">
                <a:latin typeface="Times New Roman"/>
                <a:cs typeface="Times New Roman"/>
              </a:rPr>
              <a:t>N···</a:t>
            </a:r>
            <a:r>
              <a:rPr lang="en-US" dirty="0">
                <a:latin typeface="Times New Roman"/>
                <a:cs typeface="Times New Roman"/>
              </a:rPr>
              <a:t>H</a:t>
            </a:r>
            <a:r>
              <a:rPr lang="en-US" dirty="0" smtClean="0">
                <a:latin typeface="Times New Roman"/>
                <a:cs typeface="Times New Roman"/>
              </a:rPr>
              <a:t>···NH</a:t>
            </a:r>
            <a:r>
              <a:rPr lang="en-US" baseline="-25000" dirty="0" smtClean="0">
                <a:latin typeface="Times New Roman"/>
                <a:cs typeface="Times New Roman"/>
              </a:rPr>
              <a:t>3</a:t>
            </a:r>
            <a:r>
              <a:rPr lang="en-US" dirty="0" smtClean="0">
                <a:latin typeface="Times New Roman"/>
                <a:cs typeface="Times New Roman"/>
              </a:rPr>
              <a:t>]</a:t>
            </a:r>
            <a:r>
              <a:rPr lang="en-US" baseline="30000" dirty="0" smtClean="0">
                <a:latin typeface="Times New Roman"/>
                <a:cs typeface="Times New Roman"/>
              </a:rPr>
              <a:t>+</a:t>
            </a:r>
            <a:r>
              <a:rPr lang="en-US" dirty="0">
                <a:latin typeface="Times New Roman"/>
                <a:cs typeface="Times New Roman"/>
              </a:rPr>
              <a:t>		</a:t>
            </a:r>
            <a:r>
              <a:rPr lang="en-US" dirty="0" smtClean="0">
                <a:latin typeface="Times New Roman"/>
                <a:cs typeface="Times New Roman"/>
              </a:rPr>
              <a:t>24   (the proton-bound ammonia dimer)</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HOH···OH</a:t>
            </a:r>
            <a:r>
              <a:rPr lang="en-US" baseline="30000" dirty="0" smtClean="0">
                <a:latin typeface="Times New Roman"/>
                <a:cs typeface="Times New Roman"/>
              </a:rPr>
              <a:t>‒</a:t>
            </a:r>
            <a:r>
              <a:rPr lang="en-US" dirty="0" smtClean="0">
                <a:latin typeface="Times New Roman"/>
                <a:cs typeface="Times New Roman"/>
              </a:rPr>
              <a:t>		23   (water-hydroxide)</a:t>
            </a:r>
          </a:p>
          <a:p>
            <a:r>
              <a:rPr lang="en-US" dirty="0" smtClean="0">
                <a:latin typeface="Times New Roman"/>
                <a:cs typeface="Times New Roman"/>
              </a:rPr>
              <a:t>NH</a:t>
            </a:r>
            <a:r>
              <a:rPr lang="en-US" baseline="-25000" dirty="0" smtClean="0">
                <a:latin typeface="Times New Roman"/>
                <a:cs typeface="Times New Roman"/>
              </a:rPr>
              <a:t>4</a:t>
            </a:r>
            <a:r>
              <a:rPr lang="en-US" baseline="30000" dirty="0" smtClean="0">
                <a:latin typeface="Times New Roman"/>
                <a:cs typeface="Times New Roman"/>
              </a:rPr>
              <a:t>+</a:t>
            </a:r>
            <a:r>
              <a:rPr lang="en-US" dirty="0" smtClean="0">
                <a:latin typeface="Times New Roman"/>
                <a:cs typeface="Times New Roman"/>
              </a:rPr>
              <a:t>···OH</a:t>
            </a:r>
            <a:r>
              <a:rPr lang="en-US" baseline="-25000" dirty="0" smtClean="0">
                <a:latin typeface="Times New Roman"/>
                <a:cs typeface="Times New Roman"/>
              </a:rPr>
              <a:t>2</a:t>
            </a:r>
            <a:r>
              <a:rPr lang="en-US" dirty="0" smtClean="0">
                <a:latin typeface="Times New Roman"/>
                <a:cs typeface="Times New Roman"/>
              </a:rPr>
              <a:t>		19  (the proton-bound ammonia-water dimer)</a:t>
            </a:r>
          </a:p>
          <a:p>
            <a:r>
              <a:rPr lang="en-US" dirty="0" smtClean="0">
                <a:latin typeface="Times New Roman"/>
                <a:cs typeface="Times New Roman"/>
              </a:rPr>
              <a:t>HOH···NH</a:t>
            </a:r>
            <a:r>
              <a:rPr lang="en-US" baseline="-25000" dirty="0" smtClean="0">
                <a:latin typeface="Times New Roman"/>
                <a:cs typeface="Times New Roman"/>
              </a:rPr>
              <a:t>3</a:t>
            </a:r>
            <a:r>
              <a:rPr lang="en-US" dirty="0" smtClean="0">
                <a:latin typeface="Times New Roman"/>
                <a:cs typeface="Times New Roman"/>
              </a:rPr>
              <a:t>		6.9 (water-ammonia)</a:t>
            </a:r>
          </a:p>
          <a:p>
            <a:r>
              <a:rPr lang="en-US" dirty="0" smtClean="0">
                <a:latin typeface="Times New Roman"/>
                <a:cs typeface="Times New Roman"/>
              </a:rPr>
              <a:t>HOH···OH</a:t>
            </a:r>
            <a:r>
              <a:rPr lang="en-US" baseline="-25000" dirty="0" smtClean="0">
                <a:latin typeface="Times New Roman"/>
                <a:cs typeface="Times New Roman"/>
              </a:rPr>
              <a:t>2</a:t>
            </a:r>
            <a:r>
              <a:rPr lang="en-US" dirty="0" smtClean="0">
                <a:latin typeface="Times New Roman"/>
                <a:cs typeface="Times New Roman"/>
              </a:rPr>
              <a:t>		5.0 (water dimer)</a:t>
            </a:r>
          </a:p>
          <a:p>
            <a:r>
              <a:rPr lang="en-US" dirty="0" smtClean="0">
                <a:latin typeface="Times New Roman"/>
                <a:cs typeface="Times New Roman"/>
              </a:rPr>
              <a:t>HOH···OH</a:t>
            </a:r>
            <a:r>
              <a:rPr lang="en-US" baseline="-25000" dirty="0" smtClean="0">
                <a:latin typeface="Times New Roman"/>
                <a:cs typeface="Times New Roman"/>
              </a:rPr>
              <a:t>3</a:t>
            </a:r>
            <a:r>
              <a:rPr lang="en-US" baseline="30000" dirty="0" smtClean="0">
                <a:latin typeface="Times New Roman"/>
                <a:cs typeface="Times New Roman"/>
              </a:rPr>
              <a:t>+</a:t>
            </a:r>
            <a:r>
              <a:rPr lang="en-US" dirty="0" smtClean="0">
                <a:latin typeface="Times New Roman"/>
                <a:cs typeface="Times New Roman"/>
              </a:rPr>
              <a:t>		4.3 (water-hydronium)</a:t>
            </a:r>
          </a:p>
          <a:p>
            <a:r>
              <a:rPr lang="en-US" dirty="0" smtClean="0">
                <a:latin typeface="Times New Roman"/>
                <a:cs typeface="Times New Roman"/>
              </a:rPr>
              <a:t>N≡C-H···OH</a:t>
            </a:r>
            <a:r>
              <a:rPr lang="en-US" baseline="-25000" dirty="0" smtClean="0">
                <a:latin typeface="Times New Roman"/>
                <a:cs typeface="Times New Roman"/>
              </a:rPr>
              <a:t>2</a:t>
            </a:r>
            <a:r>
              <a:rPr lang="en-US" dirty="0" smtClean="0">
                <a:latin typeface="Times New Roman"/>
                <a:cs typeface="Times New Roman"/>
              </a:rPr>
              <a:t>		3.8 (weak acid – water)</a:t>
            </a:r>
          </a:p>
          <a:p>
            <a:r>
              <a:rPr lang="en-US" dirty="0" smtClean="0">
                <a:latin typeface="Times New Roman"/>
                <a:cs typeface="Times New Roman"/>
              </a:rPr>
              <a:t>H</a:t>
            </a:r>
            <a:r>
              <a:rPr lang="en-US" baseline="-25000" dirty="0" smtClean="0">
                <a:latin typeface="Times New Roman"/>
                <a:cs typeface="Times New Roman"/>
              </a:rPr>
              <a:t>2</a:t>
            </a:r>
            <a:r>
              <a:rPr lang="en-US" dirty="0" smtClean="0">
                <a:latin typeface="Times New Roman"/>
                <a:cs typeface="Times New Roman"/>
              </a:rPr>
              <a:t>N-H···NH</a:t>
            </a:r>
            <a:r>
              <a:rPr lang="en-US" baseline="-25000" dirty="0" smtClean="0">
                <a:latin typeface="Times New Roman"/>
                <a:cs typeface="Times New Roman"/>
              </a:rPr>
              <a:t>3</a:t>
            </a:r>
            <a:r>
              <a:rPr lang="en-US" dirty="0" smtClean="0">
                <a:latin typeface="Times New Roman"/>
                <a:cs typeface="Times New Roman"/>
              </a:rPr>
              <a:t>		3.1 (ammonia dimer)</a:t>
            </a:r>
          </a:p>
          <a:p>
            <a:r>
              <a:rPr lang="en-US" dirty="0" smtClean="0">
                <a:latin typeface="Times New Roman"/>
                <a:cs typeface="Times New Roman"/>
              </a:rPr>
              <a:t>HSH···SH</a:t>
            </a:r>
            <a:r>
              <a:rPr lang="en-US" baseline="-25000" dirty="0" smtClean="0">
                <a:latin typeface="Times New Roman"/>
                <a:cs typeface="Times New Roman"/>
              </a:rPr>
              <a:t>2</a:t>
            </a:r>
            <a:r>
              <a:rPr lang="en-US" dirty="0" smtClean="0">
                <a:latin typeface="Times New Roman"/>
                <a:cs typeface="Times New Roman"/>
              </a:rPr>
              <a:t>		1.1 (not normally considered hydrogen bonded)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35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871113"/>
          </a:xfrm>
        </p:spPr>
        <p:txBody>
          <a:bodyPr>
            <a:noAutofit/>
          </a:bodyPr>
          <a:lstStyle/>
          <a:p>
            <a:r>
              <a:rPr lang="en-US" sz="3600" dirty="0" smtClean="0">
                <a:solidFill>
                  <a:srgbClr val="C00000"/>
                </a:solidFill>
                <a:latin typeface="Times New Roman" panose="02020603050405020304" pitchFamily="18" charset="0"/>
                <a:cs typeface="Times New Roman" panose="02020603050405020304" pitchFamily="18" charset="0"/>
              </a:rPr>
              <a:t>Multiple Donors and Acceptors</a:t>
            </a:r>
            <a:endParaRPr lang="en-US" sz="3600" dirty="0"/>
          </a:p>
        </p:txBody>
      </p:sp>
      <p:sp>
        <p:nvSpPr>
          <p:cNvPr id="4" name="TextBox 3"/>
          <p:cNvSpPr txBox="1"/>
          <p:nvPr/>
        </p:nvSpPr>
        <p:spPr>
          <a:xfrm>
            <a:off x="144855" y="1014701"/>
            <a:ext cx="8999145" cy="563231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sp</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hybridized systems, the central atom can have 0 to 4 hydrogens that can be donated and </a:t>
            </a:r>
          </a:p>
          <a:p>
            <a:r>
              <a:rPr lang="en-US" dirty="0" smtClean="0">
                <a:latin typeface="Times New Roman" panose="02020603050405020304" pitchFamily="18" charset="0"/>
                <a:cs typeface="Times New Roman" panose="02020603050405020304" pitchFamily="18" charset="0"/>
              </a:rPr>
              <a:t>4 to 0 lone pairs that can serve as hydrogen bond acceptors.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Thus, in principle:</a:t>
            </a:r>
          </a:p>
          <a:p>
            <a:r>
              <a:rPr lang="en-US" dirty="0" smtClean="0">
                <a:latin typeface="Times New Roman" panose="02020603050405020304" pitchFamily="18" charset="0"/>
                <a:cs typeface="Times New Roman" panose="02020603050405020304" pitchFamily="18" charset="0"/>
              </a:rPr>
              <a:t>CH</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 could donate 4 hydrogens (in principle)</a:t>
            </a:r>
            <a:r>
              <a:rPr lang="en-US" dirty="0" smtClean="0">
                <a:solidFill>
                  <a:srgbClr val="C92409"/>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but cannot accept any hydrogen bonds</a:t>
            </a:r>
          </a:p>
          <a:p>
            <a:r>
              <a:rPr lang="en-US" dirty="0" smtClean="0">
                <a:latin typeface="Times New Roman" panose="02020603050405020304" pitchFamily="18" charset="0"/>
                <a:cs typeface="Times New Roman" panose="02020603050405020304" pitchFamily="18" charset="0"/>
              </a:rPr>
              <a:t>NH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can donate 3 hydrogens, but can only accept 1 hydrogen bond</a:t>
            </a:r>
          </a:p>
          <a:p>
            <a:r>
              <a:rPr lang="en-US" dirty="0" smtClean="0">
                <a:latin typeface="Times New Roman" panose="02020603050405020304" pitchFamily="18" charset="0"/>
                <a:cs typeface="Times New Roman" panose="02020603050405020304" pitchFamily="18" charset="0"/>
              </a:rPr>
              <a:t>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 can donate 2 hydrogens, and can accept 2 hydrogen bonds</a:t>
            </a:r>
          </a:p>
          <a:p>
            <a:r>
              <a:rPr lang="en-US" dirty="0" smtClean="0">
                <a:latin typeface="Times New Roman" panose="02020603050405020304" pitchFamily="18" charset="0"/>
                <a:cs typeface="Times New Roman" panose="02020603050405020304" pitchFamily="18" charset="0"/>
              </a:rPr>
              <a:t>HF can donate 1 hydrogen and can accept 3 hydrogen bonds</a:t>
            </a:r>
          </a:p>
          <a:p>
            <a:r>
              <a:rPr lang="en-US" dirty="0" smtClean="0">
                <a:latin typeface="Times New Roman" panose="02020603050405020304" pitchFamily="18" charset="0"/>
                <a:cs typeface="Times New Roman" panose="02020603050405020304" pitchFamily="18" charset="0"/>
              </a:rPr>
              <a:t>Ne cannot donate any hydrogens, and can (in principle)</a:t>
            </a:r>
            <a:r>
              <a:rPr lang="en-US" dirty="0" smtClean="0">
                <a:solidFill>
                  <a:srgbClr val="C92409"/>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accept 4 hydrogen bonds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Water is perfectly set up to make a hydrogen bonded network where each molecule simultaneously donates two hydrogens to form hydrogen bonds and accepts two hydrogens to form two more hydrogen bonds.  Thus, each molecule participates in 4 hydrogen bonds.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In HF and NH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each molecule can only participate in two hydrogen bonds.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is why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 is a liquid at room temperature, but HF and NH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are gases. </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solidFill>
                  <a:srgbClr val="C92409"/>
                </a:solidFill>
                <a:latin typeface="Times New Roman" panose="02020603050405020304" pitchFamily="18" charset="0"/>
                <a:cs typeface="Times New Roman" panose="02020603050405020304" pitchFamily="18" charset="0"/>
              </a:rPr>
              <a:t>*from the French, “</a:t>
            </a:r>
            <a:r>
              <a:rPr lang="en-US" dirty="0" err="1" smtClean="0">
                <a:solidFill>
                  <a:srgbClr val="C92409"/>
                </a:solidFill>
                <a:latin typeface="Times New Roman" panose="02020603050405020304" pitchFamily="18" charset="0"/>
                <a:cs typeface="Times New Roman" panose="02020603050405020304" pitchFamily="18" charset="0"/>
              </a:rPr>
              <a:t>En</a:t>
            </a:r>
            <a:r>
              <a:rPr lang="en-US" dirty="0" smtClean="0">
                <a:solidFill>
                  <a:srgbClr val="C92409"/>
                </a:solidFill>
                <a:latin typeface="Times New Roman" panose="02020603050405020304" pitchFamily="18" charset="0"/>
                <a:cs typeface="Times New Roman" panose="02020603050405020304" pitchFamily="18" charset="0"/>
              </a:rPr>
              <a:t> </a:t>
            </a:r>
            <a:r>
              <a:rPr lang="en-US" dirty="0" err="1" smtClean="0">
                <a:solidFill>
                  <a:srgbClr val="C92409"/>
                </a:solidFill>
                <a:latin typeface="Times New Roman" panose="02020603050405020304" pitchFamily="18" charset="0"/>
                <a:cs typeface="Times New Roman" panose="02020603050405020304" pitchFamily="18" charset="0"/>
              </a:rPr>
              <a:t>principe</a:t>
            </a:r>
            <a:r>
              <a:rPr lang="en-US" dirty="0" smtClean="0">
                <a:solidFill>
                  <a:srgbClr val="C92409"/>
                </a:solidFill>
                <a:latin typeface="Times New Roman" panose="02020603050405020304" pitchFamily="18" charset="0"/>
                <a:cs typeface="Times New Roman" panose="02020603050405020304" pitchFamily="18" charset="0"/>
              </a:rPr>
              <a:t>”, meaning “no”.</a:t>
            </a:r>
            <a:endParaRPr lang="en-US" dirty="0">
              <a:solidFill>
                <a:srgbClr val="C9240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81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142875"/>
            <a:ext cx="9144000" cy="834900"/>
          </a:xfrm>
        </p:spPr>
        <p:txBody>
          <a:bodyPr>
            <a:noAutofit/>
          </a:bodyPr>
          <a:lstStyle/>
          <a:p>
            <a:pPr algn="l"/>
            <a:r>
              <a:rPr lang="en-US" sz="3600" dirty="0" smtClean="0">
                <a:solidFill>
                  <a:srgbClr val="C00000"/>
                </a:solidFill>
                <a:latin typeface="Times New Roman" panose="02020603050405020304" pitchFamily="18" charset="0"/>
                <a:cs typeface="Times New Roman" panose="02020603050405020304" pitchFamily="18" charset="0"/>
              </a:rPr>
              <a:t>Interactions between static charge distributions</a:t>
            </a:r>
            <a:endParaRPr lang="en-US" sz="3600" dirty="0"/>
          </a:p>
        </p:txBody>
      </p:sp>
      <mc:AlternateContent xmlns:mc="http://schemas.openxmlformats.org/markup-compatibility/2006">
        <mc:Choice xmlns:a14="http://schemas.microsoft.com/office/drawing/2010/main" Requires="a14">
          <p:sp>
            <p:nvSpPr>
              <p:cNvPr id="5" name="TextBox 4"/>
              <p:cNvSpPr txBox="1"/>
              <p:nvPr/>
            </p:nvSpPr>
            <p:spPr>
              <a:xfrm>
                <a:off x="823865" y="1186004"/>
                <a:ext cx="8148118" cy="4375300"/>
              </a:xfrm>
              <a:prstGeom prst="rect">
                <a:avLst/>
              </a:prstGeom>
              <a:noFill/>
            </p:spPr>
            <p:txBody>
              <a:bodyPr wrap="square" rtlCol="0">
                <a:spAutoFit/>
              </a:bodyPr>
              <a:lstStyle/>
              <a:p>
                <a:pPr marL="400050" indent="-400050">
                  <a:buAutoNum type="romanUcPeriod"/>
                </a:pPr>
                <a:r>
                  <a:rPr lang="en-US" dirty="0" smtClean="0">
                    <a:solidFill>
                      <a:srgbClr val="C92409"/>
                    </a:solidFill>
                    <a:latin typeface="Times New Roman" panose="02020603050405020304" pitchFamily="18" charset="0"/>
                    <a:cs typeface="Times New Roman" panose="02020603050405020304" pitchFamily="18" charset="0"/>
                  </a:rPr>
                  <a:t>Charge – charge interactions </a:t>
                </a:r>
                <a:r>
                  <a:rPr lang="en-US" dirty="0" smtClean="0">
                    <a:latin typeface="Times New Roman" panose="02020603050405020304" pitchFamily="18" charset="0"/>
                    <a:cs typeface="Times New Roman" panose="02020603050405020304" pitchFamily="18" charset="0"/>
                  </a:rPr>
                  <a:t>(for example – ion-ion interactions)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These just follow Coulomb’s Law: </a:t>
                </a:r>
                <a14:m>
                  <m:oMath xmlns:m="http://schemas.openxmlformats.org/officeDocument/2006/math">
                    <m:r>
                      <a:rPr lang="en-US" i="1">
                        <a:latin typeface="Cambria Math"/>
                      </a:rPr>
                      <m:t>𝑉</m:t>
                    </m:r>
                    <m:d>
                      <m:dPr>
                        <m:ctrlPr>
                          <a:rPr lang="en-US" i="1">
                            <a:latin typeface="Cambria Math"/>
                          </a:rPr>
                        </m:ctrlPr>
                      </m:dPr>
                      <m:e>
                        <m:r>
                          <a:rPr lang="en-US" i="1">
                            <a:latin typeface="Cambria Math"/>
                          </a:rPr>
                          <m:t>𝑟</m:t>
                        </m:r>
                      </m:e>
                    </m:d>
                    <m:r>
                      <a:rPr lang="en-US" i="1">
                        <a:latin typeface="Cambria Math"/>
                      </a:rPr>
                      <m:t>= </m:t>
                    </m:r>
                    <m:f>
                      <m:fPr>
                        <m:ctrlPr>
                          <a:rPr lang="en-US" i="1">
                            <a:latin typeface="Cambria Math"/>
                          </a:rPr>
                        </m:ctrlPr>
                      </m:fPr>
                      <m:num>
                        <m:sSub>
                          <m:sSubPr>
                            <m:ctrlPr>
                              <a:rPr lang="en-US" i="1">
                                <a:latin typeface="Cambria Math"/>
                              </a:rPr>
                            </m:ctrlPr>
                          </m:sSubPr>
                          <m:e>
                            <m:r>
                              <a:rPr lang="en-US" i="1">
                                <a:latin typeface="Cambria Math"/>
                              </a:rPr>
                              <m:t>𝑞</m:t>
                            </m:r>
                          </m:e>
                          <m:sub>
                            <m:r>
                              <a:rPr lang="en-US" i="1">
                                <a:latin typeface="Cambria Math"/>
                              </a:rPr>
                              <m:t>1</m:t>
                            </m:r>
                          </m:sub>
                        </m:sSub>
                        <m:sSub>
                          <m:sSubPr>
                            <m:ctrlPr>
                              <a:rPr lang="en-US" i="1">
                                <a:latin typeface="Cambria Math"/>
                              </a:rPr>
                            </m:ctrlPr>
                          </m:sSubPr>
                          <m:e>
                            <m:r>
                              <a:rPr lang="en-US" i="1">
                                <a:latin typeface="Cambria Math"/>
                              </a:rPr>
                              <m:t>𝑞</m:t>
                            </m:r>
                          </m:e>
                          <m:sub>
                            <m:r>
                              <a:rPr lang="en-US" i="1">
                                <a:latin typeface="Cambria Math"/>
                              </a:rPr>
                              <m:t>2</m:t>
                            </m:r>
                          </m:sub>
                        </m:sSub>
                      </m:num>
                      <m:den>
                        <m:sSub>
                          <m:sSubPr>
                            <m:ctrlPr>
                              <a:rPr lang="en-US" i="1">
                                <a:latin typeface="Cambria Math"/>
                              </a:rPr>
                            </m:ctrlPr>
                          </m:sSubPr>
                          <m:e>
                            <m:r>
                              <a:rPr lang="en-US" i="1">
                                <a:latin typeface="Cambria Math"/>
                              </a:rPr>
                              <m:t>4</m:t>
                            </m:r>
                            <m:r>
                              <m:rPr>
                                <m:sty m:val="p"/>
                              </m:rPr>
                              <a:rPr lang="el-GR" i="1">
                                <a:latin typeface="Cambria Math"/>
                              </a:rPr>
                              <m:t>πε</m:t>
                            </m:r>
                          </m:e>
                          <m:sub>
                            <m:r>
                              <a:rPr lang="en-US" i="1">
                                <a:latin typeface="Cambria Math"/>
                              </a:rPr>
                              <m:t>0</m:t>
                            </m:r>
                          </m:sub>
                        </m:sSub>
                        <m:r>
                          <a:rPr lang="en-US" i="1">
                            <a:latin typeface="Cambria Math"/>
                          </a:rPr>
                          <m:t>𝑟</m:t>
                        </m:r>
                      </m:den>
                    </m:f>
                  </m:oMath>
                </a14:m>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The strength of the interaction depends on how close the ions get to each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other (R), and the magnitude of their charges (q</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and q</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Crystal	Charges	r (in </a:t>
                </a:r>
                <a:r>
                  <a:rPr lang="en-US" dirty="0" smtClean="0">
                    <a:latin typeface="Times New Roman"/>
                    <a:cs typeface="Times New Roman"/>
                  </a:rPr>
                  <a:t>Å)	MP(K)</a:t>
                </a:r>
              </a:p>
              <a:p>
                <a:r>
                  <a:rPr lang="en-US" dirty="0">
                    <a:latin typeface="Times New Roman"/>
                    <a:cs typeface="Times New Roman"/>
                  </a:rPr>
                  <a:t>	</a:t>
                </a:r>
                <a:r>
                  <a:rPr lang="en-US" dirty="0" err="1" smtClean="0">
                    <a:latin typeface="Times New Roman"/>
                    <a:cs typeface="Times New Roman"/>
                  </a:rPr>
                  <a:t>NaF</a:t>
                </a:r>
                <a:r>
                  <a:rPr lang="en-US" dirty="0" smtClean="0">
                    <a:latin typeface="Times New Roman"/>
                    <a:cs typeface="Times New Roman"/>
                  </a:rPr>
                  <a:t>	±1	2.31	1266</a:t>
                </a:r>
              </a:p>
              <a:p>
                <a:r>
                  <a:rPr lang="en-US" dirty="0">
                    <a:latin typeface="Times New Roman"/>
                    <a:cs typeface="Times New Roman"/>
                  </a:rPr>
                  <a:t>	</a:t>
                </a:r>
                <a:r>
                  <a:rPr lang="en-US" dirty="0" err="1" smtClean="0">
                    <a:latin typeface="Times New Roman"/>
                    <a:cs typeface="Times New Roman"/>
                  </a:rPr>
                  <a:t>KCl</a:t>
                </a:r>
                <a:r>
                  <a:rPr lang="en-US" dirty="0" smtClean="0">
                    <a:latin typeface="Times New Roman"/>
                    <a:cs typeface="Times New Roman"/>
                  </a:rPr>
                  <a:t>	±1	3.14	1043</a:t>
                </a:r>
              </a:p>
              <a:p>
                <a:r>
                  <a:rPr lang="en-US" dirty="0">
                    <a:latin typeface="Times New Roman"/>
                    <a:cs typeface="Times New Roman"/>
                  </a:rPr>
                  <a:t>	</a:t>
                </a:r>
                <a:r>
                  <a:rPr lang="en-US" dirty="0" err="1" smtClean="0">
                    <a:latin typeface="Times New Roman"/>
                    <a:cs typeface="Times New Roman"/>
                  </a:rPr>
                  <a:t>RbBr</a:t>
                </a:r>
                <a:r>
                  <a:rPr lang="en-US" dirty="0" smtClean="0">
                    <a:latin typeface="Times New Roman"/>
                    <a:cs typeface="Times New Roman"/>
                  </a:rPr>
                  <a:t>	±1	3.42	  955</a:t>
                </a:r>
              </a:p>
              <a:p>
                <a:r>
                  <a:rPr lang="en-US" dirty="0">
                    <a:latin typeface="Times New Roman"/>
                    <a:cs typeface="Times New Roman"/>
                  </a:rPr>
                  <a:t>	</a:t>
                </a:r>
                <a:r>
                  <a:rPr lang="en-US" dirty="0" err="1" smtClean="0">
                    <a:latin typeface="Times New Roman"/>
                    <a:cs typeface="Times New Roman"/>
                  </a:rPr>
                  <a:t>CsI</a:t>
                </a:r>
                <a:r>
                  <a:rPr lang="en-US" dirty="0" smtClean="0">
                    <a:latin typeface="Times New Roman"/>
                    <a:cs typeface="Times New Roman"/>
                  </a:rPr>
                  <a:t>	±1	3.95	  894</a:t>
                </a:r>
              </a:p>
              <a:p>
                <a:r>
                  <a:rPr lang="en-US" dirty="0">
                    <a:latin typeface="Times New Roman"/>
                    <a:cs typeface="Times New Roman"/>
                  </a:rPr>
                  <a:t>	</a:t>
                </a:r>
                <a:r>
                  <a:rPr lang="en-US" dirty="0" err="1" smtClean="0">
                    <a:latin typeface="Times New Roman"/>
                    <a:cs typeface="Times New Roman"/>
                  </a:rPr>
                  <a:t>MgO</a:t>
                </a:r>
                <a:r>
                  <a:rPr lang="en-US" dirty="0" smtClean="0">
                    <a:latin typeface="Times New Roman"/>
                    <a:cs typeface="Times New Roman"/>
                  </a:rPr>
                  <a:t>	±2	2.10	3125</a:t>
                </a:r>
              </a:p>
              <a:p>
                <a:r>
                  <a:rPr lang="en-US" dirty="0">
                    <a:latin typeface="Times New Roman"/>
                    <a:cs typeface="Times New Roman"/>
                  </a:rPr>
                  <a:t>	</a:t>
                </a:r>
                <a:r>
                  <a:rPr lang="en-US" dirty="0" err="1" smtClean="0">
                    <a:latin typeface="Times New Roman"/>
                    <a:cs typeface="Times New Roman"/>
                  </a:rPr>
                  <a:t>CaS</a:t>
                </a:r>
                <a:r>
                  <a:rPr lang="en-US" dirty="0" smtClean="0">
                    <a:latin typeface="Times New Roman"/>
                    <a:cs typeface="Times New Roman"/>
                  </a:rPr>
                  <a:t>	±2	2.85	2798</a:t>
                </a:r>
              </a:p>
              <a:p>
                <a:endParaRPr lang="en-US" dirty="0">
                  <a:latin typeface="Times New Roman"/>
                  <a:cs typeface="Times New Roman"/>
                </a:endParaRPr>
              </a:p>
              <a:p>
                <a:r>
                  <a:rPr lang="en-US" dirty="0" smtClean="0">
                    <a:latin typeface="Times New Roman"/>
                    <a:cs typeface="Times New Roman"/>
                  </a:rPr>
                  <a:t>MP is not strictly proportional to q</a:t>
                </a:r>
                <a:r>
                  <a:rPr lang="en-US" baseline="-25000" dirty="0" smtClean="0">
                    <a:latin typeface="Times New Roman"/>
                    <a:cs typeface="Times New Roman"/>
                  </a:rPr>
                  <a:t>1</a:t>
                </a:r>
                <a:r>
                  <a:rPr lang="en-US" dirty="0" smtClean="0">
                    <a:latin typeface="Times New Roman"/>
                    <a:cs typeface="Times New Roman"/>
                  </a:rPr>
                  <a:t>q</a:t>
                </a:r>
                <a:r>
                  <a:rPr lang="en-US" baseline="-25000" dirty="0" smtClean="0">
                    <a:latin typeface="Times New Roman"/>
                    <a:cs typeface="Times New Roman"/>
                  </a:rPr>
                  <a:t>2</a:t>
                </a:r>
                <a:r>
                  <a:rPr lang="en-US" dirty="0" smtClean="0">
                    <a:latin typeface="Times New Roman"/>
                    <a:cs typeface="Times New Roman"/>
                  </a:rPr>
                  <a:t>/r, because other effects come into play, including the polarizability of the ions. (More about polarizability later.)</a:t>
                </a:r>
                <a:endParaRPr lang="en-US" dirty="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823865" y="1186004"/>
                <a:ext cx="8148118" cy="4375300"/>
              </a:xfrm>
              <a:prstGeom prst="rect">
                <a:avLst/>
              </a:prstGeom>
              <a:blipFill rotWithShape="1">
                <a:blip r:embed="rId2"/>
                <a:stretch>
                  <a:fillRect l="-598" t="-697" b="-1395"/>
                </a:stretch>
              </a:blipFill>
            </p:spPr>
            <p:txBody>
              <a:bodyPr/>
              <a:lstStyle/>
              <a:p>
                <a:r>
                  <a:rPr lang="en-US">
                    <a:noFill/>
                  </a:rPr>
                  <a:t> </a:t>
                </a:r>
              </a:p>
            </p:txBody>
          </p:sp>
        </mc:Fallback>
      </mc:AlternateContent>
    </p:spTree>
    <p:extLst>
      <p:ext uri="{BB962C8B-B14F-4D97-AF65-F5344CB8AC3E}">
        <p14:creationId xmlns:p14="http://schemas.microsoft.com/office/powerpoint/2010/main" val="55257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60375" y="2900427"/>
            <a:ext cx="2394133" cy="1943203"/>
            <a:chOff x="2096386" y="4203842"/>
            <a:chExt cx="2394133" cy="1943203"/>
          </a:xfrm>
        </p:grpSpPr>
        <p:grpSp>
          <p:nvGrpSpPr>
            <p:cNvPr id="8" name="Group 7"/>
            <p:cNvGrpSpPr/>
            <p:nvPr/>
          </p:nvGrpSpPr>
          <p:grpSpPr>
            <a:xfrm>
              <a:off x="2096386" y="4203842"/>
              <a:ext cx="2394133" cy="1875301"/>
              <a:chOff x="2096386" y="4203842"/>
              <a:chExt cx="2394133" cy="1875301"/>
            </a:xfrm>
          </p:grpSpPr>
          <p:grpSp>
            <p:nvGrpSpPr>
              <p:cNvPr id="7" name="Group 6"/>
              <p:cNvGrpSpPr/>
              <p:nvPr/>
            </p:nvGrpSpPr>
            <p:grpSpPr>
              <a:xfrm>
                <a:off x="2096386" y="4203843"/>
                <a:ext cx="2394133" cy="1875300"/>
                <a:chOff x="2096386" y="4203843"/>
                <a:chExt cx="2394133" cy="1875300"/>
              </a:xfrm>
            </p:grpSpPr>
            <p:pic>
              <p:nvPicPr>
                <p:cNvPr id="4106" name="Picture 10" descr="Image result for HF hydrogen bonded dim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34" r="58044"/>
                <a:stretch/>
              </p:blipFill>
              <p:spPr bwMode="auto">
                <a:xfrm>
                  <a:off x="2096386" y="4203843"/>
                  <a:ext cx="2325723" cy="1875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46901" y="4203843"/>
                  <a:ext cx="443618" cy="1092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2510828" y="4203842"/>
                <a:ext cx="1345947" cy="1182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693813" y="5975029"/>
              <a:ext cx="153909" cy="172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47160" y="142875"/>
            <a:ext cx="8581061" cy="871113"/>
          </a:xfrm>
        </p:spPr>
        <p:txBody>
          <a:bodyPr>
            <a:noAutofit/>
          </a:bodyPr>
          <a:lstStyle/>
          <a:p>
            <a:r>
              <a:rPr lang="en-US" sz="3600" dirty="0" smtClean="0">
                <a:solidFill>
                  <a:srgbClr val="C00000"/>
                </a:solidFill>
                <a:latin typeface="Times New Roman" panose="02020603050405020304" pitchFamily="18" charset="0"/>
                <a:cs typeface="Times New Roman" panose="02020603050405020304" pitchFamily="18" charset="0"/>
              </a:rPr>
              <a:t>Hydrogen bonded dimers:</a:t>
            </a:r>
            <a:br>
              <a:rPr lang="en-US" sz="3600" dirty="0" smtClean="0">
                <a:solidFill>
                  <a:srgbClr val="C00000"/>
                </a:solidFill>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Many have been spectroscopically studied in the gas phase</a:t>
            </a:r>
            <a:endParaRPr lang="en-US" sz="2000" dirty="0"/>
          </a:p>
        </p:txBody>
      </p:sp>
      <p:pic>
        <p:nvPicPr>
          <p:cNvPr id="4100"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638"/>
          <a:stretch/>
        </p:blipFill>
        <p:spPr bwMode="auto">
          <a:xfrm>
            <a:off x="753104" y="1379160"/>
            <a:ext cx="1962936" cy="1028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59246" y="1523928"/>
            <a:ext cx="5368705" cy="480131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Water dimer – larger water cluster geometries are also known from gas phase spectroscopic work</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Formic acid dimer – present in the gas phase over liquid formic acid (similar structures occur for acetic acid dimer and other carboxylic acids, especially when dissolved in non-hydrogen bonding solvents)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HF dimer (a </a:t>
            </a:r>
            <a:r>
              <a:rPr lang="en-US" b="1" dirty="0" smtClean="0">
                <a:solidFill>
                  <a:srgbClr val="C92409"/>
                </a:solidFill>
                <a:latin typeface="Times New Roman" panose="02020603050405020304" pitchFamily="18" charset="0"/>
                <a:cs typeface="Times New Roman" panose="02020603050405020304" pitchFamily="18" charset="0"/>
              </a:rPr>
              <a:t>very</a:t>
            </a:r>
            <a:r>
              <a:rPr lang="en-US" dirty="0" smtClean="0">
                <a:latin typeface="Times New Roman" panose="02020603050405020304" pitchFamily="18" charset="0"/>
                <a:cs typeface="Times New Roman" panose="02020603050405020304" pitchFamily="18" charset="0"/>
              </a:rPr>
              <a:t> floppy structure)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Cytosine-guanine (a triply hydrogen bonded system):</a:t>
            </a:r>
          </a:p>
          <a:p>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rucial for the stabilization of the DNA double helix</a:t>
            </a:r>
          </a:p>
          <a:p>
            <a:r>
              <a:rPr lang="en-US" dirty="0" smtClean="0">
                <a:latin typeface="Times New Roman" panose="02020603050405020304" pitchFamily="18" charset="0"/>
                <a:cs typeface="Times New Roman" panose="02020603050405020304" pitchFamily="18" charset="0"/>
              </a:rPr>
              <a:t>This structure is bound by about 21 kcal/</a:t>
            </a:r>
            <a:r>
              <a:rPr lang="en-US" dirty="0" err="1" smtClean="0">
                <a:latin typeface="Times New Roman" panose="02020603050405020304" pitchFamily="18" charset="0"/>
                <a:cs typeface="Times New Roman" panose="02020603050405020304" pitchFamily="18" charset="0"/>
              </a:rPr>
              <a:t>mol</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Adenine-thymine is bound by about 12 kcal/mol.</a:t>
            </a:r>
          </a:p>
        </p:txBody>
      </p:sp>
      <p:sp>
        <p:nvSpPr>
          <p:cNvPr id="5" name="AutoShape 6" descr="Image result for formic acid dimer stru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Image result for formic acid dimer stru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104" y="2835789"/>
            <a:ext cx="1730564" cy="71582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hydrogen bonded cytosine-guan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17" y="5062937"/>
            <a:ext cx="1945337" cy="143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218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674688"/>
            <a:ext cx="8229600" cy="1143000"/>
          </a:xfrm>
        </p:spPr>
        <p:txBody>
          <a:bodyPr>
            <a:noAutofit/>
          </a:bodyPr>
          <a:lstStyle/>
          <a:p>
            <a:r>
              <a:rPr lang="en-US" sz="7200" dirty="0">
                <a:solidFill>
                  <a:srgbClr val="C00000"/>
                </a:solidFill>
              </a:rPr>
              <a:t>Thanks for listening!</a:t>
            </a:r>
          </a:p>
        </p:txBody>
      </p:sp>
      <p:sp>
        <p:nvSpPr>
          <p:cNvPr id="4" name="TextBox 3"/>
          <p:cNvSpPr txBox="1"/>
          <p:nvPr/>
        </p:nvSpPr>
        <p:spPr>
          <a:xfrm>
            <a:off x="885825" y="2381250"/>
            <a:ext cx="7753350" cy="3662541"/>
          </a:xfrm>
          <a:prstGeom prst="rect">
            <a:avLst/>
          </a:prstGeom>
          <a:noFill/>
        </p:spPr>
        <p:txBody>
          <a:bodyPr wrap="square" rtlCol="0">
            <a:spAutoFit/>
          </a:bodyPr>
          <a:lstStyle/>
          <a:p>
            <a:r>
              <a:rPr lang="en-US" sz="3600" dirty="0"/>
              <a:t>Anytime you’d like to ask me a question:</a:t>
            </a:r>
          </a:p>
          <a:p>
            <a:endParaRPr lang="en-US" sz="3600" dirty="0"/>
          </a:p>
          <a:p>
            <a:r>
              <a:rPr lang="en-US" sz="3600" dirty="0"/>
              <a:t>          </a:t>
            </a:r>
            <a:r>
              <a:rPr lang="en-US" sz="3600" dirty="0">
                <a:solidFill>
                  <a:srgbClr val="0000FF"/>
                </a:solidFill>
                <a:hlinkClick r:id="rId2"/>
              </a:rPr>
              <a:t>morse@chem.utah.edu</a:t>
            </a:r>
            <a:endParaRPr lang="en-US" sz="3600" dirty="0">
              <a:solidFill>
                <a:srgbClr val="0000FF"/>
              </a:solidFill>
            </a:endParaRPr>
          </a:p>
          <a:p>
            <a:endParaRPr lang="en-US" sz="3600" dirty="0">
              <a:solidFill>
                <a:srgbClr val="0000FF"/>
              </a:solidFill>
            </a:endParaRPr>
          </a:p>
          <a:p>
            <a:r>
              <a:rPr lang="en-US" sz="2400" dirty="0"/>
              <a:t>This and all previous presentations can be found at my website:</a:t>
            </a:r>
          </a:p>
          <a:p>
            <a:endParaRPr lang="en-US" sz="2400" dirty="0"/>
          </a:p>
          <a:p>
            <a:r>
              <a:rPr lang="en-US" sz="1600" dirty="0">
                <a:solidFill>
                  <a:srgbClr val="0000FF"/>
                </a:solidFill>
                <a:hlinkClick r:id="rId3"/>
              </a:rPr>
              <a:t>https://chem.utah.edu/directory/morse/research-group/ap_chemistry_powerpoints.php</a:t>
            </a:r>
            <a:r>
              <a:rPr lang="en-US" sz="1600" dirty="0">
                <a:solidFill>
                  <a:srgbClr val="0000FF"/>
                </a:solidFill>
              </a:rPr>
              <a:t> </a:t>
            </a:r>
          </a:p>
        </p:txBody>
      </p:sp>
    </p:spTree>
    <p:extLst>
      <p:ext uri="{BB962C8B-B14F-4D97-AF65-F5344CB8AC3E}">
        <p14:creationId xmlns:p14="http://schemas.microsoft.com/office/powerpoint/2010/main" val="1183694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142875"/>
            <a:ext cx="9144000" cy="834900"/>
          </a:xfrm>
        </p:spPr>
        <p:txBody>
          <a:bodyPr>
            <a:noAutofit/>
          </a:bodyPr>
          <a:lstStyle/>
          <a:p>
            <a:pPr algn="l"/>
            <a:r>
              <a:rPr lang="en-US" sz="3600" dirty="0" smtClean="0">
                <a:solidFill>
                  <a:srgbClr val="C00000"/>
                </a:solidFill>
                <a:latin typeface="Times New Roman" panose="02020603050405020304" pitchFamily="18" charset="0"/>
                <a:cs typeface="Times New Roman" panose="02020603050405020304" pitchFamily="18" charset="0"/>
              </a:rPr>
              <a:t>Interactions between static charge distributions</a:t>
            </a:r>
            <a:endParaRPr lang="en-US" sz="3600" dirty="0"/>
          </a:p>
        </p:txBody>
      </p:sp>
      <mc:AlternateContent xmlns:mc="http://schemas.openxmlformats.org/markup-compatibility/2006">
        <mc:Choice xmlns:a14="http://schemas.microsoft.com/office/drawing/2010/main" Requires="a14">
          <p:sp>
            <p:nvSpPr>
              <p:cNvPr id="5" name="TextBox 4"/>
              <p:cNvSpPr txBox="1"/>
              <p:nvPr/>
            </p:nvSpPr>
            <p:spPr>
              <a:xfrm>
                <a:off x="823864" y="986828"/>
                <a:ext cx="8148118" cy="2123658"/>
              </a:xfrm>
              <a:prstGeom prst="rect">
                <a:avLst/>
              </a:prstGeom>
              <a:noFill/>
            </p:spPr>
            <p:txBody>
              <a:bodyPr wrap="square" rtlCol="0">
                <a:spAutoFit/>
              </a:bodyPr>
              <a:lstStyle/>
              <a:p>
                <a:pPr marL="400050" indent="-400050">
                  <a:buAutoNum type="romanUcPeriod" startAt="2"/>
                </a:pPr>
                <a:r>
                  <a:rPr lang="en-US" dirty="0" smtClean="0">
                    <a:solidFill>
                      <a:srgbClr val="C92409"/>
                    </a:solidFill>
                    <a:latin typeface="Times New Roman" panose="02020603050405020304" pitchFamily="18" charset="0"/>
                    <a:cs typeface="Times New Roman" panose="02020603050405020304" pitchFamily="18" charset="0"/>
                  </a:rPr>
                  <a:t>Charge – dipole interactions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dipole is a pair of charges (</a:t>
                </a:r>
                <a:r>
                  <a:rPr lang="en-US" dirty="0" smtClean="0">
                    <a:latin typeface="Times New Roman"/>
                    <a:cs typeface="Times New Roman"/>
                  </a:rPr>
                  <a:t>±</a:t>
                </a:r>
                <a:r>
                  <a:rPr lang="en-US" dirty="0" err="1" smtClean="0">
                    <a:latin typeface="Times New Roman"/>
                    <a:cs typeface="Times New Roman"/>
                  </a:rPr>
                  <a:t>q</a:t>
                </a:r>
                <a:r>
                  <a:rPr lang="en-US" baseline="-25000" dirty="0" err="1" smtClean="0">
                    <a:latin typeface="Times New Roman"/>
                    <a:cs typeface="Times New Roman"/>
                  </a:rPr>
                  <a:t>d</a:t>
                </a:r>
                <a:r>
                  <a:rPr lang="en-US" dirty="0" smtClean="0">
                    <a:latin typeface="Times New Roman"/>
                    <a:cs typeface="Times New Roman"/>
                  </a:rPr>
                  <a:t>) separated by a distance, </a:t>
                </a:r>
                <a14:m>
                  <m:oMath xmlns:m="http://schemas.openxmlformats.org/officeDocument/2006/math">
                    <m:r>
                      <a:rPr lang="en-US" i="1" smtClean="0">
                        <a:latin typeface="Cambria Math"/>
                        <a:ea typeface="Cambria Math"/>
                        <a:cs typeface="Times New Roman"/>
                      </a:rPr>
                      <m:t>ℓ</m:t>
                    </m:r>
                  </m:oMath>
                </a14:m>
                <a:r>
                  <a:rPr lang="en-US" dirty="0" smtClean="0">
                    <a:latin typeface="Times New Roman"/>
                    <a:cs typeface="Times New Roman"/>
                  </a:rPr>
                  <a:t>.  This generates and electric field that can be modeled by letting </a:t>
                </a:r>
                <a14:m>
                  <m:oMath xmlns:m="http://schemas.openxmlformats.org/officeDocument/2006/math">
                    <m:r>
                      <a:rPr lang="en-US" i="1">
                        <a:latin typeface="Cambria Math"/>
                        <a:ea typeface="Cambria Math"/>
                        <a:cs typeface="Times New Roman"/>
                      </a:rPr>
                      <m:t>ℓ</m:t>
                    </m:r>
                  </m:oMath>
                </a14:m>
                <a:r>
                  <a:rPr lang="en-US" dirty="0" smtClean="0">
                    <a:latin typeface="Times New Roman"/>
                    <a:cs typeface="Times New Roman"/>
                  </a:rPr>
                  <a:t> go to zero while </a:t>
                </a:r>
                <a:r>
                  <a:rPr lang="en-US" dirty="0" err="1" smtClean="0">
                    <a:latin typeface="Times New Roman"/>
                    <a:cs typeface="Times New Roman"/>
                  </a:rPr>
                  <a:t>q</a:t>
                </a:r>
                <a:r>
                  <a:rPr lang="en-US" baseline="-25000" dirty="0" err="1" smtClean="0">
                    <a:latin typeface="Times New Roman"/>
                    <a:cs typeface="Times New Roman"/>
                  </a:rPr>
                  <a:t>d</a:t>
                </a:r>
                <a:r>
                  <a:rPr lang="en-US" dirty="0" smtClean="0">
                    <a:latin typeface="Times New Roman"/>
                    <a:cs typeface="Times New Roman"/>
                  </a:rPr>
                  <a:t> increases so the product (</a:t>
                </a:r>
                <a:r>
                  <a:rPr lang="en-US" dirty="0" err="1" smtClean="0">
                    <a:latin typeface="Times New Roman"/>
                    <a:cs typeface="Times New Roman"/>
                  </a:rPr>
                  <a:t>q</a:t>
                </a:r>
                <a:r>
                  <a:rPr lang="en-US" baseline="-25000" dirty="0" err="1" smtClean="0">
                    <a:latin typeface="Times New Roman"/>
                    <a:cs typeface="Times New Roman"/>
                  </a:rPr>
                  <a:t>d</a:t>
                </a:r>
                <a:r>
                  <a:rPr lang="en-US" dirty="0">
                    <a:ea typeface="Cambria Math"/>
                    <a:cs typeface="Times New Roman"/>
                  </a:rPr>
                  <a:t> </a:t>
                </a:r>
                <a14:m>
                  <m:oMath xmlns:m="http://schemas.openxmlformats.org/officeDocument/2006/math">
                    <m:r>
                      <a:rPr lang="en-US" i="1">
                        <a:latin typeface="Cambria Math"/>
                        <a:ea typeface="Cambria Math"/>
                        <a:cs typeface="Times New Roman"/>
                      </a:rPr>
                      <m:t>ℓ</m:t>
                    </m:r>
                  </m:oMath>
                </a14:m>
                <a:r>
                  <a:rPr lang="en-US" dirty="0" smtClean="0">
                    <a:latin typeface="Times New Roman" panose="02020603050405020304" pitchFamily="18" charset="0"/>
                    <a:cs typeface="Times New Roman" panose="02020603050405020304" pitchFamily="18" charset="0"/>
                  </a:rPr>
                  <a:t> </a:t>
                </a:r>
                <a:r>
                  <a:rPr lang="en-US" dirty="0" smtClean="0">
                    <a:latin typeface="Times New Roman"/>
                    <a:cs typeface="Times New Roman"/>
                  </a:rPr>
                  <a:t>≡</a:t>
                </a:r>
                <a:r>
                  <a:rPr lang="en-US" dirty="0" smtClean="0">
                    <a:latin typeface="Times New Roman" panose="02020603050405020304" pitchFamily="18" charset="0"/>
                    <a:cs typeface="Times New Roman" panose="02020603050405020304" pitchFamily="18" charset="0"/>
                  </a:rPr>
                  <a:t> </a:t>
                </a:r>
                <a:r>
                  <a:rPr lang="el-GR" dirty="0" smtClean="0">
                    <a:latin typeface="Times New Roman"/>
                    <a:cs typeface="Times New Roman"/>
                  </a:rPr>
                  <a:t>μ</a:t>
                </a:r>
                <a:r>
                  <a:rPr lang="en-US" dirty="0" smtClean="0">
                    <a:latin typeface="Times New Roman"/>
                    <a:cs typeface="Times New Roman"/>
                  </a:rPr>
                  <a:t>, </a:t>
                </a:r>
                <a:r>
                  <a:rPr lang="en-US" dirty="0" smtClean="0">
                    <a:latin typeface="Times New Roman" panose="02020603050405020304" pitchFamily="18" charset="0"/>
                    <a:cs typeface="Times New Roman" panose="02020603050405020304" pitchFamily="18" charset="0"/>
                  </a:rPr>
                  <a:t>the </a:t>
                </a:r>
                <a:r>
                  <a:rPr lang="en-US" b="1" u="sng" dirty="0" smtClean="0">
                    <a:solidFill>
                      <a:srgbClr val="C00000"/>
                    </a:solidFill>
                    <a:latin typeface="Times New Roman" panose="02020603050405020304" pitchFamily="18" charset="0"/>
                    <a:cs typeface="Times New Roman" panose="02020603050405020304" pitchFamily="18" charset="0"/>
                  </a:rPr>
                  <a:t>dipole moment</a:t>
                </a:r>
                <a:r>
                  <a:rPr lang="en-US" dirty="0" smtClean="0">
                    <a:latin typeface="Times New Roman" panose="02020603050405020304" pitchFamily="18" charset="0"/>
                    <a:cs typeface="Times New Roman" panose="02020603050405020304" pitchFamily="18" charset="0"/>
                  </a:rPr>
                  <a:t>) remains fixed. The interaction then depends on the orientation of the dipole moment relative to the charge, and on the distance.</a:t>
                </a:r>
              </a:p>
              <a:p>
                <a:endParaRPr lang="en-US" baseline="-25000" dirty="0">
                  <a:latin typeface="Times New Roman" panose="02020603050405020304" pitchFamily="18" charset="0"/>
                  <a:cs typeface="Times New Roman" panose="02020603050405020304" pitchFamily="18" charset="0"/>
                </a:endParaRPr>
              </a:p>
              <a:p>
                <a:endParaRPr lang="en-US" baseline="-25000"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823864" y="986828"/>
                <a:ext cx="8148118" cy="2123658"/>
              </a:xfrm>
              <a:prstGeom prst="rect">
                <a:avLst/>
              </a:prstGeom>
              <a:blipFill rotWithShape="1">
                <a:blip r:embed="rId2"/>
                <a:stretch>
                  <a:fillRect l="-598" t="-1437" r="-598"/>
                </a:stretch>
              </a:blipFill>
            </p:spPr>
            <p:txBody>
              <a:bodyPr/>
              <a:lstStyle/>
              <a:p>
                <a:r>
                  <a:rPr lang="en-US">
                    <a:noFill/>
                  </a:rPr>
                  <a:t> </a:t>
                </a:r>
              </a:p>
            </p:txBody>
          </p:sp>
        </mc:Fallback>
      </mc:AlternateContent>
      <p:pic>
        <p:nvPicPr>
          <p:cNvPr id="1026" name="Picture 2" descr="https://upload.wikimedia.org/wikipedia/commons/b/bb/Vectorial_description_of_a_cation_interacting_with_a_dipolar_molecu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86" y="3110486"/>
            <a:ext cx="2828276" cy="14459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 name="TextBox 2"/>
              <p:cNvSpPr txBox="1"/>
              <p:nvPr/>
            </p:nvSpPr>
            <p:spPr>
              <a:xfrm>
                <a:off x="3431262" y="2637134"/>
                <a:ext cx="5540719" cy="2850909"/>
              </a:xfrm>
              <a:prstGeom prst="rect">
                <a:avLst/>
              </a:prstGeom>
              <a:noFill/>
            </p:spPr>
            <p:txBody>
              <a:bodyPr wrap="square" rtlCol="0">
                <a:spAutoFit/>
              </a:bodyPr>
              <a:lstStyle/>
              <a:p>
                <a14:m>
                  <m:oMath xmlns:m="http://schemas.openxmlformats.org/officeDocument/2006/math">
                    <m:r>
                      <a:rPr lang="en-US" i="1" smtClean="0">
                        <a:latin typeface="Cambria Math"/>
                      </a:rPr>
                      <m:t>𝑉</m:t>
                    </m:r>
                    <m:d>
                      <m:dPr>
                        <m:ctrlPr>
                          <a:rPr lang="en-US" i="1">
                            <a:latin typeface="Cambria Math"/>
                          </a:rPr>
                        </m:ctrlPr>
                      </m:dPr>
                      <m:e>
                        <m:r>
                          <a:rPr lang="en-US" i="1">
                            <a:latin typeface="Cambria Math"/>
                          </a:rPr>
                          <m:t>𝑟</m:t>
                        </m:r>
                        <m:r>
                          <a:rPr lang="en-US" i="1">
                            <a:latin typeface="Cambria Math"/>
                          </a:rPr>
                          <m:t>, </m:t>
                        </m:r>
                        <m:r>
                          <a:rPr lang="en-US" i="1">
                            <a:latin typeface="Cambria Math"/>
                            <a:ea typeface="Cambria Math"/>
                          </a:rPr>
                          <m:t>𝜃</m:t>
                        </m:r>
                      </m:e>
                    </m:d>
                    <m:r>
                      <a:rPr lang="en-US" b="0" i="1" smtClean="0">
                        <a:latin typeface="Cambria Math"/>
                        <a:ea typeface="Cambria Math"/>
                      </a:rPr>
                      <m:t>=−</m:t>
                    </m:r>
                    <m:f>
                      <m:fPr>
                        <m:ctrlPr>
                          <a:rPr lang="en-US" b="0" i="1" smtClean="0">
                            <a:latin typeface="Cambria Math"/>
                            <a:ea typeface="Cambria Math"/>
                          </a:rPr>
                        </m:ctrlPr>
                      </m:fPr>
                      <m:num>
                        <m:sSub>
                          <m:sSubPr>
                            <m:ctrlPr>
                              <a:rPr lang="en-US" i="1">
                                <a:latin typeface="Cambria Math"/>
                                <a:ea typeface="Cambria Math"/>
                              </a:rPr>
                            </m:ctrlPr>
                          </m:sSubPr>
                          <m:e>
                            <m:r>
                              <a:rPr lang="en-US" i="1">
                                <a:latin typeface="Cambria Math"/>
                                <a:ea typeface="Cambria Math"/>
                              </a:rPr>
                              <m:t>𝑞</m:t>
                            </m:r>
                          </m:e>
                          <m:sub>
                            <m:r>
                              <a:rPr lang="en-US" i="1">
                                <a:latin typeface="Cambria Math"/>
                                <a:ea typeface="Cambria Math"/>
                              </a:rPr>
                              <m:t>𝑖𝑜𝑛</m:t>
                            </m:r>
                          </m:sub>
                        </m:sSub>
                        <m:sSub>
                          <m:sSubPr>
                            <m:ctrlPr>
                              <a:rPr lang="en-US" i="1">
                                <a:latin typeface="Cambria Math"/>
                                <a:ea typeface="Cambria Math"/>
                              </a:rPr>
                            </m:ctrlPr>
                          </m:sSubPr>
                          <m:e>
                            <m:r>
                              <a:rPr lang="en-US" i="1">
                                <a:latin typeface="Cambria Math"/>
                                <a:ea typeface="Cambria Math"/>
                              </a:rPr>
                              <m:t>𝑞</m:t>
                            </m:r>
                          </m:e>
                          <m:sub>
                            <m:r>
                              <a:rPr lang="en-US" b="0" i="1" smtClean="0">
                                <a:latin typeface="Cambria Math"/>
                                <a:ea typeface="Cambria Math"/>
                              </a:rPr>
                              <m:t>𝑑</m:t>
                            </m:r>
                          </m:sub>
                        </m:sSub>
                      </m:num>
                      <m:den>
                        <m:r>
                          <a:rPr lang="en-US" i="1">
                            <a:latin typeface="Cambria Math"/>
                            <a:ea typeface="Cambria Math"/>
                          </a:rPr>
                          <m:t>4</m:t>
                        </m:r>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𝜀</m:t>
                            </m:r>
                          </m:e>
                          <m:sub>
                            <m:r>
                              <a:rPr lang="en-US" i="1">
                                <a:latin typeface="Cambria Math"/>
                                <a:ea typeface="Cambria Math"/>
                              </a:rPr>
                              <m:t>0</m:t>
                            </m:r>
                          </m:sub>
                        </m:sSub>
                      </m:den>
                    </m:f>
                    <m:r>
                      <a:rPr lang="en-US" b="0" i="1" smtClean="0">
                        <a:latin typeface="Cambria Math"/>
                        <a:ea typeface="Cambria Math"/>
                      </a:rPr>
                      <m:t> </m:t>
                    </m:r>
                    <m:d>
                      <m:dPr>
                        <m:begChr m:val="["/>
                        <m:endChr m:val="]"/>
                        <m:ctrlPr>
                          <a:rPr lang="en-US" b="0" i="1" smtClean="0">
                            <a:latin typeface="Cambria Math"/>
                            <a:ea typeface="Cambria Math"/>
                          </a:rPr>
                        </m:ctrlPr>
                      </m:dPr>
                      <m:e>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𝑟</m:t>
                            </m:r>
                            <m:r>
                              <a:rPr lang="en-US" b="0" i="1" smtClean="0">
                                <a:latin typeface="Cambria Math"/>
                                <a:ea typeface="Cambria Math"/>
                              </a:rPr>
                              <m:t>+0.5ℓ</m:t>
                            </m:r>
                            <m:func>
                              <m:funcPr>
                                <m:ctrlPr>
                                  <a:rPr lang="en-US" b="0" i="1" smtClean="0">
                                    <a:latin typeface="Cambria Math"/>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𝜃</m:t>
                                </m:r>
                              </m:e>
                            </m:func>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1</m:t>
                            </m:r>
                          </m:num>
                          <m:den>
                            <m:r>
                              <a:rPr lang="en-US" i="1">
                                <a:latin typeface="Cambria Math"/>
                                <a:ea typeface="Cambria Math"/>
                              </a:rPr>
                              <m:t>𝑟</m:t>
                            </m:r>
                            <m:r>
                              <a:rPr lang="en-US" b="0" i="1" smtClean="0">
                                <a:latin typeface="Cambria Math"/>
                                <a:ea typeface="Cambria Math"/>
                              </a:rPr>
                              <m:t>−</m:t>
                            </m:r>
                            <m:r>
                              <a:rPr lang="en-US" i="1">
                                <a:latin typeface="Cambria Math"/>
                                <a:ea typeface="Cambria Math"/>
                              </a:rPr>
                              <m:t>0.5ℓ</m:t>
                            </m:r>
                            <m:func>
                              <m:funcPr>
                                <m:ctrlPr>
                                  <a:rPr lang="en-US" i="1">
                                    <a:latin typeface="Cambria Math"/>
                                    <a:ea typeface="Cambria Math"/>
                                  </a:rPr>
                                </m:ctrlPr>
                              </m:funcPr>
                              <m:fName>
                                <m:r>
                                  <m:rPr>
                                    <m:sty m:val="p"/>
                                  </m:rPr>
                                  <a:rPr lang="en-US">
                                    <a:latin typeface="Cambria Math"/>
                                    <a:ea typeface="Cambria Math"/>
                                  </a:rPr>
                                  <m:t>cos</m:t>
                                </m:r>
                              </m:fName>
                              <m:e>
                                <m:r>
                                  <a:rPr lang="en-US" i="1">
                                    <a:latin typeface="Cambria Math"/>
                                    <a:ea typeface="Cambria Math"/>
                                  </a:rPr>
                                  <m:t>𝜃</m:t>
                                </m:r>
                              </m:e>
                            </m:func>
                          </m:den>
                        </m:f>
                      </m:e>
                    </m:d>
                  </m:oMath>
                </a14:m>
                <a:r>
                  <a:rPr lang="en-US" b="0" i="1" dirty="0" smtClean="0">
                    <a:latin typeface="Cambria Math"/>
                  </a:rPr>
                  <a:t> </a:t>
                </a:r>
              </a:p>
              <a:p>
                <a:endParaRPr lang="en-US" b="0" i="1" dirty="0" smtClean="0">
                  <a:latin typeface="Cambria Math"/>
                </a:endParaRPr>
              </a:p>
              <a:p>
                <a14:m>
                  <m:oMath xmlns:m="http://schemas.openxmlformats.org/officeDocument/2006/math">
                    <m:r>
                      <a:rPr lang="en-US" i="1">
                        <a:latin typeface="Cambria Math"/>
                      </a:rPr>
                      <m:t>𝑉</m:t>
                    </m:r>
                    <m:d>
                      <m:dPr>
                        <m:ctrlPr>
                          <a:rPr lang="en-US" i="1">
                            <a:latin typeface="Cambria Math"/>
                          </a:rPr>
                        </m:ctrlPr>
                      </m:dPr>
                      <m:e>
                        <m:r>
                          <a:rPr lang="en-US" i="1">
                            <a:latin typeface="Cambria Math"/>
                          </a:rPr>
                          <m:t>𝑟</m:t>
                        </m:r>
                        <m:r>
                          <a:rPr lang="en-US" i="1">
                            <a:latin typeface="Cambria Math"/>
                          </a:rPr>
                          <m:t>, </m:t>
                        </m:r>
                        <m:r>
                          <a:rPr lang="en-US" i="1">
                            <a:latin typeface="Cambria Math"/>
                            <a:ea typeface="Cambria Math"/>
                          </a:rPr>
                          <m:t>𝜃</m:t>
                        </m:r>
                      </m:e>
                    </m:d>
                    <m:r>
                      <a:rPr lang="en-US" i="1">
                        <a:latin typeface="Cambria Math"/>
                        <a:ea typeface="Cambria Math"/>
                      </a:rPr>
                      <m:t>=−</m:t>
                    </m:r>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𝑞</m:t>
                            </m:r>
                          </m:e>
                          <m:sub>
                            <m:r>
                              <a:rPr lang="en-US" i="1">
                                <a:latin typeface="Cambria Math"/>
                                <a:ea typeface="Cambria Math"/>
                              </a:rPr>
                              <m:t>𝑖𝑜𝑛</m:t>
                            </m:r>
                          </m:sub>
                        </m:sSub>
                        <m:sSub>
                          <m:sSubPr>
                            <m:ctrlPr>
                              <a:rPr lang="en-US" i="1">
                                <a:latin typeface="Cambria Math"/>
                                <a:ea typeface="Cambria Math"/>
                              </a:rPr>
                            </m:ctrlPr>
                          </m:sSubPr>
                          <m:e>
                            <m:r>
                              <a:rPr lang="en-US" i="1">
                                <a:latin typeface="Cambria Math"/>
                                <a:ea typeface="Cambria Math"/>
                              </a:rPr>
                              <m:t>𝑞</m:t>
                            </m:r>
                          </m:e>
                          <m:sub>
                            <m:r>
                              <a:rPr lang="en-US" i="1">
                                <a:latin typeface="Cambria Math"/>
                                <a:ea typeface="Cambria Math"/>
                              </a:rPr>
                              <m:t>𝑑</m:t>
                            </m:r>
                          </m:sub>
                        </m:sSub>
                      </m:num>
                      <m:den>
                        <m:r>
                          <a:rPr lang="en-US" i="1">
                            <a:latin typeface="Cambria Math"/>
                            <a:ea typeface="Cambria Math"/>
                          </a:rPr>
                          <m:t>4</m:t>
                        </m:r>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𝜀</m:t>
                            </m:r>
                          </m:e>
                          <m:sub>
                            <m:r>
                              <a:rPr lang="en-US" i="1">
                                <a:latin typeface="Cambria Math"/>
                                <a:ea typeface="Cambria Math"/>
                              </a:rPr>
                              <m:t>0</m:t>
                            </m:r>
                          </m:sub>
                        </m:sSub>
                      </m:den>
                    </m:f>
                    <m:r>
                      <a:rPr lang="en-US" i="1">
                        <a:latin typeface="Cambria Math"/>
                        <a:ea typeface="Cambria Math"/>
                      </a:rPr>
                      <m:t> </m:t>
                    </m:r>
                    <m:d>
                      <m:dPr>
                        <m:begChr m:val="["/>
                        <m:endChr m:val="]"/>
                        <m:ctrlPr>
                          <a:rPr lang="en-US" i="1">
                            <a:latin typeface="Cambria Math"/>
                            <a:ea typeface="Cambria Math"/>
                          </a:rPr>
                        </m:ctrlPr>
                      </m:dPr>
                      <m:e>
                        <m:f>
                          <m:fPr>
                            <m:ctrlPr>
                              <a:rPr lang="en-US" i="1">
                                <a:latin typeface="Cambria Math"/>
                                <a:ea typeface="Cambria Math"/>
                              </a:rPr>
                            </m:ctrlPr>
                          </m:fPr>
                          <m:num>
                            <m:r>
                              <a:rPr lang="en-US" i="1">
                                <a:latin typeface="Cambria Math"/>
                                <a:ea typeface="Cambria Math"/>
                              </a:rPr>
                              <m:t>𝑟</m:t>
                            </m:r>
                            <m:r>
                              <a:rPr lang="en-US" i="1">
                                <a:latin typeface="Cambria Math"/>
                                <a:ea typeface="Cambria Math"/>
                              </a:rPr>
                              <m:t>−0.5ℓ</m:t>
                            </m:r>
                            <m:func>
                              <m:funcPr>
                                <m:ctrlPr>
                                  <a:rPr lang="en-US" i="1">
                                    <a:latin typeface="Cambria Math"/>
                                    <a:ea typeface="Cambria Math"/>
                                  </a:rPr>
                                </m:ctrlPr>
                              </m:funcPr>
                              <m:fName>
                                <m:r>
                                  <m:rPr>
                                    <m:sty m:val="p"/>
                                  </m:rPr>
                                  <a:rPr lang="en-US">
                                    <a:latin typeface="Cambria Math"/>
                                    <a:ea typeface="Cambria Math"/>
                                  </a:rPr>
                                  <m:t>cos</m:t>
                                </m:r>
                              </m:fName>
                              <m:e>
                                <m:r>
                                  <a:rPr lang="en-US" i="1">
                                    <a:latin typeface="Cambria Math"/>
                                    <a:ea typeface="Cambria Math"/>
                                  </a:rPr>
                                  <m:t>𝜃</m:t>
                                </m:r>
                              </m:e>
                            </m:func>
                          </m:num>
                          <m:den>
                            <m:sSup>
                              <m:sSupPr>
                                <m:ctrlPr>
                                  <a:rPr lang="en-US" i="1" smtClean="0">
                                    <a:latin typeface="Cambria Math"/>
                                    <a:ea typeface="Cambria Math"/>
                                  </a:rPr>
                                </m:ctrlPr>
                              </m:sSupPr>
                              <m:e>
                                <m:r>
                                  <a:rPr lang="en-US" i="1">
                                    <a:latin typeface="Cambria Math"/>
                                    <a:ea typeface="Cambria Math"/>
                                  </a:rPr>
                                  <m:t>𝑟</m:t>
                                </m:r>
                              </m:e>
                              <m:sup>
                                <m:r>
                                  <a:rPr lang="en-US" b="0" i="1" smtClean="0">
                                    <a:latin typeface="Cambria Math"/>
                                    <a:ea typeface="Cambria Math"/>
                                  </a:rPr>
                                  <m:t>2</m:t>
                                </m:r>
                              </m:sup>
                            </m:sSup>
                            <m:r>
                              <a:rPr lang="en-US" b="0" i="1" smtClean="0">
                                <a:latin typeface="Cambria Math"/>
                                <a:ea typeface="Cambria Math"/>
                              </a:rPr>
                              <m:t>−</m:t>
                            </m:r>
                            <m:r>
                              <a:rPr lang="en-US" i="1">
                                <a:latin typeface="Cambria Math"/>
                                <a:ea typeface="Cambria Math"/>
                              </a:rPr>
                              <m:t>0.</m:t>
                            </m:r>
                            <m:r>
                              <a:rPr lang="en-US" b="0" i="1" smtClean="0">
                                <a:latin typeface="Cambria Math"/>
                                <a:ea typeface="Cambria Math"/>
                              </a:rPr>
                              <m:t>2</m:t>
                            </m:r>
                            <m:r>
                              <a:rPr lang="en-US" i="1">
                                <a:latin typeface="Cambria Math"/>
                                <a:ea typeface="Cambria Math"/>
                              </a:rPr>
                              <m:t>5</m:t>
                            </m:r>
                            <m:sSup>
                              <m:sSupPr>
                                <m:ctrlPr>
                                  <a:rPr lang="en-US" i="1" smtClean="0">
                                    <a:latin typeface="Cambria Math"/>
                                    <a:ea typeface="Cambria Math"/>
                                  </a:rPr>
                                </m:ctrlPr>
                              </m:sSupPr>
                              <m:e>
                                <m:r>
                                  <a:rPr lang="en-US" i="1">
                                    <a:latin typeface="Cambria Math"/>
                                    <a:ea typeface="Cambria Math"/>
                                  </a:rPr>
                                  <m:t>ℓ</m:t>
                                </m:r>
                              </m:e>
                              <m:sup>
                                <m:r>
                                  <a:rPr lang="en-US" b="0" i="1" smtClean="0">
                                    <a:latin typeface="Cambria Math"/>
                                    <a:ea typeface="Cambria Math"/>
                                  </a:rPr>
                                  <m:t>2</m:t>
                                </m:r>
                              </m:sup>
                            </m:sSup>
                            <m:func>
                              <m:funcPr>
                                <m:ctrlPr>
                                  <a:rPr lang="en-US" i="1">
                                    <a:latin typeface="Cambria Math"/>
                                    <a:ea typeface="Cambria Math"/>
                                  </a:rPr>
                                </m:ctrlPr>
                              </m:funcPr>
                              <m:fName>
                                <m:sSup>
                                  <m:sSupPr>
                                    <m:ctrlPr>
                                      <a:rPr lang="en-US" i="1" smtClean="0">
                                        <a:latin typeface="Cambria Math"/>
                                        <a:ea typeface="Cambria Math"/>
                                      </a:rPr>
                                    </m:ctrlPr>
                                  </m:sSupPr>
                                  <m:e>
                                    <m:r>
                                      <m:rPr>
                                        <m:sty m:val="p"/>
                                      </m:rPr>
                                      <a:rPr lang="en-US">
                                        <a:latin typeface="Cambria Math"/>
                                        <a:ea typeface="Cambria Math"/>
                                      </a:rPr>
                                      <m:t>cos</m:t>
                                    </m:r>
                                  </m:e>
                                  <m:sup>
                                    <m:r>
                                      <a:rPr lang="en-US" b="0" i="1" smtClean="0">
                                        <a:latin typeface="Cambria Math"/>
                                        <a:ea typeface="Cambria Math"/>
                                      </a:rPr>
                                      <m:t>2</m:t>
                                    </m:r>
                                  </m:sup>
                                </m:sSup>
                              </m:fName>
                              <m:e>
                                <m:r>
                                  <a:rPr lang="en-US" i="1">
                                    <a:latin typeface="Cambria Math"/>
                                    <a:ea typeface="Cambria Math"/>
                                  </a:rPr>
                                  <m:t>𝜃</m:t>
                                </m:r>
                              </m:e>
                            </m:func>
                          </m:den>
                        </m:f>
                        <m:r>
                          <a:rPr lang="en-US" i="1">
                            <a:latin typeface="Cambria Math"/>
                            <a:ea typeface="Cambria Math"/>
                          </a:rPr>
                          <m:t>−</m:t>
                        </m:r>
                        <m:f>
                          <m:fPr>
                            <m:ctrlPr>
                              <a:rPr lang="en-US" i="1">
                                <a:latin typeface="Cambria Math"/>
                                <a:ea typeface="Cambria Math"/>
                              </a:rPr>
                            </m:ctrlPr>
                          </m:fPr>
                          <m:num>
                            <m:r>
                              <a:rPr lang="en-US" i="1">
                                <a:latin typeface="Cambria Math"/>
                                <a:ea typeface="Cambria Math"/>
                              </a:rPr>
                              <m:t>𝑟</m:t>
                            </m:r>
                            <m:r>
                              <a:rPr lang="en-US" i="1">
                                <a:latin typeface="Cambria Math"/>
                                <a:ea typeface="Cambria Math"/>
                              </a:rPr>
                              <m:t>+0.5ℓ</m:t>
                            </m:r>
                            <m:func>
                              <m:funcPr>
                                <m:ctrlPr>
                                  <a:rPr lang="en-US" i="1">
                                    <a:latin typeface="Cambria Math"/>
                                    <a:ea typeface="Cambria Math"/>
                                  </a:rPr>
                                </m:ctrlPr>
                              </m:funcPr>
                              <m:fName>
                                <m:r>
                                  <m:rPr>
                                    <m:sty m:val="p"/>
                                  </m:rPr>
                                  <a:rPr lang="en-US">
                                    <a:latin typeface="Cambria Math"/>
                                    <a:ea typeface="Cambria Math"/>
                                  </a:rPr>
                                  <m:t>cos</m:t>
                                </m:r>
                              </m:fName>
                              <m:e>
                                <m:r>
                                  <a:rPr lang="en-US" i="1">
                                    <a:latin typeface="Cambria Math"/>
                                    <a:ea typeface="Cambria Math"/>
                                  </a:rPr>
                                  <m:t>𝜃</m:t>
                                </m:r>
                              </m:e>
                            </m:func>
                          </m:num>
                          <m:den>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2</m:t>
                                </m:r>
                              </m:sup>
                            </m:sSup>
                            <m:r>
                              <a:rPr lang="en-US" i="1">
                                <a:latin typeface="Cambria Math"/>
                                <a:ea typeface="Cambria Math"/>
                              </a:rPr>
                              <m:t>−0.25</m:t>
                            </m:r>
                            <m:sSup>
                              <m:sSupPr>
                                <m:ctrlPr>
                                  <a:rPr lang="en-US" i="1">
                                    <a:latin typeface="Cambria Math"/>
                                    <a:ea typeface="Cambria Math"/>
                                  </a:rPr>
                                </m:ctrlPr>
                              </m:sSupPr>
                              <m:e>
                                <m:r>
                                  <a:rPr lang="en-US" i="1">
                                    <a:latin typeface="Cambria Math"/>
                                    <a:ea typeface="Cambria Math"/>
                                  </a:rPr>
                                  <m:t>ℓ</m:t>
                                </m:r>
                              </m:e>
                              <m:sup>
                                <m:r>
                                  <a:rPr lang="en-US" i="1">
                                    <a:latin typeface="Cambria Math"/>
                                    <a:ea typeface="Cambria Math"/>
                                  </a:rPr>
                                  <m:t>2</m:t>
                                </m:r>
                              </m:sup>
                            </m:sSup>
                            <m:func>
                              <m:funcPr>
                                <m:ctrlPr>
                                  <a:rPr lang="en-US" i="1">
                                    <a:latin typeface="Cambria Math"/>
                                    <a:ea typeface="Cambria Math"/>
                                  </a:rPr>
                                </m:ctrlPr>
                              </m:funcPr>
                              <m:fName>
                                <m:sSup>
                                  <m:sSupPr>
                                    <m:ctrlPr>
                                      <a:rPr lang="en-US" i="1">
                                        <a:latin typeface="Cambria Math"/>
                                        <a:ea typeface="Cambria Math"/>
                                      </a:rPr>
                                    </m:ctrlPr>
                                  </m:sSupPr>
                                  <m:e>
                                    <m:r>
                                      <m:rPr>
                                        <m:sty m:val="p"/>
                                      </m:rPr>
                                      <a:rPr lang="en-US">
                                        <a:latin typeface="Cambria Math"/>
                                        <a:ea typeface="Cambria Math"/>
                                      </a:rPr>
                                      <m:t>cos</m:t>
                                    </m:r>
                                  </m:e>
                                  <m:sup>
                                    <m:r>
                                      <a:rPr lang="en-US" i="1">
                                        <a:latin typeface="Cambria Math"/>
                                        <a:ea typeface="Cambria Math"/>
                                      </a:rPr>
                                      <m:t>2</m:t>
                                    </m:r>
                                  </m:sup>
                                </m:sSup>
                              </m:fName>
                              <m:e>
                                <m:r>
                                  <a:rPr lang="en-US" i="1">
                                    <a:latin typeface="Cambria Math"/>
                                    <a:ea typeface="Cambria Math"/>
                                  </a:rPr>
                                  <m:t>𝜃</m:t>
                                </m:r>
                              </m:e>
                            </m:func>
                          </m:den>
                        </m:f>
                      </m:e>
                    </m:d>
                  </m:oMath>
                </a14:m>
                <a:r>
                  <a:rPr lang="en-US" b="0" i="1" dirty="0" smtClean="0">
                    <a:latin typeface="Cambria Math"/>
                  </a:rPr>
                  <a:t> </a:t>
                </a:r>
              </a:p>
              <a:p>
                <a:r>
                  <a:rPr lang="en-US" b="0" i="1" dirty="0" smtClean="0">
                    <a:latin typeface="Cambria Math"/>
                  </a:rPr>
                  <a:t> </a:t>
                </a:r>
              </a:p>
              <a:p>
                <a:r>
                  <a:rPr lang="en-US" b="0" dirty="0" smtClean="0">
                    <a:latin typeface="Cambria Math"/>
                  </a:rPr>
                  <a:t> </a:t>
                </a:r>
                <a14:m>
                  <m:oMath xmlns:m="http://schemas.openxmlformats.org/officeDocument/2006/math">
                    <m:r>
                      <a:rPr lang="en-US" i="1">
                        <a:latin typeface="Cambria Math"/>
                      </a:rPr>
                      <m:t>𝑉</m:t>
                    </m:r>
                    <m:d>
                      <m:dPr>
                        <m:ctrlPr>
                          <a:rPr lang="en-US" i="1">
                            <a:latin typeface="Cambria Math"/>
                          </a:rPr>
                        </m:ctrlPr>
                      </m:dPr>
                      <m:e>
                        <m:r>
                          <a:rPr lang="en-US" i="1">
                            <a:latin typeface="Cambria Math"/>
                          </a:rPr>
                          <m:t>𝑟</m:t>
                        </m:r>
                        <m:r>
                          <a:rPr lang="en-US" i="1">
                            <a:latin typeface="Cambria Math"/>
                          </a:rPr>
                          <m:t>, </m:t>
                        </m:r>
                        <m:r>
                          <a:rPr lang="en-US" i="1">
                            <a:latin typeface="Cambria Math"/>
                            <a:ea typeface="Cambria Math"/>
                          </a:rPr>
                          <m:t>𝜃</m:t>
                        </m:r>
                      </m:e>
                    </m:d>
                    <m:r>
                      <a:rPr lang="en-US" i="1">
                        <a:latin typeface="Cambria Math"/>
                        <a:ea typeface="Cambria Math"/>
                      </a:rPr>
                      <m:t>=−</m:t>
                    </m:r>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𝑞</m:t>
                            </m:r>
                          </m:e>
                          <m:sub>
                            <m:r>
                              <a:rPr lang="en-US" i="1">
                                <a:latin typeface="Cambria Math"/>
                                <a:ea typeface="Cambria Math"/>
                              </a:rPr>
                              <m:t>𝑖𝑜𝑛</m:t>
                            </m:r>
                          </m:sub>
                        </m:sSub>
                        <m:sSub>
                          <m:sSubPr>
                            <m:ctrlPr>
                              <a:rPr lang="en-US" i="1">
                                <a:latin typeface="Cambria Math"/>
                                <a:ea typeface="Cambria Math"/>
                              </a:rPr>
                            </m:ctrlPr>
                          </m:sSubPr>
                          <m:e>
                            <m:r>
                              <a:rPr lang="en-US" i="1">
                                <a:latin typeface="Cambria Math"/>
                                <a:ea typeface="Cambria Math"/>
                              </a:rPr>
                              <m:t>𝑞</m:t>
                            </m:r>
                          </m:e>
                          <m:sub>
                            <m:r>
                              <a:rPr lang="en-US" i="1">
                                <a:latin typeface="Cambria Math"/>
                                <a:ea typeface="Cambria Math"/>
                              </a:rPr>
                              <m:t>𝑑</m:t>
                            </m:r>
                          </m:sub>
                        </m:sSub>
                      </m:num>
                      <m:den>
                        <m:r>
                          <a:rPr lang="en-US" i="1">
                            <a:latin typeface="Cambria Math"/>
                            <a:ea typeface="Cambria Math"/>
                          </a:rPr>
                          <m:t>4</m:t>
                        </m:r>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𝜀</m:t>
                            </m:r>
                          </m:e>
                          <m:sub>
                            <m:r>
                              <a:rPr lang="en-US" i="1">
                                <a:latin typeface="Cambria Math"/>
                                <a:ea typeface="Cambria Math"/>
                              </a:rPr>
                              <m:t>0</m:t>
                            </m:r>
                          </m:sub>
                        </m:sSub>
                      </m:den>
                    </m:f>
                    <m:r>
                      <a:rPr lang="en-US" i="1">
                        <a:latin typeface="Cambria Math"/>
                        <a:ea typeface="Cambria Math"/>
                      </a:rPr>
                      <m:t> </m:t>
                    </m:r>
                    <m:d>
                      <m:dPr>
                        <m:begChr m:val="["/>
                        <m:endChr m:val="]"/>
                        <m:ctrlPr>
                          <a:rPr lang="en-US" i="1">
                            <a:latin typeface="Cambria Math"/>
                            <a:ea typeface="Cambria Math"/>
                          </a:rPr>
                        </m:ctrlPr>
                      </m:dPr>
                      <m:e>
                        <m:f>
                          <m:fPr>
                            <m:ctrlPr>
                              <a:rPr lang="en-US" i="1" smtClean="0">
                                <a:latin typeface="Cambria Math"/>
                                <a:ea typeface="Cambria Math"/>
                              </a:rPr>
                            </m:ctrlPr>
                          </m:fPr>
                          <m:num>
                            <m:r>
                              <a:rPr lang="en-US" i="1">
                                <a:latin typeface="Cambria Math"/>
                                <a:ea typeface="Cambria Math"/>
                              </a:rPr>
                              <m:t>ℓ</m:t>
                            </m:r>
                            <m:func>
                              <m:funcPr>
                                <m:ctrlPr>
                                  <a:rPr lang="en-US" i="1">
                                    <a:latin typeface="Cambria Math"/>
                                    <a:ea typeface="Cambria Math"/>
                                  </a:rPr>
                                </m:ctrlPr>
                              </m:funcPr>
                              <m:fName>
                                <m:r>
                                  <m:rPr>
                                    <m:sty m:val="p"/>
                                  </m:rPr>
                                  <a:rPr lang="en-US">
                                    <a:latin typeface="Cambria Math"/>
                                    <a:ea typeface="Cambria Math"/>
                                  </a:rPr>
                                  <m:t>cos</m:t>
                                </m:r>
                              </m:fName>
                              <m:e>
                                <m:r>
                                  <a:rPr lang="en-US" i="1">
                                    <a:latin typeface="Cambria Math"/>
                                    <a:ea typeface="Cambria Math"/>
                                  </a:rPr>
                                  <m:t>𝜃</m:t>
                                </m:r>
                              </m:e>
                            </m:func>
                          </m:num>
                          <m:den>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2</m:t>
                                </m:r>
                              </m:sup>
                            </m:sSup>
                            <m:r>
                              <a:rPr lang="en-US" i="1">
                                <a:latin typeface="Cambria Math"/>
                                <a:ea typeface="Cambria Math"/>
                              </a:rPr>
                              <m:t>−0.25</m:t>
                            </m:r>
                            <m:sSup>
                              <m:sSupPr>
                                <m:ctrlPr>
                                  <a:rPr lang="en-US" i="1">
                                    <a:latin typeface="Cambria Math"/>
                                    <a:ea typeface="Cambria Math"/>
                                  </a:rPr>
                                </m:ctrlPr>
                              </m:sSupPr>
                              <m:e>
                                <m:r>
                                  <a:rPr lang="en-US" i="1">
                                    <a:latin typeface="Cambria Math"/>
                                    <a:ea typeface="Cambria Math"/>
                                  </a:rPr>
                                  <m:t>ℓ</m:t>
                                </m:r>
                              </m:e>
                              <m:sup>
                                <m:r>
                                  <a:rPr lang="en-US" i="1">
                                    <a:latin typeface="Cambria Math"/>
                                    <a:ea typeface="Cambria Math"/>
                                  </a:rPr>
                                  <m:t>2</m:t>
                                </m:r>
                              </m:sup>
                            </m:sSup>
                            <m:func>
                              <m:funcPr>
                                <m:ctrlPr>
                                  <a:rPr lang="en-US" i="1">
                                    <a:latin typeface="Cambria Math"/>
                                    <a:ea typeface="Cambria Math"/>
                                  </a:rPr>
                                </m:ctrlPr>
                              </m:funcPr>
                              <m:fName>
                                <m:sSup>
                                  <m:sSupPr>
                                    <m:ctrlPr>
                                      <a:rPr lang="en-US" i="1">
                                        <a:latin typeface="Cambria Math"/>
                                        <a:ea typeface="Cambria Math"/>
                                      </a:rPr>
                                    </m:ctrlPr>
                                  </m:sSupPr>
                                  <m:e>
                                    <m:r>
                                      <m:rPr>
                                        <m:sty m:val="p"/>
                                      </m:rPr>
                                      <a:rPr lang="en-US">
                                        <a:latin typeface="Cambria Math"/>
                                        <a:ea typeface="Cambria Math"/>
                                      </a:rPr>
                                      <m:t>cos</m:t>
                                    </m:r>
                                  </m:e>
                                  <m:sup>
                                    <m:r>
                                      <a:rPr lang="en-US" i="1">
                                        <a:latin typeface="Cambria Math"/>
                                        <a:ea typeface="Cambria Math"/>
                                      </a:rPr>
                                      <m:t>2</m:t>
                                    </m:r>
                                  </m:sup>
                                </m:sSup>
                              </m:fName>
                              <m:e>
                                <m:r>
                                  <a:rPr lang="en-US" i="1">
                                    <a:latin typeface="Cambria Math"/>
                                    <a:ea typeface="Cambria Math"/>
                                  </a:rPr>
                                  <m:t>𝜃</m:t>
                                </m:r>
                              </m:e>
                            </m:func>
                          </m:den>
                        </m:f>
                      </m:e>
                    </m:d>
                    <m:r>
                      <a:rPr lang="en-US" b="0" i="1" smtClean="0">
                        <a:latin typeface="Cambria Math"/>
                        <a:ea typeface="Cambria Math"/>
                      </a:rPr>
                      <m:t> </m:t>
                    </m:r>
                  </m:oMath>
                </a14:m>
                <a:endParaRPr lang="en-US" b="0" i="1" dirty="0" smtClean="0">
                  <a:latin typeface="Cambria Math"/>
                  <a:ea typeface="Cambria Math"/>
                </a:endParaRPr>
              </a:p>
              <a:p>
                <a:r>
                  <a:rPr lang="en-US" b="0" dirty="0" smtClean="0">
                    <a:ea typeface="Cambria Math"/>
                  </a:rPr>
                  <a:t>               </a:t>
                </a:r>
                <a14:m>
                  <m:oMath xmlns:m="http://schemas.openxmlformats.org/officeDocument/2006/math">
                    <m:r>
                      <a:rPr lang="en-US" b="0" i="1" smtClean="0">
                        <a:latin typeface="Cambria Math"/>
                        <a:ea typeface="Cambria Math"/>
                      </a:rPr>
                      <m:t>≈</m:t>
                    </m:r>
                  </m:oMath>
                </a14:m>
                <a:r>
                  <a:rPr lang="en-US" dirty="0">
                    <a:ea typeface="Cambria Math"/>
                  </a:rPr>
                  <a:t> </a:t>
                </a:r>
                <a14:m>
                  <m:oMath xmlns:m="http://schemas.openxmlformats.org/officeDocument/2006/math">
                    <m:r>
                      <a:rPr lang="en-US" i="1">
                        <a:latin typeface="Cambria Math"/>
                        <a:ea typeface="Cambria Math"/>
                      </a:rPr>
                      <m:t>−</m:t>
                    </m:r>
                    <m:f>
                      <m:fPr>
                        <m:ctrlPr>
                          <a:rPr lang="en-US" i="1">
                            <a:latin typeface="Cambria Math"/>
                            <a:ea typeface="Cambria Math"/>
                          </a:rPr>
                        </m:ctrlPr>
                      </m:fPr>
                      <m:num>
                        <m:sSub>
                          <m:sSubPr>
                            <m:ctrlPr>
                              <a:rPr lang="en-US" i="1">
                                <a:latin typeface="Cambria Math"/>
                                <a:ea typeface="Cambria Math"/>
                              </a:rPr>
                            </m:ctrlPr>
                          </m:sSubPr>
                          <m:e>
                            <m:r>
                              <a:rPr lang="en-US" i="1">
                                <a:latin typeface="Cambria Math"/>
                                <a:ea typeface="Cambria Math"/>
                              </a:rPr>
                              <m:t>𝑞</m:t>
                            </m:r>
                          </m:e>
                          <m:sub>
                            <m:r>
                              <a:rPr lang="en-US" i="1">
                                <a:latin typeface="Cambria Math"/>
                                <a:ea typeface="Cambria Math"/>
                              </a:rPr>
                              <m:t>𝑖𝑜𝑛</m:t>
                            </m:r>
                          </m:sub>
                        </m:sSub>
                        <m:sSub>
                          <m:sSubPr>
                            <m:ctrlPr>
                              <a:rPr lang="en-US" i="1">
                                <a:latin typeface="Cambria Math"/>
                                <a:ea typeface="Cambria Math"/>
                              </a:rPr>
                            </m:ctrlPr>
                          </m:sSubPr>
                          <m:e>
                            <m:r>
                              <a:rPr lang="en-US" i="1">
                                <a:latin typeface="Cambria Math"/>
                                <a:ea typeface="Cambria Math"/>
                              </a:rPr>
                              <m:t>𝑞</m:t>
                            </m:r>
                          </m:e>
                          <m:sub>
                            <m:r>
                              <a:rPr lang="en-US" i="1">
                                <a:latin typeface="Cambria Math"/>
                                <a:ea typeface="Cambria Math"/>
                              </a:rPr>
                              <m:t>𝑑</m:t>
                            </m:r>
                          </m:sub>
                        </m:sSub>
                        <m:r>
                          <a:rPr lang="en-US" i="1">
                            <a:latin typeface="Cambria Math"/>
                            <a:ea typeface="Cambria Math"/>
                          </a:rPr>
                          <m:t>ℓ</m:t>
                        </m:r>
                      </m:num>
                      <m:den>
                        <m:r>
                          <a:rPr lang="en-US" i="1">
                            <a:latin typeface="Cambria Math"/>
                            <a:ea typeface="Cambria Math"/>
                          </a:rPr>
                          <m:t>4</m:t>
                        </m:r>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𝜀</m:t>
                            </m:r>
                          </m:e>
                          <m:sub>
                            <m:r>
                              <a:rPr lang="en-US" i="1">
                                <a:latin typeface="Cambria Math"/>
                                <a:ea typeface="Cambria Math"/>
                              </a:rPr>
                              <m:t>0</m:t>
                            </m:r>
                          </m:sub>
                        </m:sSub>
                      </m:den>
                    </m:f>
                    <m:r>
                      <a:rPr lang="en-US" i="1">
                        <a:latin typeface="Cambria Math"/>
                        <a:ea typeface="Cambria Math"/>
                      </a:rPr>
                      <m:t> </m:t>
                    </m:r>
                    <m:d>
                      <m:dPr>
                        <m:begChr m:val="["/>
                        <m:endChr m:val="]"/>
                        <m:ctrlPr>
                          <a:rPr lang="en-US" i="1">
                            <a:latin typeface="Cambria Math"/>
                            <a:ea typeface="Cambria Math"/>
                          </a:rPr>
                        </m:ctrlPr>
                      </m:dPr>
                      <m:e>
                        <m:f>
                          <m:fPr>
                            <m:ctrlPr>
                              <a:rPr lang="en-US" i="1">
                                <a:latin typeface="Cambria Math"/>
                                <a:ea typeface="Cambria Math"/>
                              </a:rPr>
                            </m:ctrlPr>
                          </m:fPr>
                          <m:num>
                            <m:func>
                              <m:funcPr>
                                <m:ctrlPr>
                                  <a:rPr lang="en-US" i="1">
                                    <a:latin typeface="Cambria Math"/>
                                    <a:ea typeface="Cambria Math"/>
                                  </a:rPr>
                                </m:ctrlPr>
                              </m:funcPr>
                              <m:fName>
                                <m:r>
                                  <m:rPr>
                                    <m:sty m:val="p"/>
                                  </m:rPr>
                                  <a:rPr lang="en-US">
                                    <a:latin typeface="Cambria Math"/>
                                    <a:ea typeface="Cambria Math"/>
                                  </a:rPr>
                                  <m:t>cos</m:t>
                                </m:r>
                              </m:fName>
                              <m:e>
                                <m:r>
                                  <a:rPr lang="en-US" i="1">
                                    <a:latin typeface="Cambria Math"/>
                                    <a:ea typeface="Cambria Math"/>
                                  </a:rPr>
                                  <m:t>𝜃</m:t>
                                </m:r>
                              </m:e>
                            </m:func>
                          </m:num>
                          <m:den>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2</m:t>
                                </m:r>
                              </m:sup>
                            </m:sSup>
                          </m:den>
                        </m:f>
                      </m:e>
                    </m:d>
                  </m:oMath>
                </a14:m>
                <a:r>
                  <a:rPr lang="en-US" b="0" dirty="0" smtClean="0">
                    <a:latin typeface="Cambria Math"/>
                  </a:rPr>
                  <a:t>   </a:t>
                </a:r>
                <a:r>
                  <a:rPr lang="en-US" sz="1400" b="0" dirty="0" smtClean="0">
                    <a:solidFill>
                      <a:srgbClr val="C92409"/>
                    </a:solidFill>
                    <a:latin typeface="Cambria Math"/>
                  </a:rPr>
                  <a:t>(assuming r &gt;&gt; </a:t>
                </a:r>
                <a14:m>
                  <m:oMath xmlns:m="http://schemas.openxmlformats.org/officeDocument/2006/math">
                    <m:r>
                      <a:rPr lang="en-US" sz="1400" b="0" i="1" smtClean="0">
                        <a:solidFill>
                          <a:srgbClr val="C92409"/>
                        </a:solidFill>
                        <a:latin typeface="Cambria Math"/>
                        <a:ea typeface="Cambria Math"/>
                      </a:rPr>
                      <m:t>ℓ/2</m:t>
                    </m:r>
                  </m:oMath>
                </a14:m>
                <a:r>
                  <a:rPr lang="en-US" sz="1400" b="0" dirty="0" smtClean="0">
                    <a:solidFill>
                      <a:srgbClr val="C92409"/>
                    </a:solidFill>
                    <a:latin typeface="Cambria Math"/>
                  </a:rPr>
                  <a:t>)</a:t>
                </a:r>
                <a:r>
                  <a:rPr lang="en-US" b="0" dirty="0" smtClean="0">
                    <a:solidFill>
                      <a:srgbClr val="C92409"/>
                    </a:solidFill>
                    <a:latin typeface="Cambria Math"/>
                  </a:rPr>
                  <a:t> </a:t>
                </a:r>
                <a:endParaRPr lang="en-US" b="0" dirty="0" smtClean="0">
                  <a:latin typeface="Cambria Math"/>
                </a:endParaRPr>
              </a:p>
              <a:p>
                <a14:m>
                  <m:oMath xmlns:m="http://schemas.openxmlformats.org/officeDocument/2006/math">
                    <m:r>
                      <a:rPr lang="en-US" b="0" i="1" smtClean="0">
                        <a:latin typeface="Cambria Math"/>
                      </a:rPr>
                      <m:t>𝑉</m:t>
                    </m:r>
                    <m:d>
                      <m:dPr>
                        <m:ctrlPr>
                          <a:rPr lang="en-US" b="0" i="1" smtClean="0">
                            <a:latin typeface="Cambria Math"/>
                          </a:rPr>
                        </m:ctrlPr>
                      </m:dPr>
                      <m:e>
                        <m:r>
                          <a:rPr lang="en-US" b="0" i="1" smtClean="0">
                            <a:latin typeface="Cambria Math"/>
                          </a:rPr>
                          <m:t>𝑟</m:t>
                        </m:r>
                        <m:r>
                          <a:rPr lang="en-US" b="0" i="1" smtClean="0">
                            <a:latin typeface="Cambria Math"/>
                          </a:rPr>
                          <m:t>, </m:t>
                        </m:r>
                        <m:r>
                          <a:rPr lang="en-US" b="0" i="1" smtClean="0">
                            <a:latin typeface="Cambria Math"/>
                            <a:ea typeface="Cambria Math"/>
                          </a:rPr>
                          <m:t>𝜃</m:t>
                        </m:r>
                      </m:e>
                    </m:d>
                    <m:r>
                      <a:rPr lang="en-US" b="0" i="1" smtClean="0">
                        <a:latin typeface="Cambria Math"/>
                        <a:ea typeface="Cambria Math"/>
                      </a:rPr>
                      <m:t>=−</m:t>
                    </m:r>
                    <m:f>
                      <m:fPr>
                        <m:ctrlPr>
                          <a:rPr lang="en-US" b="0" i="1" smtClean="0">
                            <a:latin typeface="Cambria Math"/>
                            <a:ea typeface="Cambria Math"/>
                          </a:rPr>
                        </m:ctrlPr>
                      </m:fPr>
                      <m:num>
                        <m:sSub>
                          <m:sSubPr>
                            <m:ctrlPr>
                              <a:rPr lang="en-US" b="0" i="1" smtClean="0">
                                <a:latin typeface="Cambria Math"/>
                                <a:ea typeface="Cambria Math"/>
                              </a:rPr>
                            </m:ctrlPr>
                          </m:sSubPr>
                          <m:e>
                            <m:r>
                              <a:rPr lang="en-US" b="0" i="1" smtClean="0">
                                <a:latin typeface="Cambria Math"/>
                                <a:ea typeface="Cambria Math"/>
                              </a:rPr>
                              <m:t>𝑞</m:t>
                            </m:r>
                          </m:e>
                          <m:sub>
                            <m:r>
                              <a:rPr lang="en-US" b="0" i="1" smtClean="0">
                                <a:latin typeface="Cambria Math"/>
                                <a:ea typeface="Cambria Math"/>
                              </a:rPr>
                              <m:t>𝑖𝑜𝑛</m:t>
                            </m:r>
                          </m:sub>
                        </m:sSub>
                        <m:r>
                          <a:rPr lang="en-US" b="0" i="1" smtClean="0">
                            <a:latin typeface="Cambria Math"/>
                            <a:ea typeface="Cambria Math"/>
                          </a:rPr>
                          <m:t> </m:t>
                        </m:r>
                        <m:r>
                          <a:rPr lang="en-US" b="0" i="1" smtClean="0">
                            <a:latin typeface="Cambria Math"/>
                            <a:ea typeface="Cambria Math"/>
                          </a:rPr>
                          <m:t>𝜇</m:t>
                        </m:r>
                        <m:func>
                          <m:funcPr>
                            <m:ctrlPr>
                              <a:rPr lang="en-US" b="0" i="1" smtClean="0">
                                <a:latin typeface="Cambria Math"/>
                                <a:ea typeface="Cambria Math"/>
                              </a:rPr>
                            </m:ctrlPr>
                          </m:funcPr>
                          <m:fName>
                            <m:r>
                              <m:rPr>
                                <m:sty m:val="p"/>
                              </m:rPr>
                              <a:rPr lang="en-US" b="0" i="0" smtClean="0">
                                <a:latin typeface="Cambria Math"/>
                                <a:ea typeface="Cambria Math"/>
                              </a:rPr>
                              <m:t>cos</m:t>
                            </m:r>
                          </m:fName>
                          <m:e>
                            <m:r>
                              <a:rPr lang="en-US" b="0" i="1" smtClean="0">
                                <a:latin typeface="Cambria Math"/>
                                <a:ea typeface="Cambria Math"/>
                              </a:rPr>
                              <m:t>𝜃</m:t>
                            </m:r>
                          </m:e>
                        </m:func>
                      </m:num>
                      <m:den>
                        <m:r>
                          <a:rPr lang="en-US" b="0" i="1" smtClean="0">
                            <a:latin typeface="Cambria Math"/>
                            <a:ea typeface="Cambria Math"/>
                          </a:rPr>
                          <m:t>4</m:t>
                        </m:r>
                        <m:r>
                          <a:rPr lang="en-US" b="0" i="1" smtClean="0">
                            <a:latin typeface="Cambria Math"/>
                            <a:ea typeface="Cambria Math"/>
                          </a:rPr>
                          <m:t>𝜋</m:t>
                        </m:r>
                        <m:sSub>
                          <m:sSubPr>
                            <m:ctrlPr>
                              <a:rPr lang="en-US" b="0" i="1" smtClean="0">
                                <a:latin typeface="Cambria Math"/>
                                <a:ea typeface="Cambria Math"/>
                              </a:rPr>
                            </m:ctrlPr>
                          </m:sSubPr>
                          <m:e>
                            <m:r>
                              <a:rPr lang="en-US" i="1">
                                <a:latin typeface="Cambria Math"/>
                                <a:ea typeface="Cambria Math"/>
                              </a:rPr>
                              <m:t>𝜀</m:t>
                            </m:r>
                          </m:e>
                          <m:sub>
                            <m:r>
                              <a:rPr lang="en-US" b="0" i="1" smtClean="0">
                                <a:latin typeface="Cambria Math"/>
                                <a:ea typeface="Cambria Math"/>
                              </a:rPr>
                              <m:t>0</m:t>
                            </m:r>
                          </m:sub>
                        </m:sSub>
                        <m:sSup>
                          <m:sSupPr>
                            <m:ctrlPr>
                              <a:rPr lang="en-US" b="0"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2</m:t>
                            </m:r>
                          </m:sup>
                        </m:sSup>
                      </m:den>
                    </m:f>
                  </m:oMath>
                </a14:m>
                <a:r>
                  <a:rPr lang="en-US" dirty="0" smtClean="0"/>
                  <a:t> </a:t>
                </a:r>
                <a:r>
                  <a:rPr lang="en-US" dirty="0" smtClean="0"/>
                  <a:t>      </a:t>
                </a:r>
                <a:r>
                  <a:rPr lang="en-US" dirty="0" smtClean="0">
                    <a:latin typeface="Times New Roman" panose="02020603050405020304" pitchFamily="18" charset="0"/>
                    <a:cs typeface="Times New Roman" panose="02020603050405020304" pitchFamily="18" charset="0"/>
                  </a:rPr>
                  <a:t>[</a:t>
                </a:r>
                <a:r>
                  <a:rPr lang="el-GR" dirty="0" smtClean="0">
                    <a:solidFill>
                      <a:srgbClr val="C92409"/>
                    </a:solidFill>
                    <a:latin typeface="Times New Roman" panose="02020603050405020304" pitchFamily="18" charset="0"/>
                    <a:cs typeface="Times New Roman" panose="02020603050405020304" pitchFamily="18" charset="0"/>
                  </a:rPr>
                  <a:t>μ</a:t>
                </a:r>
                <a:r>
                  <a:rPr lang="en-US" dirty="0" smtClean="0">
                    <a:solidFill>
                      <a:srgbClr val="C92409"/>
                    </a:solidFill>
                    <a:latin typeface="Times New Roman" panose="02020603050405020304" pitchFamily="18" charset="0"/>
                    <a:cs typeface="Times New Roman" panose="02020603050405020304" pitchFamily="18" charset="0"/>
                  </a:rPr>
                  <a:t> </a:t>
                </a:r>
                <a:r>
                  <a:rPr lang="en-US" dirty="0" smtClean="0">
                    <a:solidFill>
                      <a:srgbClr val="C92409"/>
                    </a:solidFill>
                    <a:latin typeface="Times New Roman"/>
                    <a:cs typeface="Times New Roman"/>
                  </a:rPr>
                  <a:t>≡</a:t>
                </a:r>
                <a14:m>
                  <m:oMath xmlns:m="http://schemas.openxmlformats.org/officeDocument/2006/math">
                    <m:sSub>
                      <m:sSubPr>
                        <m:ctrlPr>
                          <a:rPr lang="en-US" i="1">
                            <a:solidFill>
                              <a:srgbClr val="C92409"/>
                            </a:solidFill>
                            <a:latin typeface="Cambria Math"/>
                            <a:ea typeface="Cambria Math"/>
                          </a:rPr>
                        </m:ctrlPr>
                      </m:sSubPr>
                      <m:e>
                        <m:r>
                          <a:rPr lang="en-US" b="0" i="1" smtClean="0">
                            <a:solidFill>
                              <a:srgbClr val="C92409"/>
                            </a:solidFill>
                            <a:latin typeface="Cambria Math"/>
                            <a:ea typeface="Cambria Math"/>
                          </a:rPr>
                          <m:t> </m:t>
                        </m:r>
                        <m:r>
                          <a:rPr lang="en-US" i="1">
                            <a:solidFill>
                              <a:srgbClr val="C92409"/>
                            </a:solidFill>
                            <a:latin typeface="Cambria Math"/>
                            <a:ea typeface="Cambria Math"/>
                          </a:rPr>
                          <m:t>𝑞</m:t>
                        </m:r>
                      </m:e>
                      <m:sub>
                        <m:r>
                          <a:rPr lang="en-US" i="1">
                            <a:solidFill>
                              <a:srgbClr val="C92409"/>
                            </a:solidFill>
                            <a:latin typeface="Cambria Math"/>
                            <a:ea typeface="Cambria Math"/>
                          </a:rPr>
                          <m:t>𝑑</m:t>
                        </m:r>
                      </m:sub>
                    </m:sSub>
                    <m:r>
                      <a:rPr lang="en-US" i="1">
                        <a:solidFill>
                          <a:srgbClr val="C92409"/>
                        </a:solidFill>
                        <a:latin typeface="Cambria Math"/>
                        <a:ea typeface="Cambria Math"/>
                      </a:rPr>
                      <m:t>ℓ</m:t>
                    </m:r>
                  </m:oMath>
                </a14:m>
                <a:r>
                  <a:rPr lang="en-US" dirty="0" smtClean="0">
                    <a:solidFill>
                      <a:srgbClr val="C92409"/>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is the dipole moment]</a:t>
                </a:r>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3431262" y="2637134"/>
                <a:ext cx="5540719" cy="2850909"/>
              </a:xfrm>
              <a:prstGeom prst="rect">
                <a:avLst/>
              </a:prstGeom>
              <a:blipFill rotWithShape="1">
                <a:blip r:embed="rId4"/>
                <a:stretch>
                  <a:fillRect r="-440"/>
                </a:stretch>
              </a:blipFill>
            </p:spPr>
            <p:txBody>
              <a:bodyPr/>
              <a:lstStyle/>
              <a:p>
                <a:r>
                  <a:rPr lang="en-US">
                    <a:noFill/>
                  </a:rPr>
                  <a:t> </a:t>
                </a:r>
              </a:p>
            </p:txBody>
          </p:sp>
        </mc:Fallback>
      </mc:AlternateContent>
      <p:sp>
        <p:nvSpPr>
          <p:cNvPr id="4" name="TextBox 3"/>
          <p:cNvSpPr txBox="1"/>
          <p:nvPr/>
        </p:nvSpPr>
        <p:spPr>
          <a:xfrm>
            <a:off x="665427" y="5586235"/>
            <a:ext cx="8464992" cy="92333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Note: This interaction can be positive or negative, depending on the alignment of the dipole (cos </a:t>
            </a:r>
            <a:r>
              <a:rPr lang="el-GR" dirty="0" smtClean="0">
                <a:latin typeface="Times New Roman" panose="02020603050405020304" pitchFamily="18" charset="0"/>
                <a:cs typeface="Times New Roman" panose="02020603050405020304" pitchFamily="18" charset="0"/>
              </a:rPr>
              <a:t>θ</a:t>
            </a:r>
            <a:r>
              <a:rPr lang="en-US" dirty="0" smtClean="0">
                <a:latin typeface="Times New Roman" panose="02020603050405020304" pitchFamily="18" charset="0"/>
                <a:cs typeface="Times New Roman" panose="02020603050405020304" pitchFamily="18" charset="0"/>
              </a:rPr>
              <a:t> ranges from +1 to -1).  It also dies off more quickly than ion-ion interactions (1/r dependence), due to the 1/r</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dependence.</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89447" y="4870764"/>
            <a:ext cx="1414138" cy="261610"/>
          </a:xfrm>
          <a:prstGeom prst="rect">
            <a:avLst/>
          </a:prstGeom>
          <a:noFill/>
        </p:spPr>
        <p:txBody>
          <a:bodyPr wrap="square" rtlCol="0">
            <a:spAutoFit/>
          </a:bodyPr>
          <a:lstStyle/>
          <a:p>
            <a:r>
              <a:rPr lang="en-US" sz="1100" dirty="0" smtClean="0">
                <a:cs typeface="Times New Roman" panose="02020603050405020304" pitchFamily="18" charset="0"/>
              </a:rPr>
              <a:t>From: Wikimedia.org</a:t>
            </a:r>
            <a:endParaRPr lang="en-US" sz="1100" dirty="0">
              <a:cs typeface="Times New Roman" panose="02020603050405020304" pitchFamily="18" charset="0"/>
            </a:endParaRPr>
          </a:p>
        </p:txBody>
      </p:sp>
    </p:spTree>
    <p:extLst>
      <p:ext uri="{BB962C8B-B14F-4D97-AF65-F5344CB8AC3E}">
        <p14:creationId xmlns:p14="http://schemas.microsoft.com/office/powerpoint/2010/main" val="101080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1143000"/>
          </a:xfrm>
        </p:spPr>
        <p:txBody>
          <a:bodyPr>
            <a:noAutofit/>
          </a:bodyPr>
          <a:lstStyle/>
          <a:p>
            <a:r>
              <a:rPr lang="en-US" sz="2800" dirty="0" smtClean="0">
                <a:solidFill>
                  <a:srgbClr val="C00000"/>
                </a:solidFill>
                <a:latin typeface="Times New Roman" panose="02020603050405020304" pitchFamily="18" charset="0"/>
                <a:cs typeface="Times New Roman" panose="02020603050405020304" pitchFamily="18" charset="0"/>
              </a:rPr>
              <a:t>Charge-dipole interactions are responsible for solvation of ions in solvents with large dipole moments</a:t>
            </a:r>
            <a:endParaRPr lang="en-US" sz="2800" dirty="0">
              <a:solidFill>
                <a:srgbClr val="C00000"/>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0" y="1577481"/>
            <a:ext cx="3746468" cy="2940198"/>
            <a:chOff x="626355" y="1619077"/>
            <a:chExt cx="3393384" cy="2255587"/>
          </a:xfrm>
        </p:grpSpPr>
        <p:grpSp>
          <p:nvGrpSpPr>
            <p:cNvPr id="7" name="Group 6"/>
            <p:cNvGrpSpPr/>
            <p:nvPr/>
          </p:nvGrpSpPr>
          <p:grpSpPr>
            <a:xfrm>
              <a:off x="626355" y="1619077"/>
              <a:ext cx="3393384" cy="2255587"/>
              <a:chOff x="626355" y="1619077"/>
              <a:chExt cx="3393384" cy="2255587"/>
            </a:xfrm>
          </p:grpSpPr>
          <p:grpSp>
            <p:nvGrpSpPr>
              <p:cNvPr id="5" name="Group 4"/>
              <p:cNvGrpSpPr/>
              <p:nvPr/>
            </p:nvGrpSpPr>
            <p:grpSpPr>
              <a:xfrm>
                <a:off x="626355" y="1619077"/>
                <a:ext cx="3393384" cy="2255587"/>
                <a:chOff x="626355" y="1619077"/>
                <a:chExt cx="3393384" cy="2255587"/>
              </a:xfrm>
            </p:grpSpPr>
            <p:pic>
              <p:nvPicPr>
                <p:cNvPr id="3074" name="Picture 2" descr="Figure 11."/>
                <p:cNvPicPr>
                  <a:picLocks noChangeAspect="1" noChangeArrowheads="1"/>
                </p:cNvPicPr>
                <p:nvPr/>
              </p:nvPicPr>
              <p:blipFill rotWithShape="1">
                <a:blip r:embed="rId2">
                  <a:extLst>
                    <a:ext uri="{28A0092B-C50C-407E-A947-70E740481C1C}">
                      <a14:useLocalDpi xmlns:a14="http://schemas.microsoft.com/office/drawing/2010/main" val="0"/>
                    </a:ext>
                  </a:extLst>
                </a:blip>
                <a:srcRect r="52887" b="72314"/>
                <a:stretch/>
              </p:blipFill>
              <p:spPr bwMode="auto">
                <a:xfrm>
                  <a:off x="626355" y="1619077"/>
                  <a:ext cx="3393384" cy="22555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77774" y="2145671"/>
                  <a:ext cx="688064" cy="601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851026" y="3150606"/>
                <a:ext cx="552261" cy="724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626355" y="3512635"/>
              <a:ext cx="1211498" cy="362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4037846" y="1737443"/>
            <a:ext cx="4734962" cy="2308324"/>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Li</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solvated by four 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CN molecules, from a simulation of the structure of a solution.  Acetonitrile (CH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CN) cannot form hydrogen bonds, but has one of the largest dipole moments of common solvent molecules (3.92 D).  For comparison, the dipole moment of an isolated  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 molecule is 1.85 D; NH</a:t>
            </a:r>
            <a:r>
              <a:rPr lang="en-US" baseline="-25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is 1.47 D; free </a:t>
            </a:r>
            <a:r>
              <a:rPr lang="en-US" dirty="0" err="1" smtClean="0">
                <a:latin typeface="Times New Roman" panose="02020603050405020304" pitchFamily="18" charset="0"/>
                <a:cs typeface="Times New Roman" panose="02020603050405020304" pitchFamily="18" charset="0"/>
              </a:rPr>
              <a:t>HCl</a:t>
            </a:r>
            <a:r>
              <a:rPr lang="en-US" dirty="0" smtClean="0">
                <a:latin typeface="Times New Roman" panose="02020603050405020304" pitchFamily="18" charset="0"/>
                <a:cs typeface="Times New Roman" panose="02020603050405020304" pitchFamily="18" charset="0"/>
              </a:rPr>
              <a:t> is 1.03 D; free HF is 1.91 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8675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142875"/>
            <a:ext cx="9144000" cy="834900"/>
          </a:xfrm>
        </p:spPr>
        <p:txBody>
          <a:bodyPr>
            <a:noAutofit/>
          </a:bodyPr>
          <a:lstStyle/>
          <a:p>
            <a:pPr algn="l"/>
            <a:r>
              <a:rPr lang="en-US" sz="3600" dirty="0" smtClean="0">
                <a:solidFill>
                  <a:srgbClr val="C00000"/>
                </a:solidFill>
                <a:latin typeface="Times New Roman" panose="02020603050405020304" pitchFamily="18" charset="0"/>
                <a:cs typeface="Times New Roman" panose="02020603050405020304" pitchFamily="18" charset="0"/>
              </a:rPr>
              <a:t>Interactions between static charge distributions</a:t>
            </a:r>
            <a:endParaRPr lang="en-US" sz="3600" dirty="0"/>
          </a:p>
        </p:txBody>
      </p:sp>
      <p:sp>
        <p:nvSpPr>
          <p:cNvPr id="5" name="TextBox 4"/>
          <p:cNvSpPr txBox="1"/>
          <p:nvPr/>
        </p:nvSpPr>
        <p:spPr>
          <a:xfrm>
            <a:off x="823864" y="986828"/>
            <a:ext cx="8148118" cy="1754326"/>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III. Charge – quadrupole interactions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quadrupole is a pair of dipoles arranged so their dipole moments cancel out</a:t>
            </a:r>
            <a:r>
              <a:rPr lang="en-US" dirty="0" smtClean="0">
                <a:latin typeface="Times New Roman"/>
                <a:cs typeface="Times New Roman"/>
              </a:rPr>
              <a:t>.  To represent it using equal point charges, four point charges are needed.  A good example is CO</a:t>
            </a:r>
            <a:r>
              <a:rPr lang="en-US" baseline="-25000" dirty="0" smtClean="0">
                <a:latin typeface="Times New Roman"/>
                <a:cs typeface="Times New Roman"/>
              </a:rPr>
              <a:t>2</a:t>
            </a:r>
            <a:r>
              <a:rPr lang="en-US" dirty="0" smtClean="0">
                <a:latin typeface="Times New Roman"/>
                <a:cs typeface="Times New Roman"/>
              </a:rPr>
              <a:t>.  You can think of the partially charged atoms in CO</a:t>
            </a:r>
            <a:r>
              <a:rPr lang="en-US" baseline="-25000" dirty="0" smtClean="0">
                <a:latin typeface="Times New Roman"/>
                <a:cs typeface="Times New Roman"/>
              </a:rPr>
              <a:t>2</a:t>
            </a:r>
            <a:r>
              <a:rPr lang="en-US" dirty="0" smtClean="0">
                <a:latin typeface="Times New Roman"/>
                <a:cs typeface="Times New Roman"/>
              </a:rPr>
              <a:t> as the O atoms having a partial negative charge of –</a:t>
            </a:r>
            <a:r>
              <a:rPr lang="en-US" dirty="0" err="1" smtClean="0">
                <a:latin typeface="Times New Roman"/>
                <a:cs typeface="Times New Roman"/>
              </a:rPr>
              <a:t>q</a:t>
            </a:r>
            <a:r>
              <a:rPr lang="en-US" baseline="-25000" dirty="0" err="1" smtClean="0">
                <a:latin typeface="Times New Roman"/>
                <a:cs typeface="Times New Roman"/>
              </a:rPr>
              <a:t>Q</a:t>
            </a:r>
            <a:r>
              <a:rPr lang="en-US" dirty="0" smtClean="0">
                <a:latin typeface="Times New Roman"/>
                <a:cs typeface="Times New Roman"/>
              </a:rPr>
              <a:t>, while the C atom has a partial positive charge of +2q</a:t>
            </a:r>
            <a:r>
              <a:rPr lang="en-US" baseline="-25000" dirty="0" smtClean="0">
                <a:latin typeface="Times New Roman"/>
                <a:cs typeface="Times New Roman"/>
              </a:rPr>
              <a:t>Q</a:t>
            </a:r>
            <a:endParaRPr lang="en-US"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128" t="31551" r="39208" b="32409"/>
          <a:stretch/>
        </p:blipFill>
        <p:spPr>
          <a:xfrm>
            <a:off x="579422" y="2996696"/>
            <a:ext cx="2696144" cy="1358021"/>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467478" y="2596299"/>
                <a:ext cx="5676522" cy="3316677"/>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Working out the electrostatics as we did for the dipole, the interaction between an ion and a quadrupole distribution of charges (as in CO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works out to be:</a:t>
                </a:r>
              </a:p>
              <a:p>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dirty="0" smtClean="0">
                        <a:latin typeface="Cambria Math"/>
                      </a:rPr>
                      <m:t>𝑉</m:t>
                    </m:r>
                    <m:d>
                      <m:dPr>
                        <m:ctrlPr>
                          <a:rPr lang="en-US" i="1" dirty="0" smtClean="0">
                            <a:latin typeface="Cambria Math"/>
                          </a:rPr>
                        </m:ctrlPr>
                      </m:dPr>
                      <m:e>
                        <m:r>
                          <a:rPr lang="en-US" i="1" dirty="0" smtClean="0">
                            <a:latin typeface="Cambria Math"/>
                          </a:rPr>
                          <m:t>𝑟</m:t>
                        </m:r>
                        <m:r>
                          <a:rPr lang="en-US" i="1" dirty="0" smtClean="0">
                            <a:latin typeface="Cambria Math"/>
                          </a:rPr>
                          <m:t>, </m:t>
                        </m:r>
                        <m:r>
                          <a:rPr lang="el-GR" i="1" dirty="0" smtClean="0">
                            <a:latin typeface="Cambria Math"/>
                            <a:cs typeface="Times New Roman"/>
                          </a:rPr>
                          <m:t>𝜃</m:t>
                        </m:r>
                      </m:e>
                    </m:d>
                    <m:r>
                      <a:rPr lang="en-US" i="1" dirty="0" smtClean="0">
                        <a:latin typeface="Cambria Math"/>
                        <a:cs typeface="Times New Roman"/>
                      </a:rPr>
                      <m:t>=</m:t>
                    </m:r>
                    <m:f>
                      <m:fPr>
                        <m:ctrlPr>
                          <a:rPr lang="en-US" i="1" dirty="0" smtClean="0">
                            <a:latin typeface="Cambria Math"/>
                            <a:cs typeface="Times New Roman"/>
                          </a:rPr>
                        </m:ctrlPr>
                      </m:fPr>
                      <m:num>
                        <m:sSub>
                          <m:sSubPr>
                            <m:ctrlPr>
                              <a:rPr lang="en-US" i="1" dirty="0" smtClean="0">
                                <a:latin typeface="Cambria Math"/>
                                <a:cs typeface="Times New Roman"/>
                              </a:rPr>
                            </m:ctrlPr>
                          </m:sSubPr>
                          <m:e>
                            <m:r>
                              <a:rPr lang="en-US" b="0" i="1" dirty="0" smtClean="0">
                                <a:latin typeface="Cambria Math"/>
                                <a:cs typeface="Times New Roman"/>
                              </a:rPr>
                              <m:t>𝑞</m:t>
                            </m:r>
                          </m:e>
                          <m:sub>
                            <m:r>
                              <a:rPr lang="en-US" b="0" i="1" dirty="0" smtClean="0">
                                <a:latin typeface="Cambria Math"/>
                                <a:cs typeface="Times New Roman"/>
                              </a:rPr>
                              <m:t>𝑖𝑜𝑛</m:t>
                            </m:r>
                          </m:sub>
                        </m:sSub>
                        <m:r>
                          <a:rPr lang="en-US" b="0" i="1" dirty="0" smtClean="0">
                            <a:latin typeface="Cambria Math"/>
                            <a:cs typeface="Times New Roman"/>
                          </a:rPr>
                          <m:t>𝑄</m:t>
                        </m:r>
                      </m:num>
                      <m:den>
                        <m:r>
                          <a:rPr lang="en-US" b="0" i="1" dirty="0" smtClean="0">
                            <a:latin typeface="Cambria Math"/>
                            <a:cs typeface="Times New Roman"/>
                          </a:rPr>
                          <m:t>4</m:t>
                        </m:r>
                        <m:r>
                          <a:rPr lang="en-US" b="0" i="1" dirty="0" smtClean="0">
                            <a:latin typeface="Cambria Math"/>
                            <a:ea typeface="Cambria Math"/>
                            <a:cs typeface="Times New Roman"/>
                          </a:rPr>
                          <m:t>𝜋</m:t>
                        </m:r>
                        <m:sSub>
                          <m:sSubPr>
                            <m:ctrlPr>
                              <a:rPr lang="en-US" b="0" i="1" dirty="0" smtClean="0">
                                <a:latin typeface="Cambria Math"/>
                                <a:ea typeface="Cambria Math"/>
                                <a:cs typeface="Times New Roman"/>
                              </a:rPr>
                            </m:ctrlPr>
                          </m:sSubPr>
                          <m:e>
                            <m:r>
                              <a:rPr lang="en-US" i="1" dirty="0">
                                <a:latin typeface="Cambria Math"/>
                                <a:ea typeface="Cambria Math"/>
                                <a:cs typeface="Times New Roman"/>
                              </a:rPr>
                              <m:t>𝜖</m:t>
                            </m:r>
                          </m:e>
                          <m:sub>
                            <m:r>
                              <a:rPr lang="en-US" b="0" i="1" dirty="0" smtClean="0">
                                <a:latin typeface="Cambria Math"/>
                                <a:ea typeface="Cambria Math"/>
                                <a:cs typeface="Times New Roman"/>
                              </a:rPr>
                              <m:t>0</m:t>
                            </m:r>
                          </m:sub>
                        </m:sSub>
                        <m:sSup>
                          <m:sSupPr>
                            <m:ctrlPr>
                              <a:rPr lang="en-US" b="0" i="1" dirty="0" smtClean="0">
                                <a:latin typeface="Cambria Math"/>
                                <a:ea typeface="Cambria Math"/>
                                <a:cs typeface="Times New Roman"/>
                              </a:rPr>
                            </m:ctrlPr>
                          </m:sSupPr>
                          <m:e>
                            <m:r>
                              <a:rPr lang="en-US" b="0" i="1" dirty="0" smtClean="0">
                                <a:latin typeface="Cambria Math"/>
                                <a:ea typeface="Cambria Math"/>
                                <a:cs typeface="Times New Roman"/>
                              </a:rPr>
                              <m:t>𝑟</m:t>
                            </m:r>
                          </m:e>
                          <m:sup>
                            <m:r>
                              <a:rPr lang="en-US" b="0" i="1" dirty="0" smtClean="0">
                                <a:latin typeface="Cambria Math"/>
                                <a:ea typeface="Cambria Math"/>
                                <a:cs typeface="Times New Roman"/>
                              </a:rPr>
                              <m:t>3</m:t>
                            </m:r>
                          </m:sup>
                        </m:sSup>
                      </m:den>
                    </m:f>
                    <m:func>
                      <m:funcPr>
                        <m:ctrlPr>
                          <a:rPr lang="en-US" b="0" i="1" dirty="0" smtClean="0">
                            <a:latin typeface="Cambria Math"/>
                            <a:cs typeface="Times New Roman"/>
                          </a:rPr>
                        </m:ctrlPr>
                      </m:funcPr>
                      <m:fName>
                        <m:sSup>
                          <m:sSupPr>
                            <m:ctrlPr>
                              <a:rPr lang="en-US" b="0" i="1" dirty="0" smtClean="0">
                                <a:latin typeface="Cambria Math"/>
                                <a:cs typeface="Times New Roman"/>
                              </a:rPr>
                            </m:ctrlPr>
                          </m:sSupPr>
                          <m:e>
                            <m:r>
                              <a:rPr lang="en-US" b="0" i="0" dirty="0" smtClean="0">
                                <a:latin typeface="Cambria Math"/>
                                <a:cs typeface="Times New Roman"/>
                              </a:rPr>
                              <m:t> </m:t>
                            </m:r>
                            <m:r>
                              <m:rPr>
                                <m:sty m:val="p"/>
                              </m:rPr>
                              <a:rPr lang="en-US" dirty="0">
                                <a:latin typeface="Cambria Math"/>
                                <a:cs typeface="Times New Roman"/>
                              </a:rPr>
                              <m:t>cos</m:t>
                            </m:r>
                          </m:e>
                          <m:sup>
                            <m:r>
                              <a:rPr lang="en-US" b="0" i="1" dirty="0" smtClean="0">
                                <a:latin typeface="Cambria Math"/>
                                <a:cs typeface="Times New Roman"/>
                              </a:rPr>
                              <m:t>2</m:t>
                            </m:r>
                          </m:sup>
                        </m:sSup>
                      </m:fName>
                      <m:e>
                        <m:r>
                          <a:rPr lang="en-US" b="0" i="1" dirty="0" smtClean="0">
                            <a:latin typeface="Cambria Math"/>
                            <a:ea typeface="Cambria Math"/>
                            <a:cs typeface="Times New Roman"/>
                          </a:rPr>
                          <m:t>𝜃</m:t>
                        </m:r>
                      </m:e>
                    </m:func>
                    <m:r>
                      <a:rPr lang="en-US" i="1" dirty="0" smtClean="0">
                        <a:latin typeface="Cambria Math"/>
                        <a:cs typeface="Times New Roman"/>
                      </a:rPr>
                      <m:t> </m:t>
                    </m:r>
                  </m:oMath>
                </a14:m>
                <a:r>
                  <a:rPr lang="en-US" dirty="0" smtClean="0">
                    <a:latin typeface="Times New Roman" panose="02020603050405020304" pitchFamily="18" charset="0"/>
                    <a:cs typeface="Times New Roman" panose="02020603050405020304" pitchFamily="18" charset="0"/>
                  </a:rPr>
                  <a:t>       (Only valid for r &gt;&gt; </a:t>
                </a:r>
                <a14:m>
                  <m:oMath xmlns:m="http://schemas.openxmlformats.org/officeDocument/2006/math">
                    <m:r>
                      <a:rPr lang="en-US" i="1" smtClean="0">
                        <a:latin typeface="Cambria Math"/>
                        <a:ea typeface="Cambria Math"/>
                        <a:cs typeface="Times New Roman" panose="02020603050405020304" pitchFamily="18" charset="0"/>
                      </a:rPr>
                      <m:t>ℓ</m:t>
                    </m:r>
                  </m:oMath>
                </a14:m>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Here, Q is the quadrupole moment, defined by </a:t>
                </a:r>
              </a:p>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=−2</m:t>
                      </m:r>
                      <m:sSub>
                        <m:sSubPr>
                          <m:ctrlPr>
                            <a:rPr lang="en-US" b="0" i="1" smtClean="0">
                              <a:latin typeface="Cambria Math"/>
                            </a:rPr>
                          </m:ctrlPr>
                        </m:sSubPr>
                        <m:e>
                          <m:r>
                            <a:rPr lang="en-US" b="0" i="1" smtClean="0">
                              <a:latin typeface="Cambria Math"/>
                            </a:rPr>
                            <m:t>𝑞</m:t>
                          </m:r>
                        </m:e>
                        <m:sub>
                          <m:r>
                            <a:rPr lang="en-US" b="0" i="1" smtClean="0">
                              <a:latin typeface="Cambria Math"/>
                            </a:rPr>
                            <m:t>𝑄</m:t>
                          </m:r>
                        </m:sub>
                      </m:sSub>
                      <m:sSup>
                        <m:sSupPr>
                          <m:ctrlPr>
                            <a:rPr lang="en-US" b="0" i="1" smtClean="0">
                              <a:latin typeface="Cambria Math"/>
                            </a:rPr>
                          </m:ctrlPr>
                        </m:sSupPr>
                        <m:e>
                          <m:r>
                            <a:rPr lang="en-US" b="0" i="1" smtClean="0">
                              <a:latin typeface="Cambria Math"/>
                              <a:ea typeface="Cambria Math"/>
                            </a:rPr>
                            <m:t>ℓ</m:t>
                          </m:r>
                        </m:e>
                        <m:sup>
                          <m:r>
                            <a:rPr lang="en-US" b="0" i="1" smtClean="0">
                              <a:latin typeface="Cambria Math"/>
                            </a:rPr>
                            <m:t>2</m:t>
                          </m:r>
                        </m:sup>
                      </m:sSup>
                    </m:oMath>
                  </m:oMathPara>
                </a14:m>
                <a:endParaRPr lang="en-US" b="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(units are charge times distance squared)</a:t>
                </a:r>
              </a:p>
              <a:p>
                <a:r>
                  <a:rPr lang="en-US" dirty="0" smtClean="0">
                    <a:latin typeface="Times New Roman" panose="02020603050405020304" pitchFamily="18" charset="0"/>
                    <a:cs typeface="Times New Roman" panose="02020603050405020304" pitchFamily="18" charset="0"/>
                  </a:rPr>
                  <a:t>Because the end O atoms are negatively charged, CO</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has a negative quadrupole moment.</a:t>
                </a:r>
                <a:endParaRPr lang="en-US"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467478" y="2596299"/>
                <a:ext cx="5676522" cy="3316677"/>
              </a:xfrm>
              <a:prstGeom prst="rect">
                <a:avLst/>
              </a:prstGeom>
              <a:blipFill rotWithShape="1">
                <a:blip r:embed="rId3"/>
                <a:stretch>
                  <a:fillRect l="-967" t="-919" r="-1396" b="-20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3627" y="6021618"/>
                <a:ext cx="8288353" cy="646331"/>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Note:</a:t>
                </a:r>
                <a:r>
                  <a:rPr lang="en-US" dirty="0" smtClean="0">
                    <a:latin typeface="Times New Roman" panose="02020603050405020304" pitchFamily="18" charset="0"/>
                    <a:cs typeface="Times New Roman" panose="02020603050405020304" pitchFamily="18" charset="0"/>
                  </a:rPr>
                  <a:t> For both the charge-dipole and charge-quadrupole interactions, the forces can be much stronger at short distances (r ~</a:t>
                </a:r>
                <a:r>
                  <a:rPr lang="en-US" dirty="0">
                    <a:ea typeface="Cambria Math"/>
                    <a:cs typeface="Times New Roman" panose="02020603050405020304" pitchFamily="18" charset="0"/>
                  </a:rPr>
                  <a:t> </a:t>
                </a:r>
                <a14:m>
                  <m:oMath xmlns:m="http://schemas.openxmlformats.org/officeDocument/2006/math">
                    <m:r>
                      <a:rPr lang="en-US" i="1">
                        <a:latin typeface="Cambria Math"/>
                        <a:ea typeface="Cambria Math"/>
                        <a:cs typeface="Times New Roman" panose="02020603050405020304" pitchFamily="18" charset="0"/>
                      </a:rPr>
                      <m:t>ℓ</m:t>
                    </m:r>
                  </m:oMath>
                </a14:m>
                <a:r>
                  <a:rPr lang="en-US" dirty="0" smtClean="0">
                    <a:latin typeface="Times New Roman" panose="02020603050405020304" pitchFamily="18" charset="0"/>
                    <a:cs typeface="Times New Roman" panose="02020603050405020304" pitchFamily="18" charset="0"/>
                  </a:rPr>
                  <a:t>) than these formulas would suggest.</a:t>
                </a:r>
                <a:endParaRPr lang="en-US"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3627" y="6021618"/>
                <a:ext cx="8288353" cy="646331"/>
              </a:xfrm>
              <a:prstGeom prst="rect">
                <a:avLst/>
              </a:prstGeom>
              <a:blipFill rotWithShape="1">
                <a:blip r:embed="rId4"/>
                <a:stretch>
                  <a:fillRect l="-588"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425248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9" y="142875"/>
            <a:ext cx="9144000" cy="834900"/>
          </a:xfrm>
        </p:spPr>
        <p:txBody>
          <a:bodyPr>
            <a:noAutofit/>
          </a:bodyPr>
          <a:lstStyle/>
          <a:p>
            <a:pPr algn="l"/>
            <a:r>
              <a:rPr lang="en-US" sz="3600" dirty="0" smtClean="0">
                <a:solidFill>
                  <a:srgbClr val="C00000"/>
                </a:solidFill>
                <a:latin typeface="Times New Roman" panose="02020603050405020304" pitchFamily="18" charset="0"/>
                <a:cs typeface="Times New Roman" panose="02020603050405020304" pitchFamily="18" charset="0"/>
              </a:rPr>
              <a:t>Interactions between static charge distributions</a:t>
            </a:r>
            <a:endParaRPr lang="en-US" sz="3600" dirty="0"/>
          </a:p>
        </p:txBody>
      </p:sp>
      <p:sp>
        <p:nvSpPr>
          <p:cNvPr id="5" name="TextBox 4"/>
          <p:cNvSpPr txBox="1"/>
          <p:nvPr/>
        </p:nvSpPr>
        <p:spPr>
          <a:xfrm>
            <a:off x="823864" y="986828"/>
            <a:ext cx="8148118" cy="2585323"/>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IV. </a:t>
            </a:r>
            <a:r>
              <a:rPr lang="en-US" dirty="0" smtClean="0">
                <a:solidFill>
                  <a:srgbClr val="C92409"/>
                </a:solidFill>
                <a:latin typeface="Times New Roman" panose="02020603050405020304" pitchFamily="18" charset="0"/>
                <a:cs typeface="Times New Roman" panose="02020603050405020304" pitchFamily="18" charset="0"/>
              </a:rPr>
              <a:t>Dipole – dipole interactions</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When two dipoles interact, the strength of the interaction depends on the separation (r), the orientation of the dipoles with respect to each other, and their orientation with respect to the axis connecting them.  In all fixed orientations, the attraction (or repulsion) is proportional to 1/r</a:t>
            </a:r>
            <a:r>
              <a:rPr lang="en-US" baseline="30000" dirty="0" smtClean="0">
                <a:latin typeface="Times New Roman" panose="02020603050405020304" pitchFamily="18" charset="0"/>
                <a:cs typeface="Times New Roman" panose="02020603050405020304" pitchFamily="18" charset="0"/>
              </a:rPr>
              <a:t>3</a:t>
            </a:r>
            <a:r>
              <a:rPr lang="en-US" dirty="0" smtClean="0">
                <a:latin typeface="Times New Roman" panose="02020603050405020304" pitchFamily="18" charset="0"/>
                <a:cs typeface="Times New Roman" panose="02020603050405020304" pitchFamily="18" charset="0"/>
              </a:rPr>
              <a:t>.  Again, this assumes the dipoles are separated by a much greater distance than the distance separating the charges within the dipole.  This isn’t valid when the dipolar molecules get close to one another.</a:t>
            </a:r>
          </a:p>
          <a:p>
            <a:r>
              <a:rPr lang="en-US" dirty="0" smtClean="0">
                <a:latin typeface="Times New Roman" panose="02020603050405020304" pitchFamily="18" charset="0"/>
                <a:cs typeface="Times New Roman" panose="02020603050405020304" pitchFamily="18" charset="0"/>
              </a:rPr>
              <a:t>For dipoles of magnitude </a:t>
            </a:r>
            <a:r>
              <a:rPr lang="el-GR" dirty="0" smtClean="0">
                <a:latin typeface="Times New Roman"/>
                <a:cs typeface="Times New Roman"/>
              </a:rPr>
              <a:t>μ</a:t>
            </a:r>
            <a:r>
              <a:rPr lang="en-US" baseline="-25000" dirty="0" smtClean="0">
                <a:latin typeface="Times New Roman"/>
                <a:cs typeface="Times New Roman"/>
              </a:rPr>
              <a:t>i</a:t>
            </a:r>
            <a:r>
              <a:rPr lang="en-US" dirty="0" smtClean="0">
                <a:latin typeface="Times New Roman"/>
                <a:cs typeface="Times New Roman"/>
              </a:rPr>
              <a:t> and </a:t>
            </a:r>
            <a:r>
              <a:rPr lang="el-GR" dirty="0" smtClean="0">
                <a:latin typeface="Times New Roman"/>
                <a:cs typeface="Times New Roman"/>
              </a:rPr>
              <a:t>μ</a:t>
            </a:r>
            <a:r>
              <a:rPr lang="en-US" baseline="-25000" dirty="0" smtClean="0">
                <a:latin typeface="Times New Roman"/>
                <a:cs typeface="Times New Roman"/>
              </a:rPr>
              <a:t>j</a:t>
            </a:r>
            <a:r>
              <a:rPr lang="en-US" dirty="0" smtClean="0">
                <a:latin typeface="Times New Roman"/>
                <a:cs typeface="Times New Roman"/>
              </a:rPr>
              <a:t>, separated by a distance r, the formulas are:</a:t>
            </a:r>
          </a:p>
          <a:p>
            <a:endParaRPr lang="en-US"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823864" y="3481616"/>
            <a:ext cx="3512746" cy="286232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Optimal orientation:</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Parallel, favorable orientation:</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Parallel, unfavorable orientation:</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Worst orientation:</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4455" t="46601" r="50000" b="40198"/>
          <a:stretch/>
        </p:blipFill>
        <p:spPr>
          <a:xfrm>
            <a:off x="3879398" y="3481615"/>
            <a:ext cx="1736999" cy="48384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6436" t="43565" r="50792" b="40329"/>
          <a:stretch/>
        </p:blipFill>
        <p:spPr>
          <a:xfrm>
            <a:off x="3954932" y="4264183"/>
            <a:ext cx="1661465" cy="61238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6832" t="44753" r="50768" b="41253"/>
          <a:stretch/>
        </p:blipFill>
        <p:spPr>
          <a:xfrm>
            <a:off x="3974474" y="5124262"/>
            <a:ext cx="1693794" cy="54864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5247" t="46468" r="50001" b="40066"/>
          <a:stretch/>
        </p:blipFill>
        <p:spPr>
          <a:xfrm>
            <a:off x="3891229" y="6020555"/>
            <a:ext cx="1788870" cy="519842"/>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5857592" y="3517827"/>
                <a:ext cx="1729212" cy="581762"/>
              </a:xfrm>
              <a:prstGeom prst="rect">
                <a:avLst/>
              </a:prstGeom>
              <a:noFill/>
            </p:spPr>
            <p:txBody>
              <a:bodyPr wrap="square" rtlCol="0">
                <a:spAutoFit/>
              </a:bodyPr>
              <a:lstStyle/>
              <a:p>
                <a14:m>
                  <m:oMath xmlns:m="http://schemas.openxmlformats.org/officeDocument/2006/math">
                    <m:r>
                      <a:rPr lang="en-US" b="0" i="1" smtClean="0">
                        <a:latin typeface="Cambria Math"/>
                      </a:rPr>
                      <m:t>𝑉</m:t>
                    </m:r>
                    <m:r>
                      <a:rPr lang="en-US" b="0" i="1" smtClean="0">
                        <a:latin typeface="Cambria Math"/>
                      </a:rPr>
                      <m:t>=−2 </m:t>
                    </m:r>
                    <m:f>
                      <m:fPr>
                        <m:ctrlPr>
                          <a:rPr lang="en-US" b="0" i="1" smtClean="0">
                            <a:latin typeface="Cambria Math"/>
                          </a:rPr>
                        </m:ctrlPr>
                      </m:fPr>
                      <m:num>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𝜇</m:t>
                                </m:r>
                              </m:e>
                              <m:sub>
                                <m:r>
                                  <a:rPr lang="en-US" b="0" i="1" smtClean="0">
                                    <a:latin typeface="Cambria Math"/>
                                    <a:ea typeface="Cambria Math"/>
                                  </a:rPr>
                                  <m:t>𝑖</m:t>
                                </m:r>
                              </m:sub>
                            </m:sSub>
                          </m:e>
                        </m:d>
                        <m:d>
                          <m:dPr>
                            <m:begChr m:val="|"/>
                            <m:endChr m:val="|"/>
                            <m:ctrlPr>
                              <a:rPr lang="en-US" b="0" i="1" smtClean="0">
                                <a:latin typeface="Cambria Math"/>
                              </a:rPr>
                            </m:ctrlPr>
                          </m:dPr>
                          <m:e>
                            <m:sSub>
                              <m:sSubPr>
                                <m:ctrlPr>
                                  <a:rPr lang="en-US" i="1">
                                    <a:latin typeface="Cambria Math"/>
                                  </a:rPr>
                                </m:ctrlPr>
                              </m:sSubPr>
                              <m:e>
                                <m:r>
                                  <a:rPr lang="en-US" i="1">
                                    <a:latin typeface="Cambria Math"/>
                                    <a:ea typeface="Cambria Math"/>
                                  </a:rPr>
                                  <m:t>𝜇</m:t>
                                </m:r>
                              </m:e>
                              <m:sub>
                                <m:r>
                                  <a:rPr lang="en-US" i="1">
                                    <a:latin typeface="Cambria Math"/>
                                  </a:rPr>
                                  <m:t>𝑗</m:t>
                                </m:r>
                              </m:sub>
                            </m:sSub>
                          </m:e>
                        </m:d>
                      </m:num>
                      <m:den>
                        <m:r>
                          <a:rPr lang="en-US" b="0" i="1" smtClean="0">
                            <a:latin typeface="Cambria Math"/>
                          </a:rPr>
                          <m:t>4</m:t>
                        </m:r>
                        <m:r>
                          <a:rPr lang="en-US" b="0" i="1" smtClean="0">
                            <a:latin typeface="Cambria Math"/>
                            <a:ea typeface="Cambria Math"/>
                          </a:rPr>
                          <m:t>𝜋</m:t>
                        </m:r>
                        <m:sSub>
                          <m:sSubPr>
                            <m:ctrlPr>
                              <a:rPr lang="en-US" b="0" i="1" smtClean="0">
                                <a:latin typeface="Cambria Math"/>
                                <a:ea typeface="Cambria Math"/>
                              </a:rPr>
                            </m:ctrlPr>
                          </m:sSubPr>
                          <m:e>
                            <m:r>
                              <a:rPr lang="en-US" b="0" i="1" smtClean="0">
                                <a:latin typeface="Cambria Math"/>
                                <a:ea typeface="Cambria Math"/>
                              </a:rPr>
                              <m:t>𝜖</m:t>
                            </m:r>
                          </m:e>
                          <m:sub>
                            <m:r>
                              <a:rPr lang="en-US" b="0" i="1" smtClean="0">
                                <a:latin typeface="Cambria Math"/>
                                <a:ea typeface="Cambria Math"/>
                              </a:rPr>
                              <m:t>0</m:t>
                            </m:r>
                          </m:sub>
                        </m:sSub>
                        <m:sSup>
                          <m:sSupPr>
                            <m:ctrlPr>
                              <a:rPr lang="en-US" b="0" i="1" smtClean="0">
                                <a:latin typeface="Cambria Math"/>
                                <a:ea typeface="Cambria Math"/>
                              </a:rPr>
                            </m:ctrlPr>
                          </m:sSupPr>
                          <m:e>
                            <m:r>
                              <a:rPr lang="en-US" b="0" i="1" smtClean="0">
                                <a:latin typeface="Cambria Math"/>
                                <a:ea typeface="Cambria Math"/>
                              </a:rPr>
                              <m:t>𝑟</m:t>
                            </m:r>
                          </m:e>
                          <m:sup>
                            <m:r>
                              <a:rPr lang="en-US" b="0" i="1" smtClean="0">
                                <a:latin typeface="Cambria Math"/>
                                <a:ea typeface="Cambria Math"/>
                              </a:rPr>
                              <m:t>3</m:t>
                            </m:r>
                          </m:sup>
                        </m:sSup>
                      </m:den>
                    </m:f>
                  </m:oMath>
                </a14:m>
                <a:r>
                  <a:rPr lang="en-US" dirty="0" smtClean="0"/>
                  <a:t> </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857592" y="3517827"/>
                <a:ext cx="1729212" cy="58176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857592" y="4409059"/>
                <a:ext cx="1528560" cy="581762"/>
              </a:xfrm>
              <a:prstGeom prst="rect">
                <a:avLst/>
              </a:prstGeom>
            </p:spPr>
            <p:txBody>
              <a:bodyPr wrap="none">
                <a:spAutoFit/>
              </a:bodyPr>
              <a:lstStyle/>
              <a:p>
                <a14:m>
                  <m:oMath xmlns:m="http://schemas.openxmlformats.org/officeDocument/2006/math">
                    <m:r>
                      <a:rPr lang="en-US" i="1">
                        <a:latin typeface="Cambria Math"/>
                      </a:rPr>
                      <m:t>𝑉</m:t>
                    </m:r>
                    <m:r>
                      <a:rPr lang="en-US" i="1">
                        <a:latin typeface="Cambria Math"/>
                      </a:rPr>
                      <m:t>=− </m:t>
                    </m:r>
                    <m:f>
                      <m:fPr>
                        <m:ctrlPr>
                          <a:rPr lang="en-US" i="1">
                            <a:latin typeface="Cambria Math"/>
                          </a:rPr>
                        </m:ctrlPr>
                      </m:fPr>
                      <m:num>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𝜇</m:t>
                                </m:r>
                              </m:e>
                              <m:sub>
                                <m:r>
                                  <a:rPr lang="en-US" i="1">
                                    <a:latin typeface="Cambria Math"/>
                                    <a:ea typeface="Cambria Math"/>
                                  </a:rPr>
                                  <m:t>𝑖</m:t>
                                </m:r>
                              </m:sub>
                            </m:sSub>
                          </m:e>
                        </m:d>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𝜇</m:t>
                                </m:r>
                              </m:e>
                              <m:sub>
                                <m:r>
                                  <a:rPr lang="en-US" i="1">
                                    <a:latin typeface="Cambria Math"/>
                                  </a:rPr>
                                  <m:t>𝑗</m:t>
                                </m:r>
                              </m:sub>
                            </m:sSub>
                          </m:e>
                        </m:d>
                      </m:num>
                      <m:den>
                        <m:r>
                          <a:rPr lang="en-US" i="1">
                            <a:latin typeface="Cambria Math"/>
                          </a:rPr>
                          <m:t>4</m:t>
                        </m:r>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𝜖</m:t>
                            </m:r>
                          </m:e>
                          <m:sub>
                            <m:r>
                              <a:rPr lang="en-US" i="1">
                                <a:latin typeface="Cambria Math"/>
                                <a:ea typeface="Cambria Math"/>
                              </a:rPr>
                              <m:t>0</m:t>
                            </m:r>
                          </m:sub>
                        </m:sSub>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3</m:t>
                            </m:r>
                          </m:sup>
                        </m:sSup>
                      </m:den>
                    </m:f>
                  </m:oMath>
                </a14:m>
                <a:r>
                  <a:rPr lang="en-US" dirty="0"/>
                  <a:t> </a:t>
                </a:r>
              </a:p>
            </p:txBody>
          </p:sp>
        </mc:Choice>
        <mc:Fallback xmlns="">
          <p:sp>
            <p:nvSpPr>
              <p:cNvPr id="13" name="Rectangle 12"/>
              <p:cNvSpPr>
                <a:spLocks noRot="1" noChangeAspect="1" noMove="1" noResize="1" noEditPoints="1" noAdjustHandles="1" noChangeArrowheads="1" noChangeShapeType="1" noTextEdit="1"/>
              </p:cNvSpPr>
              <p:nvPr/>
            </p:nvSpPr>
            <p:spPr>
              <a:xfrm>
                <a:off x="5857592" y="4409059"/>
                <a:ext cx="1528560" cy="58176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854386" y="6058399"/>
                <a:ext cx="1586268" cy="581762"/>
              </a:xfrm>
              <a:prstGeom prst="rect">
                <a:avLst/>
              </a:prstGeom>
            </p:spPr>
            <p:txBody>
              <a:bodyPr wrap="none">
                <a:spAutoFit/>
              </a:bodyPr>
              <a:lstStyle/>
              <a:p>
                <a14:m>
                  <m:oMath xmlns:m="http://schemas.openxmlformats.org/officeDocument/2006/math">
                    <m:r>
                      <a:rPr lang="en-US" i="1" smtClean="0">
                        <a:latin typeface="Cambria Math"/>
                      </a:rPr>
                      <m:t>𝑉</m:t>
                    </m:r>
                    <m:r>
                      <a:rPr lang="en-US" i="1" smtClean="0">
                        <a:latin typeface="Cambria Math"/>
                      </a:rPr>
                      <m:t>=  2 </m:t>
                    </m:r>
                    <m:f>
                      <m:fPr>
                        <m:ctrlPr>
                          <a:rPr lang="en-US" i="1">
                            <a:latin typeface="Cambria Math"/>
                          </a:rPr>
                        </m:ctrlPr>
                      </m:fPr>
                      <m:num>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𝜇</m:t>
                                </m:r>
                              </m:e>
                              <m:sub>
                                <m:r>
                                  <a:rPr lang="en-US" i="1">
                                    <a:latin typeface="Cambria Math"/>
                                    <a:ea typeface="Cambria Math"/>
                                  </a:rPr>
                                  <m:t>𝑖</m:t>
                                </m:r>
                              </m:sub>
                            </m:sSub>
                          </m:e>
                        </m:d>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𝜇</m:t>
                                </m:r>
                              </m:e>
                              <m:sub>
                                <m:r>
                                  <a:rPr lang="en-US" i="1">
                                    <a:latin typeface="Cambria Math"/>
                                  </a:rPr>
                                  <m:t>𝑗</m:t>
                                </m:r>
                              </m:sub>
                            </m:sSub>
                          </m:e>
                        </m:d>
                      </m:num>
                      <m:den>
                        <m:r>
                          <a:rPr lang="en-US" i="1">
                            <a:latin typeface="Cambria Math"/>
                          </a:rPr>
                          <m:t>4</m:t>
                        </m:r>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𝜖</m:t>
                            </m:r>
                          </m:e>
                          <m:sub>
                            <m:r>
                              <a:rPr lang="en-US" i="1">
                                <a:latin typeface="Cambria Math"/>
                                <a:ea typeface="Cambria Math"/>
                              </a:rPr>
                              <m:t>0</m:t>
                            </m:r>
                          </m:sub>
                        </m:sSub>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3</m:t>
                            </m:r>
                          </m:sup>
                        </m:sSup>
                      </m:den>
                    </m:f>
                  </m:oMath>
                </a14:m>
                <a:r>
                  <a:rPr lang="en-US" dirty="0"/>
                  <a:t> </a:t>
                </a:r>
              </a:p>
            </p:txBody>
          </p:sp>
        </mc:Choice>
        <mc:Fallback xmlns="">
          <p:sp>
            <p:nvSpPr>
              <p:cNvPr id="14" name="Rectangle 13"/>
              <p:cNvSpPr>
                <a:spLocks noRot="1" noChangeAspect="1" noMove="1" noResize="1" noEditPoints="1" noAdjustHandles="1" noChangeArrowheads="1" noChangeShapeType="1" noTextEdit="1"/>
              </p:cNvSpPr>
              <p:nvPr/>
            </p:nvSpPr>
            <p:spPr>
              <a:xfrm>
                <a:off x="5854386" y="6058399"/>
                <a:ext cx="1586268" cy="58176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850272" y="5252243"/>
                <a:ext cx="1470852" cy="581762"/>
              </a:xfrm>
              <a:prstGeom prst="rect">
                <a:avLst/>
              </a:prstGeom>
            </p:spPr>
            <p:txBody>
              <a:bodyPr wrap="none">
                <a:spAutoFit/>
              </a:bodyPr>
              <a:lstStyle/>
              <a:p>
                <a14:m>
                  <m:oMath xmlns:m="http://schemas.openxmlformats.org/officeDocument/2006/math">
                    <m:r>
                      <a:rPr lang="en-US" i="1" smtClean="0">
                        <a:latin typeface="Cambria Math"/>
                      </a:rPr>
                      <m:t>𝑉</m:t>
                    </m:r>
                    <m:r>
                      <a:rPr lang="en-US" i="1" smtClean="0">
                        <a:latin typeface="Cambria Math"/>
                      </a:rPr>
                      <m:t>=    </m:t>
                    </m:r>
                    <m:f>
                      <m:fPr>
                        <m:ctrlPr>
                          <a:rPr lang="en-US" i="1">
                            <a:latin typeface="Cambria Math"/>
                          </a:rPr>
                        </m:ctrlPr>
                      </m:fPr>
                      <m:num>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𝜇</m:t>
                                </m:r>
                              </m:e>
                              <m:sub>
                                <m:r>
                                  <a:rPr lang="en-US" i="1">
                                    <a:latin typeface="Cambria Math"/>
                                    <a:ea typeface="Cambria Math"/>
                                  </a:rPr>
                                  <m:t>𝑖</m:t>
                                </m:r>
                              </m:sub>
                            </m:sSub>
                          </m:e>
                        </m:d>
                        <m:d>
                          <m:dPr>
                            <m:begChr m:val="|"/>
                            <m:endChr m:val="|"/>
                            <m:ctrlPr>
                              <a:rPr lang="en-US" i="1">
                                <a:latin typeface="Cambria Math"/>
                              </a:rPr>
                            </m:ctrlPr>
                          </m:dPr>
                          <m:e>
                            <m:sSub>
                              <m:sSubPr>
                                <m:ctrlPr>
                                  <a:rPr lang="en-US" i="1">
                                    <a:latin typeface="Cambria Math"/>
                                  </a:rPr>
                                </m:ctrlPr>
                              </m:sSubPr>
                              <m:e>
                                <m:r>
                                  <a:rPr lang="en-US" i="1">
                                    <a:latin typeface="Cambria Math"/>
                                    <a:ea typeface="Cambria Math"/>
                                  </a:rPr>
                                  <m:t>𝜇</m:t>
                                </m:r>
                              </m:e>
                              <m:sub>
                                <m:r>
                                  <a:rPr lang="en-US" i="1">
                                    <a:latin typeface="Cambria Math"/>
                                  </a:rPr>
                                  <m:t>𝑗</m:t>
                                </m:r>
                              </m:sub>
                            </m:sSub>
                          </m:e>
                        </m:d>
                      </m:num>
                      <m:den>
                        <m:r>
                          <a:rPr lang="en-US" i="1">
                            <a:latin typeface="Cambria Math"/>
                          </a:rPr>
                          <m:t>4</m:t>
                        </m:r>
                        <m:r>
                          <a:rPr lang="en-US" i="1">
                            <a:latin typeface="Cambria Math"/>
                            <a:ea typeface="Cambria Math"/>
                          </a:rPr>
                          <m:t>𝜋</m:t>
                        </m:r>
                        <m:sSub>
                          <m:sSubPr>
                            <m:ctrlPr>
                              <a:rPr lang="en-US" i="1">
                                <a:latin typeface="Cambria Math"/>
                                <a:ea typeface="Cambria Math"/>
                              </a:rPr>
                            </m:ctrlPr>
                          </m:sSubPr>
                          <m:e>
                            <m:r>
                              <a:rPr lang="en-US" i="1">
                                <a:latin typeface="Cambria Math"/>
                                <a:ea typeface="Cambria Math"/>
                              </a:rPr>
                              <m:t>𝜖</m:t>
                            </m:r>
                          </m:e>
                          <m:sub>
                            <m:r>
                              <a:rPr lang="en-US" i="1">
                                <a:latin typeface="Cambria Math"/>
                                <a:ea typeface="Cambria Math"/>
                              </a:rPr>
                              <m:t>0</m:t>
                            </m:r>
                          </m:sub>
                        </m:sSub>
                        <m:sSup>
                          <m:sSupPr>
                            <m:ctrlPr>
                              <a:rPr lang="en-US" i="1">
                                <a:latin typeface="Cambria Math"/>
                                <a:ea typeface="Cambria Math"/>
                              </a:rPr>
                            </m:ctrlPr>
                          </m:sSupPr>
                          <m:e>
                            <m:r>
                              <a:rPr lang="en-US" i="1">
                                <a:latin typeface="Cambria Math"/>
                                <a:ea typeface="Cambria Math"/>
                              </a:rPr>
                              <m:t>𝑟</m:t>
                            </m:r>
                          </m:e>
                          <m:sup>
                            <m:r>
                              <a:rPr lang="en-US" i="1">
                                <a:latin typeface="Cambria Math"/>
                                <a:ea typeface="Cambria Math"/>
                              </a:rPr>
                              <m:t>3</m:t>
                            </m:r>
                          </m:sup>
                        </m:sSup>
                      </m:den>
                    </m:f>
                  </m:oMath>
                </a14:m>
                <a:r>
                  <a:rPr lang="en-US" dirty="0"/>
                  <a:t> </a:t>
                </a:r>
              </a:p>
            </p:txBody>
          </p:sp>
        </mc:Choice>
        <mc:Fallback xmlns="">
          <p:sp>
            <p:nvSpPr>
              <p:cNvPr id="15" name="Rectangle 14"/>
              <p:cNvSpPr>
                <a:spLocks noRot="1" noChangeAspect="1" noMove="1" noResize="1" noEditPoints="1" noAdjustHandles="1" noChangeArrowheads="1" noChangeShapeType="1" noTextEdit="1"/>
              </p:cNvSpPr>
              <p:nvPr/>
            </p:nvSpPr>
            <p:spPr>
              <a:xfrm>
                <a:off x="5850272" y="5252243"/>
                <a:ext cx="1470852" cy="581762"/>
              </a:xfrm>
              <a:prstGeom prst="rect">
                <a:avLst/>
              </a:prstGeom>
              <a:blipFill rotWithShape="1">
                <a:blip r:embed="rId9"/>
                <a:stretch>
                  <a:fillRect/>
                </a:stretch>
              </a:blipFill>
            </p:spPr>
            <p:txBody>
              <a:bodyPr/>
              <a:lstStyle/>
              <a:p>
                <a:r>
                  <a:rPr lang="en-US">
                    <a:noFill/>
                  </a:rPr>
                  <a:t> </a:t>
                </a:r>
              </a:p>
            </p:txBody>
          </p:sp>
        </mc:Fallback>
      </mc:AlternateContent>
      <p:sp>
        <p:nvSpPr>
          <p:cNvPr id="16" name="TextBox 15"/>
          <p:cNvSpPr txBox="1"/>
          <p:nvPr/>
        </p:nvSpPr>
        <p:spPr>
          <a:xfrm>
            <a:off x="7586804" y="3723537"/>
            <a:ext cx="1484768" cy="2308324"/>
          </a:xfrm>
          <a:prstGeom prst="rect">
            <a:avLst/>
          </a:prstGeom>
          <a:noFill/>
        </p:spPr>
        <p:txBody>
          <a:bodyPr wrap="square" rtlCol="0">
            <a:spAutoFit/>
          </a:bodyPr>
          <a:lstStyle/>
          <a:p>
            <a:r>
              <a:rPr lang="en-US" dirty="0" smtClean="0">
                <a:solidFill>
                  <a:srgbClr val="C92409"/>
                </a:solidFill>
                <a:latin typeface="Times New Roman" panose="02020603050405020304" pitchFamily="18" charset="0"/>
                <a:cs typeface="Times New Roman" panose="02020603050405020304" pitchFamily="18" charset="0"/>
              </a:rPr>
              <a:t>Again, only</a:t>
            </a:r>
          </a:p>
          <a:p>
            <a:r>
              <a:rPr lang="en-US" dirty="0">
                <a:solidFill>
                  <a:srgbClr val="C92409"/>
                </a:solidFill>
                <a:latin typeface="Times New Roman" panose="02020603050405020304" pitchFamily="18" charset="0"/>
                <a:cs typeface="Times New Roman" panose="02020603050405020304" pitchFamily="18" charset="0"/>
              </a:rPr>
              <a:t>v</a:t>
            </a:r>
            <a:r>
              <a:rPr lang="en-US" dirty="0" smtClean="0">
                <a:solidFill>
                  <a:srgbClr val="C92409"/>
                </a:solidFill>
                <a:latin typeface="Times New Roman" panose="02020603050405020304" pitchFamily="18" charset="0"/>
                <a:cs typeface="Times New Roman" panose="02020603050405020304" pitchFamily="18" charset="0"/>
              </a:rPr>
              <a:t>alid when r is much larger than the charge separations within the molecules.</a:t>
            </a:r>
            <a:endParaRPr lang="en-US" dirty="0">
              <a:solidFill>
                <a:srgbClr val="C9240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28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60" y="142875"/>
            <a:ext cx="8581061" cy="1143000"/>
          </a:xfrm>
        </p:spPr>
        <p:txBody>
          <a:bodyPr>
            <a:noAutofit/>
          </a:bodyPr>
          <a:lstStyle/>
          <a:p>
            <a:r>
              <a:rPr lang="en-US" sz="3600" dirty="0" smtClean="0">
                <a:solidFill>
                  <a:srgbClr val="C00000"/>
                </a:solidFill>
                <a:latin typeface="Times New Roman" panose="02020603050405020304" pitchFamily="18" charset="0"/>
                <a:cs typeface="Times New Roman" panose="02020603050405020304" pitchFamily="18" charset="0"/>
              </a:rPr>
              <a:t>Dipole-dipole interactions in real life</a:t>
            </a:r>
            <a:endParaRPr lang="en-US" sz="3600" dirty="0"/>
          </a:p>
        </p:txBody>
      </p:sp>
      <p:sp>
        <p:nvSpPr>
          <p:cNvPr id="3" name="TextBox 2"/>
          <p:cNvSpPr txBox="1"/>
          <p:nvPr/>
        </p:nvSpPr>
        <p:spPr>
          <a:xfrm>
            <a:off x="841972" y="1312752"/>
            <a:ext cx="7713553" cy="1477328"/>
          </a:xfrm>
          <a:prstGeom prst="rect">
            <a:avLst/>
          </a:prstGeom>
          <a:noFill/>
        </p:spPr>
        <p:txBody>
          <a:bodyPr wrap="square" rtlCol="0">
            <a:spAutoFit/>
          </a:bodyPr>
          <a:lstStyle/>
          <a:p>
            <a:r>
              <a:rPr lang="en-US" dirty="0" smtClean="0"/>
              <a:t>We now have lots of examples of complexes between two dipolar molecules that have been examined in the gas phase using spectroscopy to determine the actual molecular structure.</a:t>
            </a:r>
          </a:p>
          <a:p>
            <a:endParaRPr lang="en-US" dirty="0"/>
          </a:p>
          <a:p>
            <a:endParaRPr lang="en-US" dirty="0"/>
          </a:p>
        </p:txBody>
      </p:sp>
      <p:pic>
        <p:nvPicPr>
          <p:cNvPr id="1026" name="Picture 2" descr="Image result for HCN dimer complex structure"/>
          <p:cNvPicPr>
            <a:picLocks noChangeAspect="1" noChangeArrowheads="1"/>
          </p:cNvPicPr>
          <p:nvPr/>
        </p:nvPicPr>
        <p:blipFill rotWithShape="1">
          <a:blip r:embed="rId2">
            <a:extLst>
              <a:ext uri="{28A0092B-C50C-407E-A947-70E740481C1C}">
                <a14:useLocalDpi xmlns:a14="http://schemas.microsoft.com/office/drawing/2010/main" val="0"/>
              </a:ext>
            </a:extLst>
          </a:blip>
          <a:srcRect l="20687" t="16304" r="25750" b="58026"/>
          <a:stretch/>
        </p:blipFill>
        <p:spPr bwMode="auto">
          <a:xfrm>
            <a:off x="651850" y="2408221"/>
            <a:ext cx="4336610" cy="1339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CN dimer complex structure"/>
          <p:cNvPicPr>
            <a:picLocks noChangeAspect="1" noChangeArrowheads="1"/>
          </p:cNvPicPr>
          <p:nvPr/>
        </p:nvPicPr>
        <p:blipFill rotWithShape="1">
          <a:blip r:embed="rId2">
            <a:extLst>
              <a:ext uri="{28A0092B-C50C-407E-A947-70E740481C1C}">
                <a14:useLocalDpi xmlns:a14="http://schemas.microsoft.com/office/drawing/2010/main" val="0"/>
              </a:ext>
            </a:extLst>
          </a:blip>
          <a:srcRect l="19681" t="40239" r="16726" b="34091"/>
          <a:stretch/>
        </p:blipFill>
        <p:spPr bwMode="auto">
          <a:xfrm>
            <a:off x="651850" y="4280779"/>
            <a:ext cx="5148681" cy="13399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19731" y="3014802"/>
            <a:ext cx="1910281"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N</a:t>
            </a:r>
            <a:r>
              <a:rPr lang="en-US" dirty="0" smtClean="0">
                <a:latin typeface="Times New Roman"/>
                <a:cs typeface="Times New Roman"/>
              </a:rPr>
              <a:t>≡C-H···</a:t>
            </a:r>
            <a:r>
              <a:rPr lang="en-US" dirty="0" smtClean="0">
                <a:latin typeface="Times New Roman" panose="02020603050405020304" pitchFamily="18" charset="0"/>
                <a:cs typeface="Times New Roman" panose="02020603050405020304" pitchFamily="18" charset="0"/>
              </a:rPr>
              <a:t>N</a:t>
            </a:r>
            <a:r>
              <a:rPr lang="en-US" dirty="0">
                <a:latin typeface="Times New Roman"/>
                <a:cs typeface="Times New Roman"/>
              </a:rPr>
              <a:t>≡</a:t>
            </a:r>
            <a:r>
              <a:rPr lang="en-US" dirty="0" smtClean="0">
                <a:latin typeface="Times New Roman"/>
                <a:cs typeface="Times New Roman"/>
              </a:rPr>
              <a:t>C-H </a:t>
            </a:r>
          </a:p>
          <a:p>
            <a:r>
              <a:rPr lang="en-US" dirty="0">
                <a:latin typeface="Times New Roman"/>
                <a:cs typeface="Times New Roman"/>
              </a:rPr>
              <a:t> </a:t>
            </a:r>
            <a:r>
              <a:rPr lang="en-US" dirty="0" smtClean="0">
                <a:latin typeface="Times New Roman"/>
                <a:cs typeface="Times New Roman"/>
              </a:rPr>
              <a:t>    or (HCN)</a:t>
            </a:r>
            <a:r>
              <a:rPr lang="en-US" baseline="-25000" dirty="0" smtClean="0">
                <a:latin typeface="Times New Roman"/>
                <a:cs typeface="Times New Roman"/>
              </a:rPr>
              <a:t>2</a:t>
            </a:r>
            <a:endParaRPr lang="en-US" baseline="-25000" dirty="0"/>
          </a:p>
        </p:txBody>
      </p:sp>
      <p:sp>
        <p:nvSpPr>
          <p:cNvPr id="7" name="TextBox 6"/>
          <p:cNvSpPr txBox="1"/>
          <p:nvPr/>
        </p:nvSpPr>
        <p:spPr>
          <a:xfrm>
            <a:off x="5957180" y="4796827"/>
            <a:ext cx="3114392"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N</a:t>
            </a:r>
            <a:r>
              <a:rPr lang="en-US" dirty="0" smtClean="0">
                <a:latin typeface="Times New Roman"/>
                <a:cs typeface="Times New Roman"/>
              </a:rPr>
              <a:t>≡C-H···</a:t>
            </a:r>
            <a:r>
              <a:rPr lang="en-US" dirty="0" smtClean="0">
                <a:latin typeface="Times New Roman" panose="02020603050405020304" pitchFamily="18" charset="0"/>
                <a:cs typeface="Times New Roman" panose="02020603050405020304" pitchFamily="18" charset="0"/>
              </a:rPr>
              <a:t>N</a:t>
            </a:r>
            <a:r>
              <a:rPr lang="en-US" dirty="0">
                <a:latin typeface="Times New Roman"/>
                <a:cs typeface="Times New Roman"/>
              </a:rPr>
              <a:t>≡</a:t>
            </a:r>
            <a:r>
              <a:rPr lang="en-US" dirty="0" smtClean="0">
                <a:latin typeface="Times New Roman"/>
                <a:cs typeface="Times New Roman"/>
              </a:rPr>
              <a:t>C-H···</a:t>
            </a:r>
            <a:r>
              <a:rPr lang="en-US" dirty="0">
                <a:latin typeface="Times New Roman" panose="02020603050405020304" pitchFamily="18" charset="0"/>
                <a:cs typeface="Times New Roman" panose="02020603050405020304" pitchFamily="18" charset="0"/>
              </a:rPr>
              <a:t>N</a:t>
            </a:r>
            <a:r>
              <a:rPr lang="en-US" dirty="0">
                <a:latin typeface="Times New Roman"/>
                <a:cs typeface="Times New Roman"/>
              </a:rPr>
              <a:t>≡C-H</a:t>
            </a:r>
            <a:r>
              <a:rPr lang="en-US" dirty="0" smtClean="0">
                <a:latin typeface="Times New Roman"/>
                <a:cs typeface="Times New Roman"/>
              </a:rPr>
              <a:t> </a:t>
            </a:r>
          </a:p>
          <a:p>
            <a:r>
              <a:rPr lang="en-US" dirty="0">
                <a:latin typeface="Times New Roman"/>
                <a:cs typeface="Times New Roman"/>
              </a:rPr>
              <a:t> </a:t>
            </a:r>
            <a:r>
              <a:rPr lang="en-US" dirty="0" smtClean="0">
                <a:latin typeface="Times New Roman"/>
                <a:cs typeface="Times New Roman"/>
              </a:rPr>
              <a:t>           or (HCN)</a:t>
            </a:r>
            <a:r>
              <a:rPr lang="en-US" baseline="-25000" dirty="0" smtClean="0">
                <a:latin typeface="Times New Roman"/>
                <a:cs typeface="Times New Roman"/>
              </a:rPr>
              <a:t>3</a:t>
            </a:r>
            <a:endParaRPr lang="en-US" baseline="-25000" dirty="0"/>
          </a:p>
        </p:txBody>
      </p:sp>
      <p:sp>
        <p:nvSpPr>
          <p:cNvPr id="6" name="TextBox 5"/>
          <p:cNvSpPr txBox="1"/>
          <p:nvPr/>
        </p:nvSpPr>
        <p:spPr>
          <a:xfrm>
            <a:off x="742382" y="5812324"/>
            <a:ext cx="7912729" cy="646331"/>
          </a:xfrm>
          <a:prstGeom prst="rect">
            <a:avLst/>
          </a:prstGeom>
          <a:noFill/>
        </p:spPr>
        <p:txBody>
          <a:bodyPr wrap="square" rtlCol="0">
            <a:spAutoFit/>
          </a:bodyPr>
          <a:lstStyle/>
          <a:p>
            <a:r>
              <a:rPr lang="en-US" dirty="0" smtClean="0">
                <a:cs typeface="Times New Roman" panose="02020603050405020304" pitchFamily="18" charset="0"/>
              </a:rPr>
              <a:t>These species form when HCN is rapidly cooled in the gas phase, and only exist in appreciable concentration until the gas condenses.</a:t>
            </a:r>
            <a:endParaRPr lang="en-US" dirty="0">
              <a:cs typeface="Times New Roman" panose="02020603050405020304" pitchFamily="18" charset="0"/>
            </a:endParaRPr>
          </a:p>
        </p:txBody>
      </p:sp>
    </p:spTree>
    <p:extLst>
      <p:ext uri="{BB962C8B-B14F-4D97-AF65-F5344CB8AC3E}">
        <p14:creationId xmlns:p14="http://schemas.microsoft.com/office/powerpoint/2010/main" val="2496413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8" y="151928"/>
            <a:ext cx="9144000" cy="834900"/>
          </a:xfrm>
        </p:spPr>
        <p:txBody>
          <a:bodyPr>
            <a:noAutofit/>
          </a:bodyPr>
          <a:lstStyle/>
          <a:p>
            <a:pPr algn="l"/>
            <a:r>
              <a:rPr lang="en-US" sz="3200" dirty="0" smtClean="0">
                <a:solidFill>
                  <a:srgbClr val="C00000"/>
                </a:solidFill>
                <a:latin typeface="Times New Roman" panose="02020603050405020304" pitchFamily="18" charset="0"/>
                <a:cs typeface="Times New Roman" panose="02020603050405020304" pitchFamily="18" charset="0"/>
              </a:rPr>
              <a:t>Polarizability: A key property of atoms and molecules</a:t>
            </a:r>
            <a:endParaRPr lang="en-US" sz="3200" dirty="0"/>
          </a:p>
        </p:txBody>
      </p:sp>
      <p:sp>
        <p:nvSpPr>
          <p:cNvPr id="5" name="TextBox 4"/>
          <p:cNvSpPr txBox="1"/>
          <p:nvPr/>
        </p:nvSpPr>
        <p:spPr>
          <a:xfrm>
            <a:off x="588474" y="860080"/>
            <a:ext cx="8148118" cy="286232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In all of the previous examples, I’ve treated the distribution of charge within the molecule as if it is fixed and never changes in response to the environment.  In fact, if an atom or molecule is placed in an electric field, the electrons move in response to that field.  The molecular orbitals distort in response to the applied field, leading to an </a:t>
            </a:r>
            <a:r>
              <a:rPr lang="en-US" u="sng" dirty="0" smtClean="0">
                <a:solidFill>
                  <a:srgbClr val="C92409"/>
                </a:solidFill>
                <a:latin typeface="Times New Roman" panose="02020603050405020304" pitchFamily="18" charset="0"/>
                <a:cs typeface="Times New Roman" panose="02020603050405020304" pitchFamily="18" charset="0"/>
              </a:rPr>
              <a:t>induced dipole moment</a:t>
            </a:r>
            <a:r>
              <a:rPr lang="en-US" dirty="0" smtClean="0">
                <a:latin typeface="Times New Roman" panose="02020603050405020304" pitchFamily="18" charset="0"/>
                <a:cs typeface="Times New Roman" panose="02020603050405020304" pitchFamily="18" charset="0"/>
              </a:rPr>
              <a:t>.  The molecule is </a:t>
            </a:r>
            <a:r>
              <a:rPr lang="en-US" u="sng" dirty="0" smtClean="0">
                <a:solidFill>
                  <a:srgbClr val="C92409"/>
                </a:solidFill>
                <a:latin typeface="Times New Roman" panose="02020603050405020304" pitchFamily="18" charset="0"/>
                <a:cs typeface="Times New Roman" panose="02020603050405020304" pitchFamily="18" charset="0"/>
              </a:rPr>
              <a:t>polarizable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For a simple atom like the H atom, this can be understood by adding a small amount of 2p</a:t>
            </a:r>
            <a:r>
              <a:rPr lang="en-US" baseline="-25000" dirty="0" smtClean="0">
                <a:latin typeface="Times New Roman" panose="02020603050405020304" pitchFamily="18" charset="0"/>
                <a:cs typeface="Times New Roman" panose="02020603050405020304" pitchFamily="18" charset="0"/>
              </a:rPr>
              <a:t>z</a:t>
            </a:r>
            <a:r>
              <a:rPr lang="en-US" dirty="0" smtClean="0">
                <a:latin typeface="Times New Roman" panose="02020603050405020304" pitchFamily="18" charset="0"/>
                <a:cs typeface="Times New Roman" panose="02020603050405020304" pitchFamily="18" charset="0"/>
              </a:rPr>
              <a:t> character to the 1s orbital, which adds constructively on one side of the atom and destructively on the other side:</a:t>
            </a:r>
            <a:endParaRPr lang="en-US" dirty="0" smtClean="0">
              <a:latin typeface="Times New Roman"/>
              <a:cs typeface="Times New Roman"/>
            </a:endParaRPr>
          </a:p>
          <a:p>
            <a:endParaRPr lang="en-US" dirty="0" smtClean="0">
              <a:latin typeface="Times New Roman" panose="02020603050405020304" pitchFamily="18" charset="0"/>
              <a:cs typeface="Times New Roman" panose="02020603050405020304" pitchFamily="18" charset="0"/>
            </a:endParaRPr>
          </a:p>
        </p:txBody>
      </p:sp>
      <p:pic>
        <p:nvPicPr>
          <p:cNvPr id="2050" name="Picture 2" descr="Image result for 2p orbital"/>
          <p:cNvPicPr>
            <a:picLocks noChangeAspect="1" noChangeArrowheads="1"/>
          </p:cNvPicPr>
          <p:nvPr/>
        </p:nvPicPr>
        <p:blipFill rotWithShape="1">
          <a:blip r:embed="rId2">
            <a:extLst>
              <a:ext uri="{28A0092B-C50C-407E-A947-70E740481C1C}">
                <a14:useLocalDpi xmlns:a14="http://schemas.microsoft.com/office/drawing/2010/main" val="0"/>
              </a:ext>
            </a:extLst>
          </a:blip>
          <a:srcRect t="30259" r="76261" b="31361"/>
          <a:stretch/>
        </p:blipFill>
        <p:spPr bwMode="auto">
          <a:xfrm>
            <a:off x="3040341" y="4409004"/>
            <a:ext cx="1655118" cy="1158843"/>
          </a:xfrm>
          <a:prstGeom prst="rect">
            <a:avLst/>
          </a:prstGeom>
          <a:noFill/>
          <a:scene3d>
            <a:camera prst="orthographicFront">
              <a:rot lat="0" lon="0" rev="10800000"/>
            </a:camera>
            <a:lightRig rig="threePt" dir="t"/>
          </a:scene3d>
          <a:extLst>
            <a:ext uri="{909E8E84-426E-40DD-AFC4-6F175D3DCCD1}">
              <a14:hiddenFill xmlns:a14="http://schemas.microsoft.com/office/drawing/2010/main">
                <a:solidFill>
                  <a:srgbClr val="FFFFFF"/>
                </a:solidFill>
              </a14:hiddenFill>
            </a:ext>
          </a:extLst>
        </p:spPr>
      </p:pic>
      <p:pic>
        <p:nvPicPr>
          <p:cNvPr id="2052" name="Picture 4" descr="Image result for 1s orbi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136" y="3440318"/>
            <a:ext cx="955529" cy="9686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76566" y="3730941"/>
            <a:ext cx="1058688" cy="369332"/>
          </a:xfrm>
          <a:prstGeom prst="rect">
            <a:avLst/>
          </a:prstGeom>
          <a:noFill/>
        </p:spPr>
        <p:txBody>
          <a:bodyPr wrap="none" rtlCol="0">
            <a:spAutoFit/>
          </a:bodyPr>
          <a:lstStyle/>
          <a:p>
            <a:r>
              <a:rPr lang="en-US" dirty="0" smtClean="0"/>
              <a:t>1s orbital</a:t>
            </a:r>
            <a:endParaRPr lang="en-US" dirty="0"/>
          </a:p>
        </p:txBody>
      </p:sp>
      <p:sp>
        <p:nvSpPr>
          <p:cNvPr id="17" name="TextBox 16"/>
          <p:cNvSpPr txBox="1"/>
          <p:nvPr/>
        </p:nvSpPr>
        <p:spPr>
          <a:xfrm>
            <a:off x="2218107" y="4803759"/>
            <a:ext cx="1178977" cy="369332"/>
          </a:xfrm>
          <a:prstGeom prst="rect">
            <a:avLst/>
          </a:prstGeom>
          <a:noFill/>
        </p:spPr>
        <p:txBody>
          <a:bodyPr wrap="none" rtlCol="0">
            <a:spAutoFit/>
          </a:bodyPr>
          <a:lstStyle/>
          <a:p>
            <a:r>
              <a:rPr lang="en-US" dirty="0" smtClean="0"/>
              <a:t>2p</a:t>
            </a:r>
            <a:r>
              <a:rPr lang="en-US" baseline="-25000" dirty="0" smtClean="0"/>
              <a:t>z</a:t>
            </a:r>
            <a:r>
              <a:rPr lang="en-US" dirty="0" smtClean="0"/>
              <a:t> orbital</a:t>
            </a:r>
            <a:endParaRPr lang="en-US" dirty="0"/>
          </a:p>
        </p:txBody>
      </p:sp>
      <p:grpSp>
        <p:nvGrpSpPr>
          <p:cNvPr id="24" name="Group 23"/>
          <p:cNvGrpSpPr/>
          <p:nvPr/>
        </p:nvGrpSpPr>
        <p:grpSpPr>
          <a:xfrm>
            <a:off x="4867466" y="3631322"/>
            <a:ext cx="506994" cy="1834221"/>
            <a:chOff x="5653889" y="3431231"/>
            <a:chExt cx="506994" cy="1834221"/>
          </a:xfrm>
        </p:grpSpPr>
        <p:cxnSp>
          <p:nvCxnSpPr>
            <p:cNvPr id="22" name="Straight Connector 21"/>
            <p:cNvCxnSpPr/>
            <p:nvPr/>
          </p:nvCxnSpPr>
          <p:spPr>
            <a:xfrm flipH="1">
              <a:off x="5653889" y="4812778"/>
              <a:ext cx="506994" cy="4526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653889" y="3431231"/>
              <a:ext cx="506994" cy="4526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60883" y="3440318"/>
              <a:ext cx="0" cy="13634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653889" y="3883905"/>
              <a:ext cx="0" cy="13634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158844" y="3649428"/>
            <a:ext cx="506994" cy="1816115"/>
            <a:chOff x="814812" y="3802455"/>
            <a:chExt cx="506994" cy="1816115"/>
          </a:xfrm>
        </p:grpSpPr>
        <p:cxnSp>
          <p:nvCxnSpPr>
            <p:cNvPr id="18" name="Straight Connector 17"/>
            <p:cNvCxnSpPr/>
            <p:nvPr/>
          </p:nvCxnSpPr>
          <p:spPr>
            <a:xfrm flipH="1">
              <a:off x="814812" y="3802455"/>
              <a:ext cx="506994" cy="4526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14812" y="5151353"/>
              <a:ext cx="506994" cy="45267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4428" y="4255129"/>
              <a:ext cx="0" cy="13634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21806" y="3802455"/>
              <a:ext cx="0" cy="13634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a:off x="1412341" y="5239206"/>
            <a:ext cx="0" cy="272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78460" y="5450203"/>
            <a:ext cx="386644" cy="369332"/>
          </a:xfrm>
          <a:prstGeom prst="rect">
            <a:avLst/>
          </a:prstGeom>
          <a:noFill/>
        </p:spPr>
        <p:txBody>
          <a:bodyPr wrap="none" rtlCol="0">
            <a:spAutoFit/>
          </a:bodyPr>
          <a:lstStyle/>
          <a:p>
            <a:r>
              <a:rPr lang="en-US" dirty="0" smtClean="0"/>
              <a:t>-V</a:t>
            </a:r>
            <a:endParaRPr lang="en-US" dirty="0"/>
          </a:p>
        </p:txBody>
      </p:sp>
      <p:sp>
        <p:nvSpPr>
          <p:cNvPr id="35" name="TextBox 34"/>
          <p:cNvSpPr txBox="1"/>
          <p:nvPr/>
        </p:nvSpPr>
        <p:spPr>
          <a:xfrm>
            <a:off x="4927641" y="5475854"/>
            <a:ext cx="431528" cy="369332"/>
          </a:xfrm>
          <a:prstGeom prst="rect">
            <a:avLst/>
          </a:prstGeom>
          <a:noFill/>
        </p:spPr>
        <p:txBody>
          <a:bodyPr wrap="none" rtlCol="0">
            <a:spAutoFit/>
          </a:bodyPr>
          <a:lstStyle/>
          <a:p>
            <a:r>
              <a:rPr lang="en-US" dirty="0" smtClean="0"/>
              <a:t>+V</a:t>
            </a:r>
            <a:endParaRPr lang="en-US" dirty="0"/>
          </a:p>
        </p:txBody>
      </p:sp>
      <p:cxnSp>
        <p:nvCxnSpPr>
          <p:cNvPr id="37" name="Straight Connector 36"/>
          <p:cNvCxnSpPr/>
          <p:nvPr/>
        </p:nvCxnSpPr>
        <p:spPr>
          <a:xfrm>
            <a:off x="5143405" y="5242491"/>
            <a:ext cx="0" cy="2729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51" name="TextBox 2050"/>
          <p:cNvSpPr txBox="1"/>
          <p:nvPr/>
        </p:nvSpPr>
        <p:spPr>
          <a:xfrm>
            <a:off x="5794217" y="3418764"/>
            <a:ext cx="3204927" cy="3139321"/>
          </a:xfrm>
          <a:prstGeom prst="rect">
            <a:avLst/>
          </a:prstGeom>
          <a:noFill/>
        </p:spPr>
        <p:txBody>
          <a:bodyPr wrap="square" rtlCol="0">
            <a:spAutoFit/>
          </a:bodyPr>
          <a:lstStyle/>
          <a:p>
            <a:r>
              <a:rPr lang="en-US" dirty="0" smtClean="0"/>
              <a:t>The wavefunction for the H atom actually distorts in the electric </a:t>
            </a:r>
            <a:r>
              <a:rPr lang="en-US" dirty="0" smtClean="0"/>
              <a:t>field by mixing a </a:t>
            </a:r>
            <a:r>
              <a:rPr lang="en-US" dirty="0" smtClean="0"/>
              <a:t>small fraction of the 2p</a:t>
            </a:r>
            <a:r>
              <a:rPr lang="en-US" baseline="-25000" dirty="0" smtClean="0"/>
              <a:t>z</a:t>
            </a:r>
            <a:r>
              <a:rPr lang="en-US" dirty="0" smtClean="0"/>
              <a:t> </a:t>
            </a:r>
            <a:r>
              <a:rPr lang="en-US" dirty="0" smtClean="0"/>
              <a:t>orbital into the 1s orbital. </a:t>
            </a:r>
            <a:r>
              <a:rPr lang="en-US" dirty="0" smtClean="0"/>
              <a:t>Partial cancellation on the left reduces the electron density on that side; on the right side the two contributions are both positive and add in phase.  </a:t>
            </a:r>
            <a:r>
              <a:rPr lang="en-US" dirty="0" smtClean="0">
                <a:solidFill>
                  <a:srgbClr val="C92409"/>
                </a:solidFill>
              </a:rPr>
              <a:t>The H atom distorts toward the +V plate.</a:t>
            </a:r>
            <a:endParaRPr lang="en-US" dirty="0">
              <a:solidFill>
                <a:srgbClr val="C92409"/>
              </a:solidFill>
            </a:endParaRPr>
          </a:p>
        </p:txBody>
      </p:sp>
    </p:spTree>
    <p:extLst>
      <p:ext uri="{BB962C8B-B14F-4D97-AF65-F5344CB8AC3E}">
        <p14:creationId xmlns:p14="http://schemas.microsoft.com/office/powerpoint/2010/main" val="130896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88" y="151928"/>
            <a:ext cx="9144000" cy="834900"/>
          </a:xfrm>
        </p:spPr>
        <p:txBody>
          <a:bodyPr>
            <a:noAutofit/>
          </a:bodyPr>
          <a:lstStyle/>
          <a:p>
            <a:pPr algn="l"/>
            <a:r>
              <a:rPr lang="en-US" sz="3200" dirty="0" smtClean="0">
                <a:solidFill>
                  <a:srgbClr val="C00000"/>
                </a:solidFill>
                <a:latin typeface="Times New Roman" panose="02020603050405020304" pitchFamily="18" charset="0"/>
                <a:cs typeface="Times New Roman" panose="02020603050405020304" pitchFamily="18" charset="0"/>
              </a:rPr>
              <a:t>Polarizability: A key property of atoms and molecules</a:t>
            </a:r>
            <a:endParaRPr lang="en-US" sz="3200" dirty="0"/>
          </a:p>
        </p:txBody>
      </p:sp>
      <mc:AlternateContent xmlns:mc="http://schemas.openxmlformats.org/markup-compatibility/2006" xmlns:a14="http://schemas.microsoft.com/office/drawing/2010/main">
        <mc:Choice Requires="a14">
          <p:sp>
            <p:nvSpPr>
              <p:cNvPr id="5" name="TextBox 4"/>
              <p:cNvSpPr txBox="1"/>
              <p:nvPr/>
            </p:nvSpPr>
            <p:spPr>
              <a:xfrm>
                <a:off x="588474" y="860080"/>
                <a:ext cx="8148118" cy="316606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When describing the polarization induced in an atom (or molecule) by the applied electric field, we use the expression for the total dipole moment in the presence of the applied field:</a:t>
                </a:r>
              </a:p>
              <a:p>
                <a:endParaRPr lang="en-US"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p>
                        <m:sSupPr>
                          <m:ctrlPr>
                            <a:rPr lang="en-US" i="1" smtClean="0">
                              <a:latin typeface="Cambria Math"/>
                              <a:cs typeface="Times New Roman" panose="02020603050405020304" pitchFamily="18" charset="0"/>
                            </a:rPr>
                          </m:ctrlPr>
                        </m:sSupPr>
                        <m:e>
                          <m:r>
                            <a:rPr lang="en-US" i="1" smtClean="0">
                              <a:latin typeface="Cambria Math"/>
                              <a:ea typeface="Cambria Math"/>
                              <a:cs typeface="Times New Roman" panose="02020603050405020304" pitchFamily="18" charset="0"/>
                            </a:rPr>
                            <m:t>𝜇</m:t>
                          </m:r>
                        </m:e>
                        <m:sup>
                          <m:r>
                            <a:rPr lang="en-US" b="0" i="1" smtClean="0">
                              <a:latin typeface="Cambria Math"/>
                              <a:cs typeface="Times New Roman" panose="02020603050405020304" pitchFamily="18" charset="0"/>
                            </a:rPr>
                            <m:t>𝑡𝑜𝑡𝑎𝑙</m:t>
                          </m:r>
                        </m:sup>
                      </m:sSup>
                      <m:r>
                        <a:rPr lang="en-US" b="0" i="1" smtClean="0">
                          <a:latin typeface="Cambria Math"/>
                          <a:cs typeface="Times New Roman" panose="02020603050405020304" pitchFamily="18" charset="0"/>
                        </a:rPr>
                        <m:t>= </m:t>
                      </m:r>
                      <m:sSup>
                        <m:sSupPr>
                          <m:ctrlPr>
                            <a:rPr lang="en-US" b="0" i="1" smtClean="0">
                              <a:latin typeface="Cambria Math"/>
                              <a:cs typeface="Times New Roman" panose="02020603050405020304" pitchFamily="18" charset="0"/>
                            </a:rPr>
                          </m:ctrlPr>
                        </m:sSupPr>
                        <m:e>
                          <m:r>
                            <a:rPr lang="en-US" b="0" i="1" smtClean="0">
                              <a:latin typeface="Cambria Math"/>
                              <a:ea typeface="Cambria Math"/>
                              <a:cs typeface="Times New Roman" panose="02020603050405020304" pitchFamily="18" charset="0"/>
                            </a:rPr>
                            <m:t>𝜇</m:t>
                          </m:r>
                        </m:e>
                        <m:sup>
                          <m:r>
                            <a:rPr lang="en-US" b="0" i="1" smtClean="0">
                              <a:latin typeface="Cambria Math"/>
                              <a:cs typeface="Times New Roman" panose="02020603050405020304" pitchFamily="18" charset="0"/>
                            </a:rPr>
                            <m:t>𝑝𝑒𝑟𝑚𝑎𝑛𝑒𝑛𝑡</m:t>
                          </m:r>
                        </m:sup>
                      </m:sSup>
                      <m:r>
                        <a:rPr lang="en-US" b="0" i="1" smtClean="0">
                          <a:latin typeface="Cambria Math"/>
                          <a:cs typeface="Times New Roman" panose="02020603050405020304" pitchFamily="18" charset="0"/>
                        </a:rPr>
                        <m:t>+ </m:t>
                      </m:r>
                      <m:sSup>
                        <m:sSupPr>
                          <m:ctrlPr>
                            <a:rPr lang="en-US" b="0" i="1" smtClean="0">
                              <a:latin typeface="Cambria Math"/>
                              <a:cs typeface="Times New Roman" panose="02020603050405020304" pitchFamily="18" charset="0"/>
                            </a:rPr>
                          </m:ctrlPr>
                        </m:sSupPr>
                        <m:e>
                          <m:r>
                            <a:rPr lang="en-US" b="0" i="1" smtClean="0">
                              <a:latin typeface="Cambria Math"/>
                              <a:ea typeface="Cambria Math"/>
                              <a:cs typeface="Times New Roman" panose="02020603050405020304" pitchFamily="18" charset="0"/>
                            </a:rPr>
                            <m:t>𝜇</m:t>
                          </m:r>
                        </m:e>
                        <m:sup>
                          <m:r>
                            <a:rPr lang="en-US" b="0" i="1" smtClean="0">
                              <a:latin typeface="Cambria Math"/>
                              <a:cs typeface="Times New Roman" panose="02020603050405020304" pitchFamily="18" charset="0"/>
                            </a:rPr>
                            <m:t>𝑖𝑛𝑑𝑢𝑐𝑒𝑑</m:t>
                          </m:r>
                        </m:sup>
                      </m:sSup>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Here, </a:t>
                </a:r>
                <a14:m>
                  <m:oMath xmlns:m="http://schemas.openxmlformats.org/officeDocument/2006/math">
                    <m:sSup>
                      <m:sSupPr>
                        <m:ctrlPr>
                          <a:rPr lang="en-US" i="1">
                            <a:latin typeface="Cambria Math"/>
                            <a:cs typeface="Times New Roman" panose="02020603050405020304" pitchFamily="18" charset="0"/>
                          </a:rPr>
                        </m:ctrlPr>
                      </m:sSupPr>
                      <m:e>
                        <m:r>
                          <a:rPr lang="en-US" i="1">
                            <a:latin typeface="Cambria Math"/>
                            <a:ea typeface="Cambria Math"/>
                            <a:cs typeface="Times New Roman" panose="02020603050405020304" pitchFamily="18" charset="0"/>
                          </a:rPr>
                          <m:t>𝜇</m:t>
                        </m:r>
                      </m:e>
                      <m:sup>
                        <m:r>
                          <a:rPr lang="en-US" i="1">
                            <a:latin typeface="Cambria Math"/>
                            <a:cs typeface="Times New Roman" panose="02020603050405020304" pitchFamily="18" charset="0"/>
                          </a:rPr>
                          <m:t>𝑖𝑛𝑑𝑢𝑐𝑒𝑑</m:t>
                        </m:r>
                      </m:sup>
                    </m:sSup>
                  </m:oMath>
                </a14:m>
                <a:r>
                  <a:rPr lang="en-US" dirty="0" smtClean="0">
                    <a:latin typeface="Times New Roman" panose="02020603050405020304" pitchFamily="18" charset="0"/>
                    <a:cs typeface="Times New Roman" panose="02020603050405020304" pitchFamily="18" charset="0"/>
                  </a:rPr>
                  <a:t> is proportional to the applied electric field:</a:t>
                </a:r>
              </a:p>
              <a:p>
                <a:r>
                  <a:rPr lang="en-US" dirty="0" smtClean="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p>
                        <m:sSupPr>
                          <m:ctrlPr>
                            <a:rPr lang="en-US" i="1">
                              <a:latin typeface="Cambria Math"/>
                              <a:cs typeface="Times New Roman" panose="02020603050405020304" pitchFamily="18" charset="0"/>
                            </a:rPr>
                          </m:ctrlPr>
                        </m:sSupPr>
                        <m:e>
                          <m:r>
                            <a:rPr lang="en-US" i="1">
                              <a:latin typeface="Cambria Math"/>
                              <a:ea typeface="Cambria Math"/>
                              <a:cs typeface="Times New Roman" panose="02020603050405020304" pitchFamily="18" charset="0"/>
                            </a:rPr>
                            <m:t>𝜇</m:t>
                          </m:r>
                        </m:e>
                        <m:sup>
                          <m:r>
                            <a:rPr lang="en-US" i="1">
                              <a:latin typeface="Cambria Math"/>
                              <a:cs typeface="Times New Roman" panose="02020603050405020304" pitchFamily="18" charset="0"/>
                            </a:rPr>
                            <m:t>𝑖𝑛𝑑𝑢𝑐𝑒𝑑</m:t>
                          </m:r>
                        </m:sup>
                      </m:sSup>
                      <m:r>
                        <a:rPr lang="en-US" b="0" i="1" smtClean="0">
                          <a:latin typeface="Cambria Math"/>
                          <a:cs typeface="Times New Roman" panose="02020603050405020304" pitchFamily="18" charset="0"/>
                        </a:rPr>
                        <m:t>= </m:t>
                      </m:r>
                      <m:r>
                        <a:rPr lang="el-GR" b="0" i="1" smtClean="0">
                          <a:latin typeface="Cambria Math"/>
                          <a:ea typeface="Cambria Math"/>
                          <a:cs typeface="Times New Roman" panose="02020603050405020304" pitchFamily="18" charset="0"/>
                        </a:rPr>
                        <m:t>𝛼</m:t>
                      </m:r>
                      <m:r>
                        <a:rPr lang="en-US" b="0" i="1" smtClean="0">
                          <a:latin typeface="Cambria Math"/>
                          <a:ea typeface="Cambria Math"/>
                          <a:cs typeface="Times New Roman" panose="02020603050405020304" pitchFamily="18" charset="0"/>
                        </a:rPr>
                        <m:t> </m:t>
                      </m:r>
                      <m:r>
                        <a:rPr lang="el-GR" b="0" i="1" smtClean="0">
                          <a:latin typeface="Cambria Math"/>
                          <a:ea typeface="Cambria Math"/>
                          <a:cs typeface="Times New Roman" panose="02020603050405020304" pitchFamily="18" charset="0"/>
                        </a:rPr>
                        <m:t>ℇ</m:t>
                      </m:r>
                    </m:oMath>
                  </m:oMathPara>
                </a14:m>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88474" y="860080"/>
                <a:ext cx="8148118" cy="3166060"/>
              </a:xfrm>
              <a:prstGeom prst="rect">
                <a:avLst/>
              </a:prstGeom>
              <a:blipFill rotWithShape="1">
                <a:blip r:embed="rId2"/>
                <a:stretch>
                  <a:fillRect l="-674" t="-963"/>
                </a:stretch>
              </a:blipFill>
            </p:spPr>
            <p:txBody>
              <a:bodyPr/>
              <a:lstStyle/>
              <a:p>
                <a:r>
                  <a:rPr lang="en-US">
                    <a:noFill/>
                  </a:rPr>
                  <a:t> </a:t>
                </a:r>
              </a:p>
            </p:txBody>
          </p:sp>
        </mc:Fallback>
      </mc:AlternateContent>
      <p:cxnSp>
        <p:nvCxnSpPr>
          <p:cNvPr id="6" name="Straight Arrow Connector 5"/>
          <p:cNvCxnSpPr/>
          <p:nvPr/>
        </p:nvCxnSpPr>
        <p:spPr>
          <a:xfrm flipH="1">
            <a:off x="4920923" y="3377959"/>
            <a:ext cx="185231" cy="434566"/>
          </a:xfrm>
          <a:prstGeom prst="straightConnector1">
            <a:avLst/>
          </a:prstGeom>
          <a:ln w="25400">
            <a:solidFill>
              <a:srgbClr val="C00000"/>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48525" y="3759222"/>
            <a:ext cx="1706942"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Polarizability, </a:t>
            </a:r>
            <a:r>
              <a:rPr lang="el-GR" dirty="0" smtClean="0">
                <a:latin typeface="Times New Roman" panose="02020603050405020304" pitchFamily="18" charset="0"/>
                <a:cs typeface="Times New Roman" panose="02020603050405020304" pitchFamily="18" charset="0"/>
              </a:rPr>
              <a:t>α</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a:off x="5404906" y="3388029"/>
            <a:ext cx="280658" cy="434567"/>
          </a:xfrm>
          <a:prstGeom prst="straightConnector1">
            <a:avLst/>
          </a:prstGeom>
          <a:ln w="25400">
            <a:solidFill>
              <a:srgbClr val="C00000"/>
            </a:solidFill>
            <a:headEnd type="stealth" w="lg" len="lg"/>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423025" y="3769293"/>
                <a:ext cx="2502608"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Applied electric field, </a:t>
                </a:r>
                <a14:m>
                  <m:oMath xmlns:m="http://schemas.openxmlformats.org/officeDocument/2006/math">
                    <m:r>
                      <a:rPr lang="el-GR" i="1">
                        <a:latin typeface="Cambria Math"/>
                        <a:ea typeface="Cambria Math"/>
                        <a:cs typeface="Times New Roman" panose="02020603050405020304" pitchFamily="18" charset="0"/>
                      </a:rPr>
                      <m:t>ℇ</m:t>
                    </m:r>
                  </m:oMath>
                </a14:m>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423025" y="3769293"/>
                <a:ext cx="2502608" cy="369332"/>
              </a:xfrm>
              <a:prstGeom prst="rect">
                <a:avLst/>
              </a:prstGeom>
              <a:blipFill rotWithShape="1">
                <a:blip r:embed="rId3"/>
                <a:stretch>
                  <a:fillRect l="-2195" t="-8197" b="-24590"/>
                </a:stretch>
              </a:blipFill>
            </p:spPr>
            <p:txBody>
              <a:bodyPr/>
              <a:lstStyle/>
              <a:p>
                <a:r>
                  <a:rPr lang="en-US">
                    <a:noFill/>
                  </a:rPr>
                  <a:t> </a:t>
                </a:r>
              </a:p>
            </p:txBody>
          </p:sp>
        </mc:Fallback>
      </mc:AlternateContent>
      <p:sp>
        <p:nvSpPr>
          <p:cNvPr id="11" name="TextBox 10"/>
          <p:cNvSpPr txBox="1"/>
          <p:nvPr/>
        </p:nvSpPr>
        <p:spPr>
          <a:xfrm>
            <a:off x="588474" y="4408195"/>
            <a:ext cx="8048532" cy="2031325"/>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Of course, if you apply a greater electric field, the molecule develops a larger induced dipole moment!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crudest model for the polarizability of an atom or molecule is to treat it like a conducting sphere with a certain volume. In this approximation, the </a:t>
            </a:r>
            <a:r>
              <a:rPr lang="en-US" dirty="0" smtClean="0">
                <a:solidFill>
                  <a:srgbClr val="C92409"/>
                </a:solidFill>
                <a:latin typeface="Times New Roman" panose="02020603050405020304" pitchFamily="18" charset="0"/>
                <a:cs typeface="Times New Roman" panose="02020603050405020304" pitchFamily="18" charset="0"/>
              </a:rPr>
              <a:t>polarizability is proportional to the volume</a:t>
            </a:r>
            <a:r>
              <a:rPr lang="en-US" dirty="0" smtClean="0">
                <a:latin typeface="Times New Roman" panose="02020603050405020304" pitchFamily="18" charset="0"/>
                <a:cs typeface="Times New Roman" panose="02020603050405020304" pitchFamily="18" charset="0"/>
              </a:rPr>
              <a:t> of the sphere.  This isn’t exactly true for the atoms, but it is a useful fact that captures many of the trends.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6066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16136</TotalTime>
  <Words>2249</Words>
  <Application>Microsoft Office PowerPoint</Application>
  <PresentationFormat>On-screen Show (4:3)</PresentationFormat>
  <Paragraphs>293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presented by: Michael Morse, University of Utah                         morse@chem.utah.edu  PowerPoints of all of my presentations to this group are available at: https://chem.utah.edu/directory/morse/research-group/index.php Just click on A/P Chemistry Powerpoints and you can download and use them as you like.</vt:lpstr>
      <vt:lpstr>Interactions between static charge distributions</vt:lpstr>
      <vt:lpstr>Interactions between static charge distributions</vt:lpstr>
      <vt:lpstr>Charge-dipole interactions are responsible for solvation of ions in solvents with large dipole moments</vt:lpstr>
      <vt:lpstr>Interactions between static charge distributions</vt:lpstr>
      <vt:lpstr>Interactions between static charge distributions</vt:lpstr>
      <vt:lpstr>Dipole-dipole interactions in real life</vt:lpstr>
      <vt:lpstr>Polarizability: A key property of atoms and molecules</vt:lpstr>
      <vt:lpstr>Polarizability: A key property of atoms and molecules</vt:lpstr>
      <vt:lpstr>Polarizabilities of the Neutral Atoms:                  (atomic units)</vt:lpstr>
      <vt:lpstr>Interactions with a polarizable charge distribution</vt:lpstr>
      <vt:lpstr>Interactions with a polarizable charge distribution</vt:lpstr>
      <vt:lpstr>Interactions with a polarizable charge distribution</vt:lpstr>
      <vt:lpstr>Interactions with a polarizable charge distribution</vt:lpstr>
      <vt:lpstr>A Macroscopic Example of LDFs: The Gecko’s Foot</vt:lpstr>
      <vt:lpstr>Hydrogen Bonds</vt:lpstr>
      <vt:lpstr>Hydrogen Bonds</vt:lpstr>
      <vt:lpstr>Hydrogen Bonds</vt:lpstr>
      <vt:lpstr>Multiple Donors and Acceptors</vt:lpstr>
      <vt:lpstr>Hydrogen bonded dimers: Many have been spectroscopically studied in the gas phase</vt:lpstr>
      <vt:lpstr>Thanks for listening!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Bonding Michael Morse, University of Utah morse@chem.utah.edu</dc:title>
  <dc:creator>Michael</dc:creator>
  <cp:lastModifiedBy>admin</cp:lastModifiedBy>
  <cp:revision>591</cp:revision>
  <dcterms:created xsi:type="dcterms:W3CDTF">2014-09-13T19:41:22Z</dcterms:created>
  <dcterms:modified xsi:type="dcterms:W3CDTF">2019-08-29T22:02:28Z</dcterms:modified>
</cp:coreProperties>
</file>