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81" r:id="rId2"/>
    <p:sldId id="400" r:id="rId3"/>
    <p:sldId id="317" r:id="rId4"/>
    <p:sldId id="401" r:id="rId5"/>
    <p:sldId id="402" r:id="rId6"/>
    <p:sldId id="403" r:id="rId7"/>
    <p:sldId id="405" r:id="rId8"/>
    <p:sldId id="406" r:id="rId9"/>
    <p:sldId id="409" r:id="rId10"/>
    <p:sldId id="408" r:id="rId11"/>
    <p:sldId id="410" r:id="rId12"/>
    <p:sldId id="411" r:id="rId13"/>
    <p:sldId id="412" r:id="rId14"/>
    <p:sldId id="413" r:id="rId15"/>
    <p:sldId id="416" r:id="rId16"/>
    <p:sldId id="414" r:id="rId17"/>
    <p:sldId id="415" r:id="rId18"/>
    <p:sldId id="407" r:id="rId19"/>
    <p:sldId id="417" r:id="rId20"/>
    <p:sldId id="418" r:id="rId21"/>
    <p:sldId id="419" r:id="rId22"/>
    <p:sldId id="421" r:id="rId23"/>
    <p:sldId id="420" r:id="rId24"/>
    <p:sldId id="422" r:id="rId25"/>
    <p:sldId id="423" r:id="rId26"/>
    <p:sldId id="424" r:id="rId27"/>
    <p:sldId id="425" r:id="rId28"/>
    <p:sldId id="426" r:id="rId29"/>
    <p:sldId id="427" r:id="rId30"/>
    <p:sldId id="428" r:id="rId31"/>
    <p:sldId id="398"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4CB5"/>
    <a:srgbClr val="C92409"/>
    <a:srgbClr val="9A3726"/>
    <a:srgbClr val="FA6F38"/>
    <a:srgbClr val="F7DC37"/>
    <a:srgbClr val="E4E911"/>
    <a:srgbClr val="24AF11"/>
    <a:srgbClr val="148E34"/>
    <a:srgbClr val="13AD9B"/>
    <a:srgbClr val="4206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197" autoAdjust="0"/>
    <p:restoredTop sz="89899" autoAdjust="0"/>
  </p:normalViewPr>
  <p:slideViewPr>
    <p:cSldViewPr snapToGrid="0">
      <p:cViewPr varScale="1">
        <p:scale>
          <a:sx n="102" d="100"/>
          <a:sy n="102" d="100"/>
        </p:scale>
        <p:origin x="-408" y="-102"/>
      </p:cViewPr>
      <p:guideLst>
        <p:guide orient="horz" pos="2160"/>
        <p:guide pos="2880"/>
      </p:guideLst>
    </p:cSldViewPr>
  </p:slideViewPr>
  <p:notesTextViewPr>
    <p:cViewPr>
      <p:scale>
        <a:sx n="1" d="1"/>
        <a:sy n="1" d="1"/>
      </p:scale>
      <p:origin x="0" y="0"/>
    </p:cViewPr>
  </p:notesTextViewPr>
  <p:gridSpacing cx="75895" cy="7589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922155-4098-4C21-907E-51202336D786}" type="datetimeFigureOut">
              <a:rPr lang="en-US" smtClean="0"/>
              <a:t>4/12/2019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AC0183-80F9-4D46-8523-2FBBAD3954AE}" type="slidenum">
              <a:rPr lang="en-US" smtClean="0"/>
              <a:t>‹#›</a:t>
            </a:fld>
            <a:endParaRPr lang="en-US"/>
          </a:p>
        </p:txBody>
      </p:sp>
    </p:spTree>
    <p:extLst>
      <p:ext uri="{BB962C8B-B14F-4D97-AF65-F5344CB8AC3E}">
        <p14:creationId xmlns:p14="http://schemas.microsoft.com/office/powerpoint/2010/main" val="3297469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A7B47F7-66A1-4B6F-91B0-57207A6B1059}" type="datetimeFigureOut">
              <a:rPr lang="en-US" smtClean="0"/>
              <a:t>4/12/2019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BF6E06-B9A3-46EC-8746-376692F59CCA}" type="slidenum">
              <a:rPr lang="en-US" smtClean="0"/>
              <a:t>‹#›</a:t>
            </a:fld>
            <a:endParaRPr lang="en-US"/>
          </a:p>
        </p:txBody>
      </p:sp>
    </p:spTree>
    <p:extLst>
      <p:ext uri="{BB962C8B-B14F-4D97-AF65-F5344CB8AC3E}">
        <p14:creationId xmlns:p14="http://schemas.microsoft.com/office/powerpoint/2010/main" val="100811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7B47F7-66A1-4B6F-91B0-57207A6B1059}" type="datetimeFigureOut">
              <a:rPr lang="en-US" smtClean="0"/>
              <a:t>4/12/2019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BF6E06-B9A3-46EC-8746-376692F59CCA}" type="slidenum">
              <a:rPr lang="en-US" smtClean="0"/>
              <a:t>‹#›</a:t>
            </a:fld>
            <a:endParaRPr lang="en-US"/>
          </a:p>
        </p:txBody>
      </p:sp>
    </p:spTree>
    <p:extLst>
      <p:ext uri="{BB962C8B-B14F-4D97-AF65-F5344CB8AC3E}">
        <p14:creationId xmlns:p14="http://schemas.microsoft.com/office/powerpoint/2010/main" val="56564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7B47F7-66A1-4B6F-91B0-57207A6B1059}" type="datetimeFigureOut">
              <a:rPr lang="en-US" smtClean="0"/>
              <a:t>4/12/2019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BF6E06-B9A3-46EC-8746-376692F59CCA}" type="slidenum">
              <a:rPr lang="en-US" smtClean="0"/>
              <a:t>‹#›</a:t>
            </a:fld>
            <a:endParaRPr lang="en-US"/>
          </a:p>
        </p:txBody>
      </p:sp>
    </p:spTree>
    <p:extLst>
      <p:ext uri="{BB962C8B-B14F-4D97-AF65-F5344CB8AC3E}">
        <p14:creationId xmlns:p14="http://schemas.microsoft.com/office/powerpoint/2010/main" val="1579644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7B47F7-66A1-4B6F-91B0-57207A6B1059}" type="datetimeFigureOut">
              <a:rPr lang="en-US" smtClean="0"/>
              <a:t>4/12/2019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BF6E06-B9A3-46EC-8746-376692F59CCA}" type="slidenum">
              <a:rPr lang="en-US" smtClean="0"/>
              <a:t>‹#›</a:t>
            </a:fld>
            <a:endParaRPr lang="en-US"/>
          </a:p>
        </p:txBody>
      </p:sp>
    </p:spTree>
    <p:extLst>
      <p:ext uri="{BB962C8B-B14F-4D97-AF65-F5344CB8AC3E}">
        <p14:creationId xmlns:p14="http://schemas.microsoft.com/office/powerpoint/2010/main" val="831347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7B47F7-66A1-4B6F-91B0-57207A6B1059}" type="datetimeFigureOut">
              <a:rPr lang="en-US" smtClean="0"/>
              <a:t>4/12/2019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BF6E06-B9A3-46EC-8746-376692F59CCA}" type="slidenum">
              <a:rPr lang="en-US" smtClean="0"/>
              <a:t>‹#›</a:t>
            </a:fld>
            <a:endParaRPr lang="en-US"/>
          </a:p>
        </p:txBody>
      </p:sp>
    </p:spTree>
    <p:extLst>
      <p:ext uri="{BB962C8B-B14F-4D97-AF65-F5344CB8AC3E}">
        <p14:creationId xmlns:p14="http://schemas.microsoft.com/office/powerpoint/2010/main" val="2842483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7B47F7-66A1-4B6F-91B0-57207A6B1059}" type="datetimeFigureOut">
              <a:rPr lang="en-US" smtClean="0"/>
              <a:t>4/12/2019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BF6E06-B9A3-46EC-8746-376692F59CCA}" type="slidenum">
              <a:rPr lang="en-US" smtClean="0"/>
              <a:t>‹#›</a:t>
            </a:fld>
            <a:endParaRPr lang="en-US"/>
          </a:p>
        </p:txBody>
      </p:sp>
    </p:spTree>
    <p:extLst>
      <p:ext uri="{BB962C8B-B14F-4D97-AF65-F5344CB8AC3E}">
        <p14:creationId xmlns:p14="http://schemas.microsoft.com/office/powerpoint/2010/main" val="105836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7B47F7-66A1-4B6F-91B0-57207A6B1059}" type="datetimeFigureOut">
              <a:rPr lang="en-US" smtClean="0"/>
              <a:t>4/12/2019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BF6E06-B9A3-46EC-8746-376692F59CCA}" type="slidenum">
              <a:rPr lang="en-US" smtClean="0"/>
              <a:t>‹#›</a:t>
            </a:fld>
            <a:endParaRPr lang="en-US"/>
          </a:p>
        </p:txBody>
      </p:sp>
    </p:spTree>
    <p:extLst>
      <p:ext uri="{BB962C8B-B14F-4D97-AF65-F5344CB8AC3E}">
        <p14:creationId xmlns:p14="http://schemas.microsoft.com/office/powerpoint/2010/main" val="2454425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7B47F7-66A1-4B6F-91B0-57207A6B1059}" type="datetimeFigureOut">
              <a:rPr lang="en-US" smtClean="0"/>
              <a:t>4/12/2019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BF6E06-B9A3-46EC-8746-376692F59CCA}" type="slidenum">
              <a:rPr lang="en-US" smtClean="0"/>
              <a:t>‹#›</a:t>
            </a:fld>
            <a:endParaRPr lang="en-US"/>
          </a:p>
        </p:txBody>
      </p:sp>
    </p:spTree>
    <p:extLst>
      <p:ext uri="{BB962C8B-B14F-4D97-AF65-F5344CB8AC3E}">
        <p14:creationId xmlns:p14="http://schemas.microsoft.com/office/powerpoint/2010/main" val="1430851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7B47F7-66A1-4B6F-91B0-57207A6B1059}" type="datetimeFigureOut">
              <a:rPr lang="en-US" smtClean="0"/>
              <a:t>4/12/2019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BF6E06-B9A3-46EC-8746-376692F59CCA}" type="slidenum">
              <a:rPr lang="en-US" smtClean="0"/>
              <a:t>‹#›</a:t>
            </a:fld>
            <a:endParaRPr lang="en-US"/>
          </a:p>
        </p:txBody>
      </p:sp>
    </p:spTree>
    <p:extLst>
      <p:ext uri="{BB962C8B-B14F-4D97-AF65-F5344CB8AC3E}">
        <p14:creationId xmlns:p14="http://schemas.microsoft.com/office/powerpoint/2010/main" val="2528628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7B47F7-66A1-4B6F-91B0-57207A6B1059}" type="datetimeFigureOut">
              <a:rPr lang="en-US" smtClean="0"/>
              <a:t>4/12/2019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BF6E06-B9A3-46EC-8746-376692F59CCA}" type="slidenum">
              <a:rPr lang="en-US" smtClean="0"/>
              <a:t>‹#›</a:t>
            </a:fld>
            <a:endParaRPr lang="en-US"/>
          </a:p>
        </p:txBody>
      </p:sp>
    </p:spTree>
    <p:extLst>
      <p:ext uri="{BB962C8B-B14F-4D97-AF65-F5344CB8AC3E}">
        <p14:creationId xmlns:p14="http://schemas.microsoft.com/office/powerpoint/2010/main" val="2693307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7B47F7-66A1-4B6F-91B0-57207A6B1059}" type="datetimeFigureOut">
              <a:rPr lang="en-US" smtClean="0"/>
              <a:t>4/12/2019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BF6E06-B9A3-46EC-8746-376692F59CCA}" type="slidenum">
              <a:rPr lang="en-US" smtClean="0"/>
              <a:t>‹#›</a:t>
            </a:fld>
            <a:endParaRPr lang="en-US"/>
          </a:p>
        </p:txBody>
      </p:sp>
    </p:spTree>
    <p:extLst>
      <p:ext uri="{BB962C8B-B14F-4D97-AF65-F5344CB8AC3E}">
        <p14:creationId xmlns:p14="http://schemas.microsoft.com/office/powerpoint/2010/main" val="3443527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7B47F7-66A1-4B6F-91B0-57207A6B1059}" type="datetimeFigureOut">
              <a:rPr lang="en-US" smtClean="0"/>
              <a:t>4/12/2019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BF6E06-B9A3-46EC-8746-376692F59CCA}" type="slidenum">
              <a:rPr lang="en-US" smtClean="0"/>
              <a:t>‹#›</a:t>
            </a:fld>
            <a:endParaRPr lang="en-US"/>
          </a:p>
        </p:txBody>
      </p:sp>
    </p:spTree>
    <p:extLst>
      <p:ext uri="{BB962C8B-B14F-4D97-AF65-F5344CB8AC3E}">
        <p14:creationId xmlns:p14="http://schemas.microsoft.com/office/powerpoint/2010/main" val="42061513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hem.utah.edu/directory/morse/research-group/index.php" TargetMode="External"/><Relationship Id="rId2" Type="http://schemas.openxmlformats.org/officeDocument/2006/relationships/hyperlink" Target="mailto:morse@chem.utah.edu" TargetMode="Externa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00.pn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6.gif"/><Relationship Id="rId7" Type="http://schemas.openxmlformats.org/officeDocument/2006/relationships/image" Target="../media/image40.png"/><Relationship Id="rId2" Type="http://schemas.openxmlformats.org/officeDocument/2006/relationships/image" Target="../media/image35.gif"/><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gif"/></Relationships>
</file>

<file path=ppt/slides/_rels/slide24.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tif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hyperlink" Target="https://chem.utah.edu/directory/morse/research-group/ap_chemistry_powerpoints.php" TargetMode="External"/><Relationship Id="rId2" Type="http://schemas.openxmlformats.org/officeDocument/2006/relationships/hyperlink" Target="mailto:morse@chem.utah.edu"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8574" y="4438272"/>
            <a:ext cx="7753350" cy="1057275"/>
          </a:xfrm>
        </p:spPr>
        <p:txBody>
          <a:bodyPr>
            <a:normAutofit fontScale="90000"/>
          </a:bodyPr>
          <a:lstStyle/>
          <a:p>
            <a:pPr algn="l"/>
            <a:r>
              <a:rPr lang="en-US" sz="6000" u="sng" dirty="0">
                <a:solidFill>
                  <a:srgbClr val="C00000"/>
                </a:solidFill>
                <a:latin typeface="Times New Roman" panose="02020603050405020304" pitchFamily="18" charset="0"/>
                <a:cs typeface="Times New Roman" panose="02020603050405020304" pitchFamily="18" charset="0"/>
              </a:rPr>
              <a:t/>
            </a:r>
            <a:br>
              <a:rPr lang="en-US" sz="6000" u="sng" dirty="0">
                <a:solidFill>
                  <a:srgbClr val="C00000"/>
                </a:solidFill>
                <a:latin typeface="Times New Roman" panose="02020603050405020304" pitchFamily="18" charset="0"/>
                <a:cs typeface="Times New Roman" panose="02020603050405020304" pitchFamily="18" charset="0"/>
              </a:rPr>
            </a:br>
            <a:r>
              <a:rPr lang="en-US" sz="6000" dirty="0">
                <a:solidFill>
                  <a:srgbClr val="C00000"/>
                </a:solidFill>
                <a:latin typeface="Times New Roman" panose="02020603050405020304" pitchFamily="18" charset="0"/>
                <a:cs typeface="Times New Roman" panose="02020603050405020304" pitchFamily="18" charset="0"/>
              </a:rPr>
              <a:t>   </a:t>
            </a:r>
            <a:r>
              <a:rPr lang="en-US" sz="2800" dirty="0">
                <a:solidFill>
                  <a:srgbClr val="C00000"/>
                </a:solidFill>
                <a:latin typeface="Times New Roman" panose="02020603050405020304" pitchFamily="18" charset="0"/>
                <a:cs typeface="Times New Roman" panose="02020603050405020304" pitchFamily="18" charset="0"/>
              </a:rPr>
              <a:t>presented by: Michael Morse, University of Utah</a:t>
            </a:r>
            <a:br>
              <a:rPr lang="en-US" sz="2800" dirty="0">
                <a:solidFill>
                  <a:srgbClr val="C00000"/>
                </a:solidFill>
                <a:latin typeface="Times New Roman" panose="02020603050405020304" pitchFamily="18" charset="0"/>
                <a:cs typeface="Times New Roman" panose="02020603050405020304" pitchFamily="18" charset="0"/>
              </a:rPr>
            </a:br>
            <a:r>
              <a:rPr lang="en-US" sz="2800" dirty="0">
                <a:solidFill>
                  <a:srgbClr val="C00000"/>
                </a:solidFill>
                <a:latin typeface="Times New Roman" panose="02020603050405020304" pitchFamily="18" charset="0"/>
                <a:cs typeface="Times New Roman" panose="02020603050405020304" pitchFamily="18" charset="0"/>
              </a:rPr>
              <a:t>                        </a:t>
            </a:r>
            <a:r>
              <a:rPr lang="en-US" sz="2800" dirty="0">
                <a:solidFill>
                  <a:srgbClr val="0000FF"/>
                </a:solidFill>
                <a:latin typeface="Times New Roman" panose="02020603050405020304" pitchFamily="18" charset="0"/>
                <a:cs typeface="Times New Roman" panose="02020603050405020304" pitchFamily="18" charset="0"/>
                <a:hlinkClick r:id="rId2"/>
              </a:rPr>
              <a:t>morse@chem.utah.edu</a:t>
            </a:r>
            <a:r>
              <a:rPr lang="en-US" sz="2800" dirty="0">
                <a:solidFill>
                  <a:srgbClr val="0000FF"/>
                </a:solidFill>
                <a:latin typeface="Times New Roman" panose="02020603050405020304" pitchFamily="18" charset="0"/>
                <a:cs typeface="Times New Roman" panose="02020603050405020304" pitchFamily="18" charset="0"/>
              </a:rPr>
              <a:t/>
            </a:r>
            <a:br>
              <a:rPr lang="en-US" sz="2800" dirty="0">
                <a:solidFill>
                  <a:srgbClr val="0000FF"/>
                </a:solidFill>
                <a:latin typeface="Times New Roman" panose="02020603050405020304" pitchFamily="18" charset="0"/>
                <a:cs typeface="Times New Roman" panose="02020603050405020304" pitchFamily="18" charset="0"/>
              </a:rPr>
            </a:br>
            <a:r>
              <a:rPr lang="en-US" sz="2800" dirty="0">
                <a:solidFill>
                  <a:srgbClr val="0000FF"/>
                </a:solidFill>
                <a:latin typeface="Times New Roman" panose="02020603050405020304" pitchFamily="18" charset="0"/>
                <a:cs typeface="Times New Roman" panose="02020603050405020304" pitchFamily="18" charset="0"/>
              </a:rPr>
              <a:t/>
            </a:r>
            <a:br>
              <a:rPr lang="en-US" sz="2800" dirty="0">
                <a:solidFill>
                  <a:srgbClr val="0000FF"/>
                </a:solidFill>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PowerPoints of all of my presentations to this group are available at: </a:t>
            </a:r>
            <a:r>
              <a:rPr lang="en-US" sz="1800" dirty="0">
                <a:solidFill>
                  <a:srgbClr val="0000FF"/>
                </a:solidFill>
                <a:latin typeface="Times New Roman" panose="02020603050405020304" pitchFamily="18" charset="0"/>
                <a:cs typeface="Times New Roman" panose="02020603050405020304" pitchFamily="18" charset="0"/>
                <a:hlinkClick r:id="rId3"/>
              </a:rPr>
              <a:t>https://chem.utah.edu/directory/morse/research-group/index.php</a:t>
            </a:r>
            <a:r>
              <a:rPr lang="en-US" sz="1800" dirty="0">
                <a:solidFill>
                  <a:srgbClr val="0000FF"/>
                </a:solidFill>
                <a:latin typeface="Times New Roman" panose="02020603050405020304" pitchFamily="18" charset="0"/>
                <a:cs typeface="Times New Roman" panose="02020603050405020304" pitchFamily="18" charset="0"/>
              </a:rPr>
              <a:t/>
            </a:r>
            <a:br>
              <a:rPr lang="en-US" sz="1800" dirty="0">
                <a:solidFill>
                  <a:srgbClr val="0000FF"/>
                </a:solidFill>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Just click on </a:t>
            </a:r>
            <a:r>
              <a:rPr lang="en-US" sz="1800" dirty="0">
                <a:solidFill>
                  <a:srgbClr val="CC0000"/>
                </a:solidFill>
                <a:latin typeface="Times New Roman" panose="02020603050405020304" pitchFamily="18" charset="0"/>
                <a:cs typeface="Times New Roman" panose="02020603050405020304" pitchFamily="18" charset="0"/>
              </a:rPr>
              <a:t>A/P Chemistry </a:t>
            </a:r>
            <a:r>
              <a:rPr lang="en-US" sz="1800" dirty="0" err="1">
                <a:solidFill>
                  <a:srgbClr val="CC0000"/>
                </a:solidFill>
                <a:latin typeface="Times New Roman" panose="02020603050405020304" pitchFamily="18" charset="0"/>
                <a:cs typeface="Times New Roman" panose="02020603050405020304" pitchFamily="18" charset="0"/>
              </a:rPr>
              <a:t>Powerpoints</a:t>
            </a:r>
            <a:r>
              <a:rPr lang="en-US" sz="1800" dirty="0">
                <a:solidFill>
                  <a:srgbClr val="CC0000"/>
                </a:solidFill>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and you can download and use them as you like.</a:t>
            </a:r>
          </a:p>
        </p:txBody>
      </p:sp>
      <p:sp>
        <p:nvSpPr>
          <p:cNvPr id="4" name="TextBox 3"/>
          <p:cNvSpPr txBox="1"/>
          <p:nvPr/>
        </p:nvSpPr>
        <p:spPr>
          <a:xfrm>
            <a:off x="1204111" y="398351"/>
            <a:ext cx="6735778" cy="1200329"/>
          </a:xfrm>
          <a:prstGeom prst="rect">
            <a:avLst/>
          </a:prstGeom>
          <a:noFill/>
        </p:spPr>
        <p:txBody>
          <a:bodyPr wrap="square" rtlCol="0">
            <a:spAutoFit/>
          </a:bodyPr>
          <a:lstStyle/>
          <a:p>
            <a:pPr algn="ctr"/>
            <a:r>
              <a:rPr lang="en-US" sz="3600" dirty="0">
                <a:solidFill>
                  <a:srgbClr val="C92409"/>
                </a:solidFill>
                <a:latin typeface="Times New Roman" panose="02020603050405020304" pitchFamily="18" charset="0"/>
                <a:cs typeface="Times New Roman" panose="02020603050405020304" pitchFamily="18" charset="0"/>
              </a:rPr>
              <a:t>S</a:t>
            </a:r>
            <a:r>
              <a:rPr lang="en-US" sz="3600" dirty="0">
                <a:solidFill>
                  <a:srgbClr val="FF0000"/>
                </a:solidFill>
                <a:latin typeface="Times New Roman" panose="02020603050405020304" pitchFamily="18" charset="0"/>
                <a:cs typeface="Times New Roman" panose="02020603050405020304" pitchFamily="18" charset="0"/>
              </a:rPr>
              <a:t>p</a:t>
            </a:r>
            <a:r>
              <a:rPr lang="en-US" sz="3600" dirty="0">
                <a:solidFill>
                  <a:srgbClr val="FA6F38"/>
                </a:solidFill>
                <a:latin typeface="Times New Roman" panose="02020603050405020304" pitchFamily="18" charset="0"/>
                <a:cs typeface="Times New Roman" panose="02020603050405020304" pitchFamily="18" charset="0"/>
              </a:rPr>
              <a:t>e</a:t>
            </a:r>
            <a:r>
              <a:rPr lang="en-US" sz="3600" dirty="0">
                <a:solidFill>
                  <a:schemeClr val="accent6"/>
                </a:solidFill>
                <a:latin typeface="Times New Roman" panose="02020603050405020304" pitchFamily="18" charset="0"/>
                <a:cs typeface="Times New Roman" panose="02020603050405020304" pitchFamily="18" charset="0"/>
              </a:rPr>
              <a:t>c</a:t>
            </a:r>
            <a:r>
              <a:rPr lang="en-US" sz="3600" dirty="0">
                <a:solidFill>
                  <a:srgbClr val="E4E911"/>
                </a:solidFill>
                <a:latin typeface="Times New Roman" panose="02020603050405020304" pitchFamily="18" charset="0"/>
                <a:cs typeface="Times New Roman" panose="02020603050405020304" pitchFamily="18" charset="0"/>
              </a:rPr>
              <a:t>t</a:t>
            </a:r>
            <a:r>
              <a:rPr lang="en-US" sz="3600" dirty="0">
                <a:solidFill>
                  <a:srgbClr val="24AF11"/>
                </a:solidFill>
                <a:latin typeface="Times New Roman" panose="02020603050405020304" pitchFamily="18" charset="0"/>
                <a:cs typeface="Times New Roman" panose="02020603050405020304" pitchFamily="18" charset="0"/>
              </a:rPr>
              <a:t>r</a:t>
            </a:r>
            <a:r>
              <a:rPr lang="en-US" sz="3600" dirty="0">
                <a:solidFill>
                  <a:srgbClr val="148E34"/>
                </a:solidFill>
                <a:latin typeface="Times New Roman" panose="02020603050405020304" pitchFamily="18" charset="0"/>
                <a:cs typeface="Times New Roman" panose="02020603050405020304" pitchFamily="18" charset="0"/>
              </a:rPr>
              <a:t>o</a:t>
            </a:r>
            <a:r>
              <a:rPr lang="en-US" sz="3600" dirty="0">
                <a:solidFill>
                  <a:srgbClr val="13AD9B"/>
                </a:solidFill>
                <a:latin typeface="Times New Roman" panose="02020603050405020304" pitchFamily="18" charset="0"/>
                <a:cs typeface="Times New Roman" panose="02020603050405020304" pitchFamily="18" charset="0"/>
              </a:rPr>
              <a:t>s</a:t>
            </a:r>
            <a:r>
              <a:rPr lang="en-US" sz="3600" dirty="0">
                <a:solidFill>
                  <a:srgbClr val="0B4CB5"/>
                </a:solidFill>
                <a:latin typeface="Times New Roman" panose="02020603050405020304" pitchFamily="18" charset="0"/>
                <a:cs typeface="Times New Roman" panose="02020603050405020304" pitchFamily="18" charset="0"/>
              </a:rPr>
              <a:t>c</a:t>
            </a:r>
            <a:r>
              <a:rPr lang="en-US" sz="3600" dirty="0">
                <a:solidFill>
                  <a:srgbClr val="4206BA"/>
                </a:solidFill>
                <a:latin typeface="Times New Roman" panose="02020603050405020304" pitchFamily="18" charset="0"/>
                <a:cs typeface="Times New Roman" panose="02020603050405020304" pitchFamily="18" charset="0"/>
              </a:rPr>
              <a:t>o</a:t>
            </a:r>
            <a:r>
              <a:rPr lang="en-US" sz="3600" dirty="0">
                <a:solidFill>
                  <a:srgbClr val="EC5FF7"/>
                </a:solidFill>
                <a:latin typeface="Times New Roman" panose="02020603050405020304" pitchFamily="18" charset="0"/>
                <a:cs typeface="Times New Roman" panose="02020603050405020304" pitchFamily="18" charset="0"/>
              </a:rPr>
              <a:t>p</a:t>
            </a:r>
            <a:r>
              <a:rPr lang="en-US" sz="3600" dirty="0">
                <a:solidFill>
                  <a:srgbClr val="FF00FF"/>
                </a:solidFill>
                <a:latin typeface="Times New Roman" panose="02020603050405020304" pitchFamily="18" charset="0"/>
                <a:cs typeface="Times New Roman" panose="02020603050405020304" pitchFamily="18" charset="0"/>
              </a:rPr>
              <a:t>y</a:t>
            </a:r>
            <a:r>
              <a:rPr lang="en-US" sz="3600" dirty="0">
                <a:solidFill>
                  <a:srgbClr val="C00000"/>
                </a:solidFill>
                <a:latin typeface="Times New Roman" panose="02020603050405020304" pitchFamily="18" charset="0"/>
                <a:cs typeface="Times New Roman" panose="02020603050405020304" pitchFamily="18" charset="0"/>
              </a:rPr>
              <a:t>: The Interaction between Radiation and Matter</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635" y="1680161"/>
            <a:ext cx="3802456" cy="26313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5329" y="1727440"/>
            <a:ext cx="4195561" cy="2584021"/>
          </a:xfrm>
          <a:prstGeom prst="rect">
            <a:avLst/>
          </a:prstGeom>
        </p:spPr>
      </p:pic>
    </p:spTree>
    <p:extLst>
      <p:ext uri="{BB962C8B-B14F-4D97-AF65-F5344CB8AC3E}">
        <p14:creationId xmlns:p14="http://schemas.microsoft.com/office/powerpoint/2010/main" val="40763691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C00000"/>
                </a:solidFill>
                <a:latin typeface="Times New Roman" panose="02020603050405020304" pitchFamily="18" charset="0"/>
                <a:cs typeface="Times New Roman" panose="02020603050405020304" pitchFamily="18" charset="0"/>
              </a:rPr>
              <a:t>Pure rotational spectroscopy </a:t>
            </a:r>
            <a:br>
              <a:rPr lang="en-US" dirty="0" smtClean="0">
                <a:solidFill>
                  <a:srgbClr val="C00000"/>
                </a:solidFill>
                <a:latin typeface="Times New Roman" panose="02020603050405020304" pitchFamily="18" charset="0"/>
                <a:cs typeface="Times New Roman" panose="02020603050405020304" pitchFamily="18" charset="0"/>
              </a:rPr>
            </a:br>
            <a:r>
              <a:rPr lang="en-US" dirty="0" smtClean="0">
                <a:solidFill>
                  <a:srgbClr val="C00000"/>
                </a:solidFill>
                <a:latin typeface="Times New Roman" panose="02020603050405020304" pitchFamily="18" charset="0"/>
                <a:cs typeface="Times New Roman" panose="02020603050405020304" pitchFamily="18" charset="0"/>
              </a:rPr>
              <a:t>of linear molecules</a:t>
            </a:r>
            <a:endParaRPr lang="en-US" dirty="0">
              <a:solidFill>
                <a:srgbClr val="C0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TextBox 2"/>
              <p:cNvSpPr txBox="1"/>
              <p:nvPr/>
            </p:nvSpPr>
            <p:spPr>
              <a:xfrm>
                <a:off x="679010" y="1569846"/>
                <a:ext cx="7858408" cy="369332"/>
              </a:xfrm>
              <a:prstGeom prst="rect">
                <a:avLst/>
              </a:prstGeom>
              <a:noFill/>
            </p:spPr>
            <p:txBody>
              <a:bodyPr wrap="square" rtlCol="0">
                <a:spAutoFit/>
              </a:bodyPr>
              <a:lstStyle/>
              <a:p>
                <a:r>
                  <a:rPr lang="en-US" b="0" dirty="0" smtClean="0">
                    <a:latin typeface="Times New Roman" panose="02020603050405020304" pitchFamily="18" charset="0"/>
                    <a:cs typeface="Times New Roman" panose="02020603050405020304" pitchFamily="18" charset="0"/>
                  </a:rPr>
                  <a:t>Using</a:t>
                </a:r>
                <a:r>
                  <a:rPr lang="en-US" b="0" dirty="0" smtClean="0">
                    <a:solidFill>
                      <a:srgbClr val="C00000"/>
                    </a:solidFill>
                    <a:cs typeface="Times New Roman" panose="02020603050405020304" pitchFamily="18" charset="0"/>
                  </a:rPr>
                  <a:t> </a:t>
                </a:r>
                <a14:m>
                  <m:oMath xmlns:m="http://schemas.openxmlformats.org/officeDocument/2006/math">
                    <m:r>
                      <m:rPr>
                        <m:sty m:val="p"/>
                      </m:rPr>
                      <a:rPr lang="en-US" smtClean="0">
                        <a:solidFill>
                          <a:srgbClr val="C00000"/>
                        </a:solidFill>
                        <a:latin typeface="Cambria Math"/>
                        <a:cs typeface="Times New Roman" panose="02020603050405020304" pitchFamily="18" charset="0"/>
                      </a:rPr>
                      <m:t>E</m:t>
                    </m:r>
                    <m:d>
                      <m:dPr>
                        <m:ctrlPr>
                          <a:rPr lang="en-US" i="1">
                            <a:solidFill>
                              <a:srgbClr val="C00000"/>
                            </a:solidFill>
                            <a:latin typeface="Cambria Math"/>
                            <a:cs typeface="Times New Roman" panose="02020603050405020304" pitchFamily="18" charset="0"/>
                          </a:rPr>
                        </m:ctrlPr>
                      </m:dPr>
                      <m:e>
                        <m:r>
                          <m:rPr>
                            <m:sty m:val="p"/>
                          </m:rPr>
                          <a:rPr lang="en-US">
                            <a:solidFill>
                              <a:srgbClr val="C00000"/>
                            </a:solidFill>
                            <a:latin typeface="Cambria Math"/>
                            <a:cs typeface="Times New Roman" panose="02020603050405020304" pitchFamily="18" charset="0"/>
                          </a:rPr>
                          <m:t>J</m:t>
                        </m:r>
                      </m:e>
                    </m:d>
                    <m:r>
                      <a:rPr lang="en-US">
                        <a:solidFill>
                          <a:srgbClr val="C00000"/>
                        </a:solidFill>
                        <a:latin typeface="Cambria Math"/>
                        <a:cs typeface="Times New Roman" panose="02020603050405020304" pitchFamily="18" charset="0"/>
                      </a:rPr>
                      <m:t>=</m:t>
                    </m:r>
                    <m:r>
                      <m:rPr>
                        <m:sty m:val="p"/>
                      </m:rPr>
                      <a:rPr lang="en-US" b="0" i="0" smtClean="0">
                        <a:solidFill>
                          <a:srgbClr val="C00000"/>
                        </a:solidFill>
                        <a:latin typeface="Cambria Math"/>
                        <a:cs typeface="Times New Roman" panose="02020603050405020304" pitchFamily="18" charset="0"/>
                      </a:rPr>
                      <m:t>B</m:t>
                    </m:r>
                    <m:r>
                      <a:rPr lang="en-US" b="0" i="0" smtClean="0">
                        <a:solidFill>
                          <a:srgbClr val="C00000"/>
                        </a:solidFill>
                        <a:latin typeface="Cambria Math"/>
                        <a:cs typeface="Times New Roman" panose="02020603050405020304" pitchFamily="18" charset="0"/>
                      </a:rPr>
                      <m:t> </m:t>
                    </m:r>
                    <m:r>
                      <m:rPr>
                        <m:nor/>
                      </m:rPr>
                      <a:rPr lang="en-US">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J</m:t>
                    </m:r>
                    <m:r>
                      <m:rPr>
                        <m:nor/>
                      </m:rPr>
                      <a:rPr lang="en-US"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
                      <m:rPr>
                        <m:nor/>
                      </m:rPr>
                      <a:rPr lang="en-US"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J</m:t>
                    </m:r>
                    <m:r>
                      <m:rPr>
                        <m:nor/>
                      </m:rPr>
                      <a:rPr lang="en-US"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+1)</m:t>
                    </m:r>
                  </m:oMath>
                </a14:m>
                <a:r>
                  <a:rPr lang="en-US" dirty="0"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a:t> </a:t>
                </a:r>
                <a:r>
                  <a:rPr lang="en-US" dirty="0" smtClean="0">
                    <a:latin typeface="Times New Roman" panose="02020603050405020304" pitchFamily="18" charset="0"/>
                    <a:ea typeface="Cambria Math" panose="02040503050406030204" pitchFamily="18" charset="0"/>
                    <a:cs typeface="Times New Roman" panose="02020603050405020304" pitchFamily="18" charset="0"/>
                  </a:rPr>
                  <a:t>we get the energy level diagram:</a:t>
                </a:r>
                <a:endParaRPr lang="en-US" dirty="0">
                  <a:latin typeface="Cambria Math" panose="02040503050406030204" pitchFamily="18" charset="0"/>
                  <a:ea typeface="Cambria Math" panose="02040503050406030204" pitchFamily="18" charset="0"/>
                  <a:cs typeface="Times New Roman" panose="02020603050405020304" pitchFamily="18"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679010" y="1569846"/>
                <a:ext cx="7858408" cy="369332"/>
              </a:xfrm>
              <a:prstGeom prst="rect">
                <a:avLst/>
              </a:prstGeom>
              <a:blipFill rotWithShape="1">
                <a:blip r:embed="rId2"/>
                <a:stretch>
                  <a:fillRect l="-621" t="-10000" b="-25000"/>
                </a:stretch>
              </a:blipFill>
            </p:spPr>
            <p:txBody>
              <a:bodyPr/>
              <a:lstStyle/>
              <a:p>
                <a:r>
                  <a:rPr lang="en-US">
                    <a:noFill/>
                  </a:rPr>
                  <a:t> </a:t>
                </a:r>
              </a:p>
            </p:txBody>
          </p:sp>
        </mc:Fallback>
      </mc:AlternateContent>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1188" t="14916" r="23564" b="4687"/>
          <a:stretch/>
        </p:blipFill>
        <p:spPr>
          <a:xfrm>
            <a:off x="679009" y="1939178"/>
            <a:ext cx="3503691" cy="3237858"/>
          </a:xfrm>
          <a:prstGeom prst="rect">
            <a:avLst/>
          </a:prstGeom>
        </p:spPr>
      </p:pic>
      <p:sp>
        <p:nvSpPr>
          <p:cNvPr id="6" name="TextBox 5"/>
          <p:cNvSpPr txBox="1"/>
          <p:nvPr/>
        </p:nvSpPr>
        <p:spPr>
          <a:xfrm>
            <a:off x="4698747" y="2053833"/>
            <a:ext cx="4227969" cy="230832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Because the photon that is absorbed has 1 unit of angular momentum, the rotational angular momentum, J, can only be increased by 1 unit, leading to a series of equally spaced absorption lines at energies of </a:t>
            </a:r>
            <a:r>
              <a:rPr lang="en-US" sz="1600" dirty="0">
                <a:solidFill>
                  <a:srgbClr val="C00000"/>
                </a:solidFill>
                <a:latin typeface="Times New Roman" panose="02020603050405020304" pitchFamily="18" charset="0"/>
                <a:cs typeface="Times New Roman" panose="02020603050405020304" pitchFamily="18" charset="0"/>
              </a:rPr>
              <a:t>2B</a:t>
            </a:r>
            <a:r>
              <a:rPr lang="en-US" sz="1600" dirty="0">
                <a:latin typeface="Times New Roman" panose="02020603050405020304" pitchFamily="18" charset="0"/>
                <a:cs typeface="Times New Roman" panose="02020603050405020304" pitchFamily="18" charset="0"/>
              </a:rPr>
              <a:t>, </a:t>
            </a:r>
            <a:r>
              <a:rPr lang="en-US" sz="1600" dirty="0">
                <a:solidFill>
                  <a:srgbClr val="C00000"/>
                </a:solidFill>
                <a:latin typeface="Times New Roman" panose="02020603050405020304" pitchFamily="18" charset="0"/>
                <a:cs typeface="Times New Roman" panose="02020603050405020304" pitchFamily="18" charset="0"/>
              </a:rPr>
              <a:t>4B</a:t>
            </a:r>
            <a:r>
              <a:rPr lang="en-US" sz="1600" dirty="0">
                <a:latin typeface="Times New Roman" panose="02020603050405020304" pitchFamily="18" charset="0"/>
                <a:cs typeface="Times New Roman" panose="02020603050405020304" pitchFamily="18" charset="0"/>
              </a:rPr>
              <a:t>, </a:t>
            </a:r>
            <a:r>
              <a:rPr lang="en-US" sz="1600" dirty="0">
                <a:solidFill>
                  <a:srgbClr val="C00000"/>
                </a:solidFill>
                <a:latin typeface="Times New Roman" panose="02020603050405020304" pitchFamily="18" charset="0"/>
                <a:cs typeface="Times New Roman" panose="02020603050405020304" pitchFamily="18" charset="0"/>
              </a:rPr>
              <a:t>6B</a:t>
            </a:r>
            <a:r>
              <a:rPr lang="en-US" sz="1600" dirty="0">
                <a:latin typeface="Times New Roman" panose="02020603050405020304" pitchFamily="18" charset="0"/>
                <a:cs typeface="Times New Roman" panose="02020603050405020304" pitchFamily="18" charset="0"/>
              </a:rPr>
              <a:t>, </a:t>
            </a:r>
            <a:r>
              <a:rPr lang="en-US" sz="1600" i="1" dirty="0" smtClean="0">
                <a:latin typeface="Times New Roman" panose="02020603050405020304" pitchFamily="18" charset="0"/>
                <a:cs typeface="Times New Roman" panose="02020603050405020304" pitchFamily="18" charset="0"/>
              </a:rPr>
              <a:t>etc</a:t>
            </a:r>
            <a:r>
              <a:rPr lang="en-US" sz="1600" dirty="0" smtClean="0">
                <a:latin typeface="Times New Roman" panose="02020603050405020304" pitchFamily="18" charset="0"/>
                <a:cs typeface="Times New Roman" panose="02020603050405020304" pitchFamily="18" charset="0"/>
              </a:rPr>
              <a:t>.</a:t>
            </a:r>
          </a:p>
          <a:p>
            <a:endParaRPr lang="en-US" sz="1600" dirty="0">
              <a:latin typeface="Times New Roman" panose="02020603050405020304" pitchFamily="18" charset="0"/>
              <a:cs typeface="Times New Roman" panose="02020603050405020304" pitchFamily="18" charset="0"/>
            </a:endParaRPr>
          </a:p>
          <a:p>
            <a:r>
              <a:rPr lang="en-US" sz="1600" dirty="0" smtClean="0">
                <a:latin typeface="Times New Roman" panose="02020603050405020304" pitchFamily="18" charset="0"/>
                <a:cs typeface="Times New Roman" panose="02020603050405020304" pitchFamily="18" charset="0"/>
              </a:rPr>
              <a:t>Nonlinear molecules that have dipole moments also have pure rotational spectra – but they’re more complicated.</a:t>
            </a:r>
            <a:endParaRPr lang="en-US" sz="16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2823" y="4495259"/>
            <a:ext cx="4658898" cy="2260240"/>
          </a:xfrm>
          <a:prstGeom prst="rect">
            <a:avLst/>
          </a:prstGeom>
        </p:spPr>
      </p:pic>
      <p:sp>
        <p:nvSpPr>
          <p:cNvPr id="8" name="TextBox 7"/>
          <p:cNvSpPr txBox="1"/>
          <p:nvPr/>
        </p:nvSpPr>
        <p:spPr>
          <a:xfrm>
            <a:off x="4834551" y="4424406"/>
            <a:ext cx="3920150" cy="338554"/>
          </a:xfrm>
          <a:prstGeom prst="rect">
            <a:avLst/>
          </a:prstGeom>
          <a:noFill/>
        </p:spPr>
        <p:txBody>
          <a:bodyPr wrap="square" rtlCol="0">
            <a:spAutoFit/>
          </a:bodyPr>
          <a:lstStyle/>
          <a:p>
            <a:r>
              <a:rPr lang="en-US" sz="1600" baseline="30000" dirty="0" smtClean="0">
                <a:solidFill>
                  <a:srgbClr val="C00000"/>
                </a:solidFill>
                <a:latin typeface="Times New Roman" panose="02020603050405020304" pitchFamily="18" charset="0"/>
                <a:cs typeface="Times New Roman" panose="02020603050405020304" pitchFamily="18" charset="0"/>
              </a:rPr>
              <a:t>133</a:t>
            </a:r>
            <a:r>
              <a:rPr lang="en-US" sz="1600" dirty="0" smtClean="0">
                <a:solidFill>
                  <a:srgbClr val="C00000"/>
                </a:solidFill>
                <a:latin typeface="Times New Roman" panose="02020603050405020304" pitchFamily="18" charset="0"/>
                <a:cs typeface="Times New Roman" panose="02020603050405020304" pitchFamily="18" charset="0"/>
              </a:rPr>
              <a:t>Cs</a:t>
            </a:r>
            <a:r>
              <a:rPr lang="en-US" sz="1600" baseline="30000" dirty="0" smtClean="0">
                <a:solidFill>
                  <a:srgbClr val="C00000"/>
                </a:solidFill>
                <a:latin typeface="Times New Roman" panose="02020603050405020304" pitchFamily="18" charset="0"/>
                <a:cs typeface="Times New Roman" panose="02020603050405020304" pitchFamily="18" charset="0"/>
              </a:rPr>
              <a:t>127</a:t>
            </a:r>
            <a:r>
              <a:rPr lang="en-US" sz="1600" dirty="0" smtClean="0">
                <a:solidFill>
                  <a:srgbClr val="C00000"/>
                </a:solidFill>
                <a:latin typeface="Times New Roman" panose="02020603050405020304" pitchFamily="18" charset="0"/>
                <a:cs typeface="Times New Roman" panose="02020603050405020304" pitchFamily="18" charset="0"/>
              </a:rPr>
              <a:t>I pure rotational spectrum (gas phase)</a:t>
            </a:r>
            <a:endParaRPr lang="en-US" sz="1600" dirty="0">
              <a:solidFill>
                <a:srgbClr val="C0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6971169" y="4762960"/>
            <a:ext cx="1783532" cy="523220"/>
          </a:xfrm>
          <a:prstGeom prst="rect">
            <a:avLst/>
          </a:prstGeom>
          <a:noFill/>
        </p:spPr>
        <p:txBody>
          <a:bodyPr wrap="square" rtlCol="0">
            <a:spAutoFit/>
          </a:bodyPr>
          <a:lstStyle/>
          <a:p>
            <a:r>
              <a:rPr lang="en-US" sz="1400" dirty="0" smtClean="0">
                <a:solidFill>
                  <a:srgbClr val="0B4CB5"/>
                </a:solidFill>
                <a:latin typeface="Times New Roman" panose="02020603050405020304" pitchFamily="18" charset="0"/>
                <a:cs typeface="Times New Roman" panose="02020603050405020304" pitchFamily="18" charset="0"/>
              </a:rPr>
              <a:t>B = 708.36 MHz</a:t>
            </a:r>
          </a:p>
          <a:p>
            <a:r>
              <a:rPr lang="en-US" sz="1400" dirty="0" smtClean="0">
                <a:solidFill>
                  <a:srgbClr val="0B4CB5"/>
                </a:solidFill>
                <a:latin typeface="Times New Roman" panose="02020603050405020304" pitchFamily="18" charset="0"/>
                <a:cs typeface="Times New Roman" panose="02020603050405020304" pitchFamily="18" charset="0"/>
              </a:rPr>
              <a:t>R = 3.3151 </a:t>
            </a:r>
            <a:r>
              <a:rPr lang="en-US" sz="1400" dirty="0" smtClean="0">
                <a:solidFill>
                  <a:srgbClr val="0B4CB5"/>
                </a:solidFill>
                <a:latin typeface="Times New Roman"/>
                <a:cs typeface="Times New Roman"/>
              </a:rPr>
              <a:t>Å</a:t>
            </a:r>
            <a:endParaRPr lang="en-US" sz="1400" dirty="0">
              <a:solidFill>
                <a:srgbClr val="0B4CB5"/>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543208" y="5278171"/>
            <a:ext cx="3911097" cy="1477328"/>
          </a:xfrm>
          <a:prstGeom prst="rect">
            <a:avLst/>
          </a:prstGeom>
          <a:noFill/>
        </p:spPr>
        <p:txBody>
          <a:bodyPr wrap="square" rtlCol="0">
            <a:spAutoFit/>
          </a:bodyPr>
          <a:lstStyle/>
          <a:p>
            <a:r>
              <a:rPr lang="en-US" dirty="0" smtClean="0"/>
              <a:t>To have a pure rotation spectrum, the molecule </a:t>
            </a:r>
            <a:r>
              <a:rPr lang="en-US" dirty="0" smtClean="0">
                <a:solidFill>
                  <a:srgbClr val="C00000"/>
                </a:solidFill>
              </a:rPr>
              <a:t>must have a </a:t>
            </a:r>
            <a:r>
              <a:rPr lang="en-US" u="sng" dirty="0" smtClean="0">
                <a:solidFill>
                  <a:srgbClr val="C00000"/>
                </a:solidFill>
              </a:rPr>
              <a:t>dipole moment</a:t>
            </a:r>
            <a:r>
              <a:rPr lang="en-US" dirty="0" smtClean="0"/>
              <a:t>!  The intensity of the spectrum is proportional to the dipole moment squared.</a:t>
            </a:r>
            <a:endParaRPr lang="en-US" dirty="0"/>
          </a:p>
        </p:txBody>
      </p:sp>
    </p:spTree>
    <p:extLst>
      <p:ext uri="{BB962C8B-B14F-4D97-AF65-F5344CB8AC3E}">
        <p14:creationId xmlns:p14="http://schemas.microsoft.com/office/powerpoint/2010/main" val="5354323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C00000"/>
                </a:solidFill>
                <a:latin typeface="Times New Roman" panose="02020603050405020304" pitchFamily="18" charset="0"/>
                <a:cs typeface="Times New Roman" panose="02020603050405020304" pitchFamily="18" charset="0"/>
              </a:rPr>
              <a:t>Pure rotational spectroscopy </a:t>
            </a:r>
            <a:br>
              <a:rPr lang="en-US" dirty="0" smtClean="0">
                <a:solidFill>
                  <a:srgbClr val="C00000"/>
                </a:solidFill>
                <a:latin typeface="Times New Roman" panose="02020603050405020304" pitchFamily="18" charset="0"/>
                <a:cs typeface="Times New Roman" panose="02020603050405020304" pitchFamily="18" charset="0"/>
              </a:rPr>
            </a:br>
            <a:r>
              <a:rPr lang="en-US" dirty="0" smtClean="0">
                <a:solidFill>
                  <a:srgbClr val="C00000"/>
                </a:solidFill>
                <a:latin typeface="Times New Roman" panose="02020603050405020304" pitchFamily="18" charset="0"/>
                <a:cs typeface="Times New Roman" panose="02020603050405020304" pitchFamily="18" charset="0"/>
              </a:rPr>
              <a:t>and astronomy</a:t>
            </a:r>
            <a:endParaRPr lang="en-US" dirty="0">
              <a:solidFill>
                <a:srgbClr val="C0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706170" y="1837854"/>
            <a:ext cx="7939890" cy="923330"/>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How do we actually know anything about the composition of stars and outer space?</a:t>
            </a:r>
          </a:p>
          <a:p>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One way: </a:t>
            </a:r>
            <a:r>
              <a:rPr lang="en-US" dirty="0" smtClean="0">
                <a:solidFill>
                  <a:srgbClr val="C00000"/>
                </a:solidFill>
                <a:latin typeface="Times New Roman" panose="02020603050405020304" pitchFamily="18" charset="0"/>
                <a:cs typeface="Times New Roman" panose="02020603050405020304" pitchFamily="18" charset="0"/>
              </a:rPr>
              <a:t>Radio Astronomy</a:t>
            </a:r>
            <a:endParaRPr lang="en-US" dirty="0">
              <a:solidFill>
                <a:srgbClr val="C00000"/>
              </a:solidFill>
              <a:latin typeface="Times New Roman" panose="02020603050405020304" pitchFamily="18" charset="0"/>
              <a:cs typeface="Times New Roman" panose="02020603050405020304" pitchFamily="18" charset="0"/>
            </a:endParaRPr>
          </a:p>
        </p:txBody>
      </p:sp>
      <p:pic>
        <p:nvPicPr>
          <p:cNvPr id="1026" name="Picture 2" descr="Image result for radio astronom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47" y="2851842"/>
            <a:ext cx="5070028" cy="267584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314384" y="2453489"/>
            <a:ext cx="3603279" cy="4616648"/>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Rotating molecules in deep space emit radiation when they drop from one rotational state to another.  This is in the radio or microwave portion of the spectrum, and can be detected using radio telescopes.  Most known interstellar molecules have been detected by this method.</a:t>
            </a:r>
          </a:p>
          <a:p>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    Examples: </a:t>
            </a:r>
            <a:r>
              <a:rPr lang="en-US" sz="1600" dirty="0" smtClean="0">
                <a:latin typeface="Times New Roman" panose="02020603050405020304" pitchFamily="18" charset="0"/>
                <a:cs typeface="Times New Roman" panose="02020603050405020304" pitchFamily="18" charset="0"/>
              </a:rPr>
              <a:t> </a:t>
            </a:r>
            <a:r>
              <a:rPr lang="en-US" sz="1600" dirty="0" smtClean="0">
                <a:cs typeface="Times New Roman" panose="02020603050405020304" pitchFamily="18" charset="0"/>
              </a:rPr>
              <a:t>H-C</a:t>
            </a:r>
            <a:r>
              <a:rPr lang="en-US" sz="1600" dirty="0" smtClean="0">
                <a:latin typeface="Times New Roman"/>
                <a:cs typeface="Times New Roman"/>
              </a:rPr>
              <a:t>≡</a:t>
            </a:r>
            <a:r>
              <a:rPr lang="en-US" sz="1600" dirty="0" smtClean="0">
                <a:cs typeface="Times New Roman"/>
              </a:rPr>
              <a:t>C</a:t>
            </a:r>
            <a:r>
              <a:rPr lang="en-US" sz="1600" dirty="0">
                <a:cs typeface="Times New Roman" panose="02020603050405020304" pitchFamily="18" charset="0"/>
              </a:rPr>
              <a:t>-C</a:t>
            </a:r>
            <a:r>
              <a:rPr lang="en-US" sz="1600" dirty="0">
                <a:latin typeface="Times New Roman"/>
                <a:cs typeface="Times New Roman"/>
              </a:rPr>
              <a:t>≡</a:t>
            </a:r>
            <a:r>
              <a:rPr lang="en-US" sz="1600" dirty="0" smtClean="0">
                <a:cs typeface="Times New Roman"/>
              </a:rPr>
              <a:t>C</a:t>
            </a:r>
            <a:r>
              <a:rPr lang="en-US" sz="1600" dirty="0">
                <a:cs typeface="Times New Roman" panose="02020603050405020304" pitchFamily="18" charset="0"/>
              </a:rPr>
              <a:t>-C</a:t>
            </a:r>
            <a:r>
              <a:rPr lang="en-US" sz="1600" dirty="0" smtClean="0">
                <a:latin typeface="Times New Roman"/>
                <a:cs typeface="Times New Roman"/>
              </a:rPr>
              <a:t>≡</a:t>
            </a:r>
            <a:r>
              <a:rPr lang="en-US" sz="1600" dirty="0" smtClean="0">
                <a:cs typeface="Times New Roman"/>
              </a:rPr>
              <a:t>N </a:t>
            </a:r>
          </a:p>
          <a:p>
            <a:r>
              <a:rPr lang="en-US" sz="1600" dirty="0" smtClean="0">
                <a:cs typeface="Times New Roman" panose="02020603050405020304" pitchFamily="18" charset="0"/>
              </a:rPr>
              <a:t>     H-C</a:t>
            </a:r>
            <a:r>
              <a:rPr lang="en-US" sz="1600" dirty="0">
                <a:latin typeface="Times New Roman"/>
                <a:cs typeface="Times New Roman"/>
              </a:rPr>
              <a:t>≡</a:t>
            </a:r>
            <a:r>
              <a:rPr lang="en-US" sz="1600" dirty="0" smtClean="0">
                <a:cs typeface="Times New Roman"/>
              </a:rPr>
              <a:t>C</a:t>
            </a:r>
            <a:r>
              <a:rPr lang="en-US" sz="1600" dirty="0">
                <a:cs typeface="Times New Roman" panose="02020603050405020304" pitchFamily="18" charset="0"/>
              </a:rPr>
              <a:t>-C</a:t>
            </a:r>
            <a:r>
              <a:rPr lang="en-US" sz="1600" dirty="0">
                <a:latin typeface="Times New Roman"/>
                <a:cs typeface="Times New Roman"/>
              </a:rPr>
              <a:t>≡</a:t>
            </a:r>
            <a:r>
              <a:rPr lang="en-US" sz="1600" dirty="0" smtClean="0">
                <a:cs typeface="Times New Roman"/>
              </a:rPr>
              <a:t>C</a:t>
            </a:r>
            <a:r>
              <a:rPr lang="en-US" sz="1600" dirty="0" smtClean="0">
                <a:cs typeface="Times New Roman" panose="02020603050405020304" pitchFamily="18" charset="0"/>
              </a:rPr>
              <a:t>-C</a:t>
            </a:r>
            <a:r>
              <a:rPr lang="en-US" sz="1600" dirty="0">
                <a:latin typeface="Times New Roman"/>
                <a:cs typeface="Times New Roman"/>
              </a:rPr>
              <a:t>≡</a:t>
            </a:r>
            <a:r>
              <a:rPr lang="en-US" sz="1600" dirty="0">
                <a:cs typeface="Times New Roman"/>
              </a:rPr>
              <a:t>C</a:t>
            </a:r>
            <a:r>
              <a:rPr lang="en-US" sz="1600" dirty="0">
                <a:cs typeface="Times New Roman" panose="02020603050405020304" pitchFamily="18" charset="0"/>
              </a:rPr>
              <a:t>-C</a:t>
            </a:r>
            <a:r>
              <a:rPr lang="en-US" sz="1600" dirty="0">
                <a:latin typeface="Times New Roman"/>
                <a:cs typeface="Times New Roman"/>
              </a:rPr>
              <a:t>≡</a:t>
            </a:r>
            <a:r>
              <a:rPr lang="en-US" sz="1600" dirty="0" smtClean="0">
                <a:cs typeface="Times New Roman"/>
              </a:rPr>
              <a:t>N </a:t>
            </a:r>
          </a:p>
          <a:p>
            <a:r>
              <a:rPr lang="en-US" sz="1600" dirty="0">
                <a:cs typeface="Times New Roman"/>
              </a:rPr>
              <a:t> </a:t>
            </a:r>
            <a:r>
              <a:rPr lang="en-US" sz="1600" dirty="0" smtClean="0">
                <a:cs typeface="Times New Roman"/>
              </a:rPr>
              <a:t>    </a:t>
            </a:r>
            <a:r>
              <a:rPr lang="en-US" sz="1600" dirty="0" smtClean="0">
                <a:cs typeface="Times New Roman" panose="02020603050405020304" pitchFamily="18" charset="0"/>
              </a:rPr>
              <a:t>H</a:t>
            </a:r>
            <a:r>
              <a:rPr lang="en-US" sz="1600" dirty="0">
                <a:cs typeface="Times New Roman" panose="02020603050405020304" pitchFamily="18" charset="0"/>
              </a:rPr>
              <a:t>-C</a:t>
            </a:r>
            <a:r>
              <a:rPr lang="en-US" sz="1600" dirty="0">
                <a:latin typeface="Times New Roman"/>
                <a:cs typeface="Times New Roman"/>
              </a:rPr>
              <a:t>≡</a:t>
            </a:r>
            <a:r>
              <a:rPr lang="en-US" sz="1600" dirty="0">
                <a:cs typeface="Times New Roman"/>
              </a:rPr>
              <a:t>C</a:t>
            </a:r>
            <a:r>
              <a:rPr lang="en-US" sz="1600" dirty="0" smtClean="0">
                <a:cs typeface="Times New Roman" panose="02020603050405020304" pitchFamily="18" charset="0"/>
              </a:rPr>
              <a:t>-C</a:t>
            </a:r>
            <a:r>
              <a:rPr lang="en-US" sz="1600" dirty="0">
                <a:latin typeface="Times New Roman"/>
                <a:cs typeface="Times New Roman"/>
              </a:rPr>
              <a:t>≡</a:t>
            </a:r>
            <a:r>
              <a:rPr lang="en-US" sz="1600" dirty="0">
                <a:cs typeface="Times New Roman"/>
              </a:rPr>
              <a:t>C</a:t>
            </a:r>
            <a:r>
              <a:rPr lang="en-US" sz="1600" dirty="0">
                <a:cs typeface="Times New Roman" panose="02020603050405020304" pitchFamily="18" charset="0"/>
              </a:rPr>
              <a:t>-C</a:t>
            </a:r>
            <a:r>
              <a:rPr lang="en-US" sz="1600" dirty="0">
                <a:latin typeface="Times New Roman"/>
                <a:cs typeface="Times New Roman"/>
              </a:rPr>
              <a:t>≡</a:t>
            </a:r>
            <a:r>
              <a:rPr lang="en-US" sz="1600" dirty="0">
                <a:cs typeface="Times New Roman"/>
              </a:rPr>
              <a:t>C</a:t>
            </a:r>
            <a:r>
              <a:rPr lang="en-US" sz="1600" dirty="0">
                <a:cs typeface="Times New Roman" panose="02020603050405020304" pitchFamily="18" charset="0"/>
              </a:rPr>
              <a:t>-C</a:t>
            </a:r>
            <a:r>
              <a:rPr lang="en-US" sz="1600" dirty="0">
                <a:latin typeface="Times New Roman"/>
                <a:cs typeface="Times New Roman"/>
              </a:rPr>
              <a:t>≡</a:t>
            </a:r>
            <a:r>
              <a:rPr lang="en-US" sz="1600" dirty="0">
                <a:cs typeface="Times New Roman"/>
              </a:rPr>
              <a:t>C</a:t>
            </a:r>
            <a:r>
              <a:rPr lang="en-US" sz="1600" dirty="0">
                <a:cs typeface="Times New Roman" panose="02020603050405020304" pitchFamily="18" charset="0"/>
              </a:rPr>
              <a:t>-C</a:t>
            </a:r>
            <a:r>
              <a:rPr lang="en-US" sz="1600" dirty="0">
                <a:latin typeface="Times New Roman"/>
                <a:cs typeface="Times New Roman"/>
              </a:rPr>
              <a:t>≡</a:t>
            </a:r>
            <a:r>
              <a:rPr lang="en-US" sz="1600" dirty="0" smtClean="0">
                <a:cs typeface="Times New Roman"/>
              </a:rPr>
              <a:t>N</a:t>
            </a:r>
          </a:p>
          <a:p>
            <a:r>
              <a:rPr lang="en-US" sz="1600" dirty="0" smtClean="0">
                <a:cs typeface="Times New Roman" panose="02020603050405020304" pitchFamily="18" charset="0"/>
              </a:rPr>
              <a:t>     H</a:t>
            </a:r>
            <a:r>
              <a:rPr lang="en-US" sz="1600" dirty="0">
                <a:cs typeface="Times New Roman" panose="02020603050405020304" pitchFamily="18" charset="0"/>
              </a:rPr>
              <a:t>-C</a:t>
            </a:r>
            <a:r>
              <a:rPr lang="en-US" sz="1600" dirty="0">
                <a:latin typeface="Times New Roman"/>
                <a:cs typeface="Times New Roman"/>
              </a:rPr>
              <a:t>≡</a:t>
            </a:r>
            <a:r>
              <a:rPr lang="en-US" sz="1600" dirty="0">
                <a:cs typeface="Times New Roman"/>
              </a:rPr>
              <a:t>C</a:t>
            </a:r>
            <a:r>
              <a:rPr lang="en-US" sz="1600" dirty="0" smtClean="0">
                <a:cs typeface="Times New Roman" panose="02020603050405020304" pitchFamily="18" charset="0"/>
              </a:rPr>
              <a:t>-C</a:t>
            </a:r>
            <a:r>
              <a:rPr lang="en-US" sz="1600" dirty="0">
                <a:latin typeface="Times New Roman"/>
                <a:cs typeface="Times New Roman"/>
              </a:rPr>
              <a:t>≡</a:t>
            </a:r>
            <a:r>
              <a:rPr lang="en-US" sz="1600" dirty="0">
                <a:cs typeface="Times New Roman"/>
              </a:rPr>
              <a:t>C</a:t>
            </a:r>
            <a:r>
              <a:rPr lang="en-US" sz="1600" dirty="0">
                <a:cs typeface="Times New Roman" panose="02020603050405020304" pitchFamily="18" charset="0"/>
              </a:rPr>
              <a:t>-C</a:t>
            </a:r>
            <a:r>
              <a:rPr lang="en-US" sz="1600" dirty="0">
                <a:latin typeface="Times New Roman"/>
                <a:cs typeface="Times New Roman"/>
              </a:rPr>
              <a:t>≡</a:t>
            </a:r>
            <a:r>
              <a:rPr lang="en-US" sz="1600" dirty="0">
                <a:cs typeface="Times New Roman"/>
              </a:rPr>
              <a:t>C</a:t>
            </a:r>
            <a:r>
              <a:rPr lang="en-US" sz="1600" dirty="0">
                <a:cs typeface="Times New Roman" panose="02020603050405020304" pitchFamily="18" charset="0"/>
              </a:rPr>
              <a:t>-C</a:t>
            </a:r>
            <a:r>
              <a:rPr lang="en-US" sz="1600" dirty="0">
                <a:latin typeface="Times New Roman"/>
                <a:cs typeface="Times New Roman"/>
              </a:rPr>
              <a:t>≡</a:t>
            </a:r>
            <a:r>
              <a:rPr lang="en-US" sz="1600" dirty="0">
                <a:cs typeface="Times New Roman"/>
              </a:rPr>
              <a:t>C</a:t>
            </a:r>
            <a:r>
              <a:rPr lang="en-US" sz="1600" dirty="0">
                <a:cs typeface="Times New Roman" panose="02020603050405020304" pitchFamily="18" charset="0"/>
              </a:rPr>
              <a:t>-C</a:t>
            </a:r>
            <a:r>
              <a:rPr lang="en-US" sz="1600" dirty="0">
                <a:latin typeface="Times New Roman"/>
                <a:cs typeface="Times New Roman"/>
              </a:rPr>
              <a:t>≡</a:t>
            </a:r>
            <a:r>
              <a:rPr lang="en-US" sz="1600" dirty="0">
                <a:cs typeface="Times New Roman"/>
              </a:rPr>
              <a:t>C</a:t>
            </a:r>
            <a:r>
              <a:rPr lang="en-US" sz="1600" dirty="0">
                <a:cs typeface="Times New Roman" panose="02020603050405020304" pitchFamily="18" charset="0"/>
              </a:rPr>
              <a:t>-C</a:t>
            </a:r>
            <a:r>
              <a:rPr lang="en-US" sz="1600" dirty="0">
                <a:latin typeface="Times New Roman"/>
                <a:cs typeface="Times New Roman"/>
              </a:rPr>
              <a:t>≡</a:t>
            </a:r>
            <a:r>
              <a:rPr lang="en-US" sz="1600" dirty="0">
                <a:cs typeface="Times New Roman"/>
              </a:rPr>
              <a:t>N</a:t>
            </a:r>
            <a:endParaRPr lang="en-US" sz="1600" dirty="0">
              <a:cs typeface="Times New Roman" panose="02020603050405020304" pitchFamily="18" charset="0"/>
            </a:endParaRPr>
          </a:p>
          <a:p>
            <a:r>
              <a:rPr lang="en-US" sz="1600" dirty="0">
                <a:cs typeface="Times New Roman" panose="02020603050405020304" pitchFamily="18" charset="0"/>
              </a:rPr>
              <a:t> </a:t>
            </a:r>
            <a:r>
              <a:rPr lang="en-US" sz="1600" dirty="0" smtClean="0">
                <a:cs typeface="Times New Roman" panose="02020603050405020304" pitchFamily="18" charset="0"/>
              </a:rPr>
              <a:t>    H</a:t>
            </a:r>
            <a:r>
              <a:rPr lang="en-US" sz="1600" dirty="0">
                <a:cs typeface="Times New Roman" panose="02020603050405020304" pitchFamily="18" charset="0"/>
              </a:rPr>
              <a:t>-C</a:t>
            </a:r>
            <a:r>
              <a:rPr lang="en-US" sz="1600" dirty="0">
                <a:latin typeface="Times New Roman"/>
                <a:cs typeface="Times New Roman"/>
              </a:rPr>
              <a:t>≡</a:t>
            </a:r>
            <a:r>
              <a:rPr lang="en-US" sz="1600" dirty="0">
                <a:cs typeface="Times New Roman"/>
              </a:rPr>
              <a:t>C</a:t>
            </a:r>
            <a:r>
              <a:rPr lang="en-US" sz="1600" dirty="0" smtClean="0">
                <a:cs typeface="Times New Roman" panose="02020603050405020304" pitchFamily="18" charset="0"/>
              </a:rPr>
              <a:t>-C</a:t>
            </a:r>
            <a:r>
              <a:rPr lang="en-US" sz="1600" dirty="0">
                <a:latin typeface="Times New Roman"/>
                <a:cs typeface="Times New Roman"/>
              </a:rPr>
              <a:t>≡</a:t>
            </a:r>
            <a:r>
              <a:rPr lang="en-US" sz="1600" dirty="0">
                <a:cs typeface="Times New Roman"/>
              </a:rPr>
              <a:t>C</a:t>
            </a:r>
            <a:r>
              <a:rPr lang="en-US" sz="1600" dirty="0">
                <a:cs typeface="Times New Roman" panose="02020603050405020304" pitchFamily="18" charset="0"/>
              </a:rPr>
              <a:t>-C</a:t>
            </a:r>
            <a:r>
              <a:rPr lang="en-US" sz="1600" dirty="0">
                <a:latin typeface="Times New Roman"/>
                <a:cs typeface="Times New Roman"/>
              </a:rPr>
              <a:t>≡</a:t>
            </a:r>
            <a:r>
              <a:rPr lang="en-US" sz="1600" dirty="0">
                <a:cs typeface="Times New Roman"/>
              </a:rPr>
              <a:t>C</a:t>
            </a:r>
            <a:r>
              <a:rPr lang="en-US" sz="1600" dirty="0">
                <a:cs typeface="Times New Roman" panose="02020603050405020304" pitchFamily="18" charset="0"/>
              </a:rPr>
              <a:t>-C</a:t>
            </a:r>
            <a:r>
              <a:rPr lang="en-US" sz="1600" dirty="0">
                <a:latin typeface="Times New Roman"/>
                <a:cs typeface="Times New Roman"/>
              </a:rPr>
              <a:t>≡</a:t>
            </a:r>
            <a:r>
              <a:rPr lang="en-US" sz="1600" dirty="0">
                <a:cs typeface="Times New Roman"/>
              </a:rPr>
              <a:t>C</a:t>
            </a:r>
            <a:r>
              <a:rPr lang="en-US" sz="1600" dirty="0">
                <a:cs typeface="Times New Roman" panose="02020603050405020304" pitchFamily="18" charset="0"/>
              </a:rPr>
              <a:t>-C</a:t>
            </a:r>
            <a:r>
              <a:rPr lang="en-US" sz="1600" dirty="0">
                <a:latin typeface="Times New Roman"/>
                <a:cs typeface="Times New Roman"/>
              </a:rPr>
              <a:t>≡</a:t>
            </a:r>
            <a:r>
              <a:rPr lang="en-US" sz="1600" dirty="0">
                <a:cs typeface="Times New Roman"/>
              </a:rPr>
              <a:t>C</a:t>
            </a:r>
            <a:r>
              <a:rPr lang="en-US" sz="1600" dirty="0">
                <a:cs typeface="Times New Roman" panose="02020603050405020304" pitchFamily="18" charset="0"/>
              </a:rPr>
              <a:t>-C</a:t>
            </a:r>
            <a:r>
              <a:rPr lang="en-US" sz="1600" dirty="0">
                <a:latin typeface="Times New Roman"/>
                <a:cs typeface="Times New Roman"/>
              </a:rPr>
              <a:t>≡</a:t>
            </a:r>
            <a:r>
              <a:rPr lang="en-US" sz="1600" dirty="0">
                <a:cs typeface="Times New Roman"/>
              </a:rPr>
              <a:t>C</a:t>
            </a:r>
            <a:r>
              <a:rPr lang="en-US" sz="1600" dirty="0">
                <a:cs typeface="Times New Roman" panose="02020603050405020304" pitchFamily="18" charset="0"/>
              </a:rPr>
              <a:t>-C</a:t>
            </a:r>
            <a:r>
              <a:rPr lang="en-US" sz="1600" dirty="0">
                <a:latin typeface="Times New Roman"/>
                <a:cs typeface="Times New Roman"/>
              </a:rPr>
              <a:t>≡</a:t>
            </a:r>
            <a:r>
              <a:rPr lang="en-US" sz="1600" dirty="0" smtClean="0">
                <a:cs typeface="Times New Roman"/>
              </a:rPr>
              <a:t>N</a:t>
            </a:r>
          </a:p>
          <a:p>
            <a:r>
              <a:rPr lang="en-US" sz="1600" dirty="0" smtClean="0">
                <a:cs typeface="Times New Roman"/>
              </a:rPr>
              <a:t>     </a:t>
            </a:r>
            <a:r>
              <a:rPr lang="en-US" sz="1600" dirty="0" err="1" smtClean="0">
                <a:cs typeface="Times New Roman"/>
              </a:rPr>
              <a:t>FeO</a:t>
            </a:r>
            <a:r>
              <a:rPr lang="en-US" sz="1600" dirty="0" smtClean="0">
                <a:cs typeface="Times New Roman"/>
              </a:rPr>
              <a:t>, </a:t>
            </a:r>
            <a:r>
              <a:rPr lang="en-US" sz="1600" dirty="0" err="1" smtClean="0">
                <a:cs typeface="Times New Roman"/>
              </a:rPr>
              <a:t>NaI</a:t>
            </a:r>
            <a:r>
              <a:rPr lang="en-US" sz="1600" dirty="0" smtClean="0">
                <a:cs typeface="Times New Roman"/>
              </a:rPr>
              <a:t>, </a:t>
            </a:r>
            <a:r>
              <a:rPr lang="en-US" sz="1600" dirty="0" err="1" smtClean="0">
                <a:cs typeface="Times New Roman"/>
              </a:rPr>
              <a:t>SiC</a:t>
            </a:r>
            <a:r>
              <a:rPr lang="en-US" sz="1600" dirty="0" smtClean="0">
                <a:cs typeface="Times New Roman"/>
              </a:rPr>
              <a:t>, </a:t>
            </a:r>
            <a:r>
              <a:rPr lang="en-US" sz="1600" dirty="0" err="1" smtClean="0">
                <a:cs typeface="Times New Roman"/>
              </a:rPr>
              <a:t>SiN</a:t>
            </a:r>
            <a:r>
              <a:rPr lang="en-US" sz="1600" dirty="0" smtClean="0">
                <a:cs typeface="Times New Roman"/>
              </a:rPr>
              <a:t>, </a:t>
            </a:r>
            <a:r>
              <a:rPr lang="en-US" sz="1600" dirty="0" err="1" smtClean="0">
                <a:cs typeface="Times New Roman"/>
              </a:rPr>
              <a:t>SiO</a:t>
            </a:r>
            <a:r>
              <a:rPr lang="en-US" sz="1600" dirty="0" smtClean="0">
                <a:cs typeface="Times New Roman"/>
              </a:rPr>
              <a:t>, </a:t>
            </a:r>
            <a:r>
              <a:rPr lang="en-US" sz="1600" dirty="0" err="1" smtClean="0">
                <a:cs typeface="Times New Roman"/>
              </a:rPr>
              <a:t>SiS</a:t>
            </a:r>
            <a:r>
              <a:rPr lang="en-US" sz="1600" dirty="0" smtClean="0">
                <a:cs typeface="Times New Roman"/>
              </a:rPr>
              <a:t>, </a:t>
            </a:r>
            <a:r>
              <a:rPr lang="en-US" sz="1600" dirty="0" err="1" smtClean="0">
                <a:cs typeface="Times New Roman"/>
              </a:rPr>
              <a:t>TiO</a:t>
            </a:r>
            <a:r>
              <a:rPr lang="en-US" sz="1600" dirty="0" smtClean="0">
                <a:cs typeface="Times New Roman"/>
              </a:rPr>
              <a:t>, TiO</a:t>
            </a:r>
            <a:r>
              <a:rPr lang="en-US" sz="1600" baseline="-25000" dirty="0" smtClean="0">
                <a:cs typeface="Times New Roman"/>
              </a:rPr>
              <a:t>2</a:t>
            </a:r>
          </a:p>
          <a:p>
            <a:r>
              <a:rPr lang="en-US" sz="1600" dirty="0">
                <a:cs typeface="Times New Roman"/>
              </a:rPr>
              <a:t> </a:t>
            </a:r>
            <a:r>
              <a:rPr lang="en-US" sz="1600" dirty="0" smtClean="0">
                <a:cs typeface="Times New Roman"/>
              </a:rPr>
              <a:t>    Many more</a:t>
            </a:r>
            <a:endParaRPr lang="en-US" sz="1600" dirty="0" smtClean="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pic>
        <p:nvPicPr>
          <p:cNvPr id="1028" name="Picture 4" descr="Image result for benzonitri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7180" y="5864476"/>
            <a:ext cx="766001" cy="5694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cyanamid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63156"/>
          <a:stretch/>
        </p:blipFill>
        <p:spPr bwMode="auto">
          <a:xfrm>
            <a:off x="4521578" y="5865109"/>
            <a:ext cx="687103" cy="529628"/>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8" descr="Image result for Acetone stru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0" descr="Image result for Acetone structur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6" name="Picture 12" descr="Image result for Acetone structur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5138" y="5857165"/>
            <a:ext cx="748018" cy="437494"/>
          </a:xfrm>
          <a:prstGeom prst="rect">
            <a:avLst/>
          </a:prstGeom>
          <a:noFill/>
          <a:extLst>
            <a:ext uri="{909E8E84-426E-40DD-AFC4-6F175D3DCCD1}">
              <a14:hiddenFill xmlns:a14="http://schemas.microsoft.com/office/drawing/2010/main">
                <a:solidFill>
                  <a:srgbClr val="FFFFFF"/>
                </a:solidFill>
              </a14:hiddenFill>
            </a:ext>
          </a:extLst>
        </p:spPr>
      </p:pic>
      <p:sp>
        <p:nvSpPr>
          <p:cNvPr id="13" name="AutoShape 14" descr="Image result for isopropyl cyanide structur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16" descr="Image result for isopropyl cyanide structur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2" name="Picture 18" descr="Image result for methyl acetate structur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30036" y="5857165"/>
            <a:ext cx="952158" cy="474492"/>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propanal structu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7364" y="5754943"/>
            <a:ext cx="989178" cy="678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0662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C00000"/>
                </a:solidFill>
                <a:latin typeface="Times New Roman" panose="02020603050405020304" pitchFamily="18" charset="0"/>
                <a:cs typeface="Times New Roman" panose="02020603050405020304" pitchFamily="18" charset="0"/>
              </a:rPr>
              <a:t>Where do you use rotational excitations in your everyday life?</a:t>
            </a:r>
            <a:endParaRPr lang="en-US" dirty="0">
              <a:solidFill>
                <a:srgbClr val="C00000"/>
              </a:solidFill>
              <a:latin typeface="Times New Roman" panose="02020603050405020304" pitchFamily="18" charset="0"/>
              <a:cs typeface="Times New Roman" panose="02020603050405020304" pitchFamily="18" charset="0"/>
            </a:endParaRPr>
          </a:p>
        </p:txBody>
      </p:sp>
      <p:sp>
        <p:nvSpPr>
          <p:cNvPr id="11" name="AutoShape 8" descr="Image result for Acetone stru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0" descr="Image result for Acetone structur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14" descr="Image result for isopropyl cyanide structur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16" descr="Image result for isopropyl cyanide structur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68672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C00000"/>
                </a:solidFill>
                <a:latin typeface="Times New Roman" panose="02020603050405020304" pitchFamily="18" charset="0"/>
                <a:cs typeface="Times New Roman" panose="02020603050405020304" pitchFamily="18" charset="0"/>
              </a:rPr>
              <a:t>Where do you use rotational excitations in your everyday life?</a:t>
            </a:r>
            <a:endParaRPr lang="en-US" dirty="0">
              <a:solidFill>
                <a:srgbClr val="C0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612775" y="1756373"/>
            <a:ext cx="7939890" cy="646331"/>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Do you use a microwave oven?  </a:t>
            </a:r>
          </a:p>
          <a:p>
            <a:r>
              <a:rPr lang="en-US" dirty="0" smtClean="0">
                <a:latin typeface="Times New Roman" panose="02020603050405020304" pitchFamily="18" charset="0"/>
                <a:cs typeface="Times New Roman" panose="02020603050405020304" pitchFamily="18" charset="0"/>
              </a:rPr>
              <a:t>If so, you use rotational excitations to heat liquid water.</a:t>
            </a:r>
            <a:endParaRPr lang="en-US" dirty="0">
              <a:solidFill>
                <a:srgbClr val="C00000"/>
              </a:solidFill>
              <a:latin typeface="Times New Roman" panose="02020603050405020304" pitchFamily="18" charset="0"/>
              <a:cs typeface="Times New Roman" panose="02020603050405020304" pitchFamily="18" charset="0"/>
            </a:endParaRPr>
          </a:p>
        </p:txBody>
      </p:sp>
      <p:sp>
        <p:nvSpPr>
          <p:cNvPr id="11" name="AutoShape 8" descr="Image result for Acetone stru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0" descr="Image result for Acetone structur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14" descr="Image result for isopropyl cyanide structur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16" descr="Image result for isopropyl cyanide structur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descr="Image result for microwave ov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775" y="3117048"/>
            <a:ext cx="3125141" cy="2079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6710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C00000"/>
                </a:solidFill>
                <a:latin typeface="Times New Roman" panose="02020603050405020304" pitchFamily="18" charset="0"/>
                <a:cs typeface="Times New Roman" panose="02020603050405020304" pitchFamily="18" charset="0"/>
              </a:rPr>
              <a:t>Where do you use rotational excitations in your everyday life?</a:t>
            </a:r>
            <a:endParaRPr lang="en-US" dirty="0">
              <a:solidFill>
                <a:srgbClr val="C0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612775" y="1756373"/>
            <a:ext cx="7939890" cy="646331"/>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Do you use a microwave oven?  </a:t>
            </a:r>
          </a:p>
          <a:p>
            <a:r>
              <a:rPr lang="en-US" dirty="0" smtClean="0">
                <a:latin typeface="Times New Roman" panose="02020603050405020304" pitchFamily="18" charset="0"/>
                <a:cs typeface="Times New Roman" panose="02020603050405020304" pitchFamily="18" charset="0"/>
              </a:rPr>
              <a:t>If so, you use rotational excitations to heat liquid water.</a:t>
            </a:r>
            <a:endParaRPr lang="en-US" dirty="0">
              <a:solidFill>
                <a:srgbClr val="C0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0" name="TextBox 9"/>
              <p:cNvSpPr txBox="1"/>
              <p:nvPr/>
            </p:nvSpPr>
            <p:spPr>
              <a:xfrm>
                <a:off x="3938258" y="2453488"/>
                <a:ext cx="4988459" cy="4063933"/>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Microwaves of frequency </a:t>
                </a:r>
                <a:r>
                  <a:rPr lang="el-GR" dirty="0" smtClean="0">
                    <a:latin typeface="Times New Roman"/>
                    <a:cs typeface="Times New Roman"/>
                  </a:rPr>
                  <a:t>ν</a:t>
                </a:r>
                <a:r>
                  <a:rPr lang="en-US" dirty="0" smtClean="0">
                    <a:latin typeface="Times New Roman"/>
                    <a:cs typeface="Times New Roman"/>
                  </a:rPr>
                  <a:t>=</a:t>
                </a:r>
                <a:r>
                  <a:rPr lang="en-US" dirty="0" smtClean="0">
                    <a:latin typeface="Times New Roman" panose="02020603050405020304" pitchFamily="18" charset="0"/>
                    <a:cs typeface="Times New Roman" panose="02020603050405020304" pitchFamily="18" charset="0"/>
                  </a:rPr>
                  <a:t>2450 MHz (</a:t>
                </a:r>
                <a14:m>
                  <m:oMath xmlns:m="http://schemas.openxmlformats.org/officeDocument/2006/math">
                    <m:acc>
                      <m:accPr>
                        <m:chr m:val="̃"/>
                        <m:ctrlPr>
                          <a:rPr lang="en-US" i="1" smtClean="0">
                            <a:latin typeface="Cambria Math"/>
                            <a:cs typeface="Times New Roman" panose="02020603050405020304" pitchFamily="18" charset="0"/>
                          </a:rPr>
                        </m:ctrlPr>
                      </m:accPr>
                      <m:e>
                        <m:r>
                          <a:rPr lang="en-US" i="1" smtClean="0">
                            <a:latin typeface="Cambria Math"/>
                            <a:ea typeface="Cambria Math"/>
                            <a:cs typeface="Times New Roman" panose="02020603050405020304" pitchFamily="18" charset="0"/>
                          </a:rPr>
                          <m:t>𝜈</m:t>
                        </m:r>
                      </m:e>
                    </m:acc>
                    <m:r>
                      <a:rPr lang="en-US" b="0" i="1" smtClean="0">
                        <a:latin typeface="Cambria Math"/>
                        <a:ea typeface="Cambria Math"/>
                        <a:cs typeface="Times New Roman" panose="02020603050405020304" pitchFamily="18" charset="0"/>
                      </a:rPr>
                      <m:t>≡</m:t>
                    </m:r>
                    <m:r>
                      <a:rPr lang="en-US" b="0" i="1" smtClean="0">
                        <a:latin typeface="Cambria Math"/>
                        <a:cs typeface="Times New Roman" panose="02020603050405020304" pitchFamily="18" charset="0"/>
                      </a:rPr>
                      <m:t> </m:t>
                    </m:r>
                    <m:f>
                      <m:fPr>
                        <m:ctrlPr>
                          <a:rPr lang="en-US" b="0" i="1" smtClean="0">
                            <a:latin typeface="Cambria Math"/>
                            <a:cs typeface="Times New Roman" panose="02020603050405020304" pitchFamily="18" charset="0"/>
                          </a:rPr>
                        </m:ctrlPr>
                      </m:fPr>
                      <m:num>
                        <m:r>
                          <a:rPr lang="en-US" b="0" i="1" smtClean="0">
                            <a:latin typeface="Cambria Math"/>
                            <a:ea typeface="Cambria Math"/>
                            <a:cs typeface="Times New Roman" panose="02020603050405020304" pitchFamily="18" charset="0"/>
                          </a:rPr>
                          <m:t>𝜈</m:t>
                        </m:r>
                      </m:num>
                      <m:den>
                        <m:r>
                          <a:rPr lang="en-US" b="0" i="1" smtClean="0">
                            <a:latin typeface="Cambria Math"/>
                            <a:cs typeface="Times New Roman" panose="02020603050405020304" pitchFamily="18" charset="0"/>
                          </a:rPr>
                          <m:t>𝑐</m:t>
                        </m:r>
                      </m:den>
                    </m:f>
                  </m:oMath>
                </a14:m>
                <a:r>
                  <a:rPr lang="en-US" dirty="0" smtClean="0">
                    <a:latin typeface="Times New Roman" panose="02020603050405020304" pitchFamily="18" charset="0"/>
                    <a:cs typeface="Times New Roman" panose="02020603050405020304" pitchFamily="18" charset="0"/>
                  </a:rPr>
                  <a:t> = 0.0817 cm</a:t>
                </a:r>
                <a:r>
                  <a:rPr lang="en-US" baseline="30000" dirty="0" smtClean="0">
                    <a:latin typeface="Times New Roman" panose="02020603050405020304" pitchFamily="18" charset="0"/>
                    <a:cs typeface="Times New Roman" panose="02020603050405020304" pitchFamily="18" charset="0"/>
                  </a:rPr>
                  <a:t>-1</a:t>
                </a:r>
                <a:r>
                  <a:rPr lang="en-US" dirty="0" smtClean="0">
                    <a:latin typeface="Times New Roman" panose="02020603050405020304" pitchFamily="18" charset="0"/>
                    <a:cs typeface="Times New Roman" panose="02020603050405020304" pitchFamily="18" charset="0"/>
                  </a:rPr>
                  <a:t> or </a:t>
                </a:r>
                <a:r>
                  <a:rPr lang="el-GR" dirty="0" smtClean="0">
                    <a:latin typeface="Times New Roman"/>
                    <a:cs typeface="Times New Roman"/>
                  </a:rPr>
                  <a:t>λ</a:t>
                </a:r>
                <a:r>
                  <a:rPr lang="en-US" dirty="0" smtClean="0">
                    <a:latin typeface="Times New Roman"/>
                    <a:cs typeface="Times New Roman"/>
                  </a:rPr>
                  <a:t>=</a:t>
                </a:r>
                <a:r>
                  <a:rPr lang="en-US" dirty="0" smtClean="0">
                    <a:latin typeface="Times New Roman" panose="02020603050405020304" pitchFamily="18" charset="0"/>
                    <a:cs typeface="Times New Roman" panose="02020603050405020304" pitchFamily="18" charset="0"/>
                  </a:rPr>
                  <a:t>12.2 cm) are used to excite the hindered rotations of H</a:t>
                </a:r>
                <a:r>
                  <a:rPr lang="en-US" baseline="-25000" dirty="0" smtClean="0">
                    <a:latin typeface="Times New Roman" panose="02020603050405020304" pitchFamily="18" charset="0"/>
                    <a:cs typeface="Times New Roman" panose="02020603050405020304" pitchFamily="18" charset="0"/>
                  </a:rPr>
                  <a:t>2</a:t>
                </a:r>
                <a:r>
                  <a:rPr lang="en-US" dirty="0" smtClean="0">
                    <a:latin typeface="Times New Roman" panose="02020603050405020304" pitchFamily="18" charset="0"/>
                    <a:cs typeface="Times New Roman" panose="02020603050405020304" pitchFamily="18" charset="0"/>
                  </a:rPr>
                  <a:t>O in liquid water.  Excitation of these motions quickly transfers to all other types of motion (hindered translations, </a:t>
                </a:r>
                <a:r>
                  <a:rPr lang="en-US" i="1" dirty="0" smtClean="0">
                    <a:latin typeface="Times New Roman" panose="02020603050405020304" pitchFamily="18" charset="0"/>
                    <a:cs typeface="Times New Roman" panose="02020603050405020304" pitchFamily="18" charset="0"/>
                  </a:rPr>
                  <a:t>etc</a:t>
                </a:r>
                <a:r>
                  <a:rPr lang="en-US" dirty="0" smtClean="0">
                    <a:latin typeface="Times New Roman" panose="02020603050405020304" pitchFamily="18" charset="0"/>
                    <a:cs typeface="Times New Roman" panose="02020603050405020304" pitchFamily="18" charset="0"/>
                  </a:rPr>
                  <a:t>.), heating liquid water.</a:t>
                </a:r>
              </a:p>
              <a:p>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In ice, the H</a:t>
                </a:r>
                <a:r>
                  <a:rPr lang="en-US" baseline="-25000" dirty="0" smtClean="0">
                    <a:latin typeface="Times New Roman" panose="02020603050405020304" pitchFamily="18" charset="0"/>
                    <a:cs typeface="Times New Roman" panose="02020603050405020304" pitchFamily="18" charset="0"/>
                  </a:rPr>
                  <a:t>2</a:t>
                </a:r>
                <a:r>
                  <a:rPr lang="en-US" dirty="0" smtClean="0">
                    <a:latin typeface="Times New Roman" panose="02020603050405020304" pitchFamily="18" charset="0"/>
                    <a:cs typeface="Times New Roman" panose="02020603050405020304" pitchFamily="18" charset="0"/>
                  </a:rPr>
                  <a:t>O molecules are locked in place more strongly than in liquid H</a:t>
                </a:r>
                <a:r>
                  <a:rPr lang="en-US" baseline="-25000" dirty="0" smtClean="0">
                    <a:latin typeface="Times New Roman" panose="02020603050405020304" pitchFamily="18" charset="0"/>
                    <a:cs typeface="Times New Roman" panose="02020603050405020304" pitchFamily="18" charset="0"/>
                  </a:rPr>
                  <a:t>2</a:t>
                </a:r>
                <a:r>
                  <a:rPr lang="en-US" dirty="0" smtClean="0">
                    <a:latin typeface="Times New Roman" panose="02020603050405020304" pitchFamily="18" charset="0"/>
                    <a:cs typeface="Times New Roman" panose="02020603050405020304" pitchFamily="18" charset="0"/>
                  </a:rPr>
                  <a:t>O, so excitation of hindered rotations requires higher frequencies.  The low frequency waves in a microwave oven don’t heat ice (at least not until a layer of liquid water forms on the surface, which then heats up quite </a:t>
                </a:r>
                <a:r>
                  <a:rPr lang="en-US" dirty="0" smtClean="0">
                    <a:latin typeface="Times New Roman" panose="02020603050405020304" pitchFamily="18" charset="0"/>
                    <a:cs typeface="Times New Roman" panose="02020603050405020304" pitchFamily="18" charset="0"/>
                  </a:rPr>
                  <a:t>effectively).</a:t>
                </a:r>
                <a:endParaRPr lang="en-US" dirty="0">
                  <a:latin typeface="Times New Roman" panose="02020603050405020304" pitchFamily="18" charset="0"/>
                  <a:cs typeface="Times New Roman" panose="02020603050405020304" pitchFamily="18" charset="0"/>
                </a:endParaRPr>
              </a:p>
            </p:txBody>
          </p:sp>
        </mc:Choice>
        <mc:Fallback>
          <p:sp>
            <p:nvSpPr>
              <p:cNvPr id="10" name="TextBox 9"/>
              <p:cNvSpPr txBox="1">
                <a:spLocks noRot="1" noChangeAspect="1" noMove="1" noResize="1" noEditPoints="1" noAdjustHandles="1" noChangeArrowheads="1" noChangeShapeType="1" noTextEdit="1"/>
              </p:cNvSpPr>
              <p:nvPr/>
            </p:nvSpPr>
            <p:spPr>
              <a:xfrm>
                <a:off x="3938258" y="2453488"/>
                <a:ext cx="4988459" cy="4063933"/>
              </a:xfrm>
              <a:prstGeom prst="rect">
                <a:avLst/>
              </a:prstGeom>
              <a:blipFill rotWithShape="1">
                <a:blip r:embed="rId2"/>
                <a:stretch>
                  <a:fillRect l="-978" r="-733" b="-1349"/>
                </a:stretch>
              </a:blipFill>
            </p:spPr>
            <p:txBody>
              <a:bodyPr/>
              <a:lstStyle/>
              <a:p>
                <a:r>
                  <a:rPr lang="en-US">
                    <a:noFill/>
                  </a:rPr>
                  <a:t> </a:t>
                </a:r>
              </a:p>
            </p:txBody>
          </p:sp>
        </mc:Fallback>
      </mc:AlternateContent>
      <p:sp>
        <p:nvSpPr>
          <p:cNvPr id="11" name="AutoShape 8" descr="Image result for Acetone stru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0" descr="Image result for Acetone structur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14" descr="Image result for isopropyl cyanide structur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16" descr="Image result for isopropyl cyanide structur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descr="Image result for microwave ov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2670122"/>
            <a:ext cx="3415813" cy="2273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6710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C00000"/>
                </a:solidFill>
                <a:latin typeface="Times New Roman" panose="02020603050405020304" pitchFamily="18" charset="0"/>
                <a:cs typeface="Times New Roman" panose="02020603050405020304" pitchFamily="18" charset="0"/>
              </a:rPr>
              <a:t>Microwave ovens are built to support 12.2 cm electromagnetic radiation</a:t>
            </a:r>
            <a:endParaRPr lang="en-US" dirty="0">
              <a:solidFill>
                <a:srgbClr val="C0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3938257" y="1948911"/>
            <a:ext cx="4988459" cy="3139321"/>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Microwave ovens are built to support standing waves, where an integer number of half-wavelengths fit into the cavity.  They reflect back and forth forming nodes where the electric field is always zero and crests where it oscillates positive and negative (just like a vibrating string).</a:t>
            </a:r>
          </a:p>
          <a:p>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Guess what: Where there are nodes, your food doesn’t get hot!  That’s why there’s a rotating platform so your food gets uniformly heated (more or less).</a:t>
            </a:r>
            <a:endParaRPr lang="en-US" dirty="0">
              <a:latin typeface="Times New Roman" panose="02020603050405020304" pitchFamily="18" charset="0"/>
              <a:cs typeface="Times New Roman" panose="02020603050405020304" pitchFamily="18" charset="0"/>
            </a:endParaRPr>
          </a:p>
        </p:txBody>
      </p:sp>
      <p:sp>
        <p:nvSpPr>
          <p:cNvPr id="11" name="AutoShape 8" descr="Image result for Acetone stru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0" descr="Image result for Acetone structur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14" descr="Image result for isopropyl cyanide structur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16" descr="Image result for isopropyl cyanide structur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Image result for standing waves in a microwave ov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575" y="1938228"/>
            <a:ext cx="3631378" cy="204265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1348965" y="2959553"/>
            <a:ext cx="722769" cy="2128679"/>
          </a:xfrm>
          <a:prstGeom prst="straightConnector1">
            <a:avLst/>
          </a:prstGeom>
          <a:ln w="19050">
            <a:solidFill>
              <a:srgbClr val="C00000"/>
            </a:solidFill>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800130" y="2959553"/>
            <a:ext cx="271604" cy="2128679"/>
          </a:xfrm>
          <a:prstGeom prst="straightConnector1">
            <a:avLst/>
          </a:prstGeom>
          <a:ln w="19050">
            <a:solidFill>
              <a:srgbClr val="C00000"/>
            </a:solidFill>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2071734" y="2959553"/>
            <a:ext cx="116186" cy="2128679"/>
          </a:xfrm>
          <a:prstGeom prst="straightConnector1">
            <a:avLst/>
          </a:prstGeom>
          <a:ln w="19050">
            <a:solidFill>
              <a:srgbClr val="C00000"/>
            </a:solidFill>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2071734" y="2959553"/>
            <a:ext cx="549243" cy="2128679"/>
          </a:xfrm>
          <a:prstGeom prst="straightConnector1">
            <a:avLst/>
          </a:prstGeom>
          <a:ln w="19050">
            <a:solidFill>
              <a:srgbClr val="C00000"/>
            </a:solidFill>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710349" y="5115393"/>
            <a:ext cx="4760021" cy="646331"/>
          </a:xfrm>
          <a:prstGeom prst="rect">
            <a:avLst/>
          </a:prstGeom>
          <a:noFill/>
        </p:spPr>
        <p:txBody>
          <a:bodyPr wrap="none" rtlCol="0">
            <a:spAutoFit/>
          </a:bodyPr>
          <a:lstStyle/>
          <a:p>
            <a:r>
              <a:rPr lang="en-US" dirty="0" smtClean="0">
                <a:solidFill>
                  <a:srgbClr val="C00000"/>
                </a:solidFill>
              </a:rPr>
              <a:t>Nodes</a:t>
            </a:r>
            <a:r>
              <a:rPr lang="en-US" dirty="0" smtClean="0"/>
              <a:t>, where the oscillating electric field is zero.</a:t>
            </a:r>
          </a:p>
          <a:p>
            <a:r>
              <a:rPr lang="en-US" dirty="0" smtClean="0"/>
              <a:t>At these spots, no microwaves can be absorbed.</a:t>
            </a:r>
            <a:endParaRPr lang="en-US" dirty="0"/>
          </a:p>
        </p:txBody>
      </p:sp>
    </p:spTree>
    <p:extLst>
      <p:ext uri="{BB962C8B-B14F-4D97-AF65-F5344CB8AC3E}">
        <p14:creationId xmlns:p14="http://schemas.microsoft.com/office/powerpoint/2010/main" val="10059433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575" y="274638"/>
            <a:ext cx="8771141" cy="1143000"/>
          </a:xfrm>
        </p:spPr>
        <p:txBody>
          <a:bodyPr>
            <a:normAutofit fontScale="90000"/>
          </a:bodyPr>
          <a:lstStyle/>
          <a:p>
            <a:r>
              <a:rPr lang="en-US" dirty="0" smtClean="0">
                <a:solidFill>
                  <a:srgbClr val="C00000"/>
                </a:solidFill>
                <a:latin typeface="Times New Roman" panose="02020603050405020304" pitchFamily="18" charset="0"/>
                <a:cs typeface="Times New Roman" panose="02020603050405020304" pitchFamily="18" charset="0"/>
              </a:rPr>
              <a:t>How does light excite rotational motions?</a:t>
            </a:r>
            <a:endParaRPr lang="en-US" dirty="0">
              <a:solidFill>
                <a:srgbClr val="C0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TextBox 4"/>
              <p:cNvSpPr txBox="1"/>
              <p:nvPr/>
            </p:nvSpPr>
            <p:spPr>
              <a:xfrm>
                <a:off x="155576" y="1367074"/>
                <a:ext cx="8689660" cy="2308324"/>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It’s all about the interaction between the </a:t>
                </a:r>
                <a:r>
                  <a:rPr lang="en-US" dirty="0" smtClean="0">
                    <a:solidFill>
                      <a:srgbClr val="C00000"/>
                    </a:solidFill>
                    <a:latin typeface="Times New Roman" panose="02020603050405020304" pitchFamily="18" charset="0"/>
                    <a:cs typeface="Times New Roman" panose="02020603050405020304" pitchFamily="18" charset="0"/>
                  </a:rPr>
                  <a:t>dipole moment </a:t>
                </a:r>
                <a:r>
                  <a:rPr lang="en-US" dirty="0" smtClean="0">
                    <a:latin typeface="Times New Roman" panose="02020603050405020304" pitchFamily="18" charset="0"/>
                    <a:cs typeface="Times New Roman" panose="02020603050405020304" pitchFamily="18" charset="0"/>
                  </a:rPr>
                  <a:t>of the molecule and the </a:t>
                </a:r>
                <a:r>
                  <a:rPr lang="en-US" dirty="0" smtClean="0">
                    <a:solidFill>
                      <a:srgbClr val="C00000"/>
                    </a:solidFill>
                    <a:latin typeface="Times New Roman" panose="02020603050405020304" pitchFamily="18" charset="0"/>
                    <a:cs typeface="Times New Roman" panose="02020603050405020304" pitchFamily="18" charset="0"/>
                  </a:rPr>
                  <a:t>electric field </a:t>
                </a:r>
                <a:r>
                  <a:rPr lang="en-US" dirty="0" smtClean="0">
                    <a:latin typeface="Times New Roman" panose="02020603050405020304" pitchFamily="18" charset="0"/>
                    <a:cs typeface="Times New Roman" panose="02020603050405020304" pitchFamily="18" charset="0"/>
                  </a:rPr>
                  <a:t>of the light.</a:t>
                </a:r>
              </a:p>
              <a:p>
                <a:endParaRPr lang="en-US" dirty="0">
                  <a:solidFill>
                    <a:srgbClr val="C00000"/>
                  </a:solidFill>
                  <a:latin typeface="Times New Roman" panose="02020603050405020304" pitchFamily="18" charset="0"/>
                  <a:cs typeface="Times New Roman" panose="02020603050405020304" pitchFamily="18" charset="0"/>
                </a:endParaRPr>
              </a:p>
              <a:p>
                <a:r>
                  <a:rPr lang="en-US" dirty="0" smtClean="0">
                    <a:solidFill>
                      <a:schemeClr val="tx1"/>
                    </a:solidFill>
                    <a:latin typeface="Times New Roman" panose="02020603050405020304" pitchFamily="18" charset="0"/>
                    <a:cs typeface="Times New Roman" panose="02020603050405020304" pitchFamily="18" charset="0"/>
                  </a:rPr>
                  <a:t>The interaction between a dipole moment (</a:t>
                </a:r>
                <a14:m>
                  <m:oMath xmlns:m="http://schemas.openxmlformats.org/officeDocument/2006/math">
                    <m:acc>
                      <m:accPr>
                        <m:chr m:val="⃗"/>
                        <m:ctrlPr>
                          <a:rPr lang="en-US" i="1" smtClean="0">
                            <a:solidFill>
                              <a:srgbClr val="C00000"/>
                            </a:solidFill>
                            <a:latin typeface="Cambria Math"/>
                            <a:cs typeface="Times New Roman" panose="02020603050405020304" pitchFamily="18" charset="0"/>
                          </a:rPr>
                        </m:ctrlPr>
                      </m:accPr>
                      <m:e>
                        <m:r>
                          <a:rPr lang="en-US" i="1" smtClean="0">
                            <a:solidFill>
                              <a:srgbClr val="C00000"/>
                            </a:solidFill>
                            <a:latin typeface="Cambria Math"/>
                            <a:ea typeface="Cambria Math"/>
                            <a:cs typeface="Times New Roman" panose="02020603050405020304" pitchFamily="18" charset="0"/>
                          </a:rPr>
                          <m:t>𝜇</m:t>
                        </m:r>
                      </m:e>
                    </m:acc>
                  </m:oMath>
                </a14:m>
                <a:r>
                  <a:rPr lang="en-US" dirty="0" smtClean="0">
                    <a:solidFill>
                      <a:schemeClr val="tx1"/>
                    </a:solidFill>
                    <a:latin typeface="Times New Roman"/>
                    <a:cs typeface="Times New Roman"/>
                  </a:rPr>
                  <a:t>) and the electric field </a:t>
                </a:r>
                <a:r>
                  <a:rPr lang="en-US" dirty="0" smtClean="0">
                    <a:latin typeface="Times New Roman"/>
                    <a:cs typeface="Times New Roman"/>
                  </a:rPr>
                  <a:t>(</a:t>
                </a:r>
                <a14:m>
                  <m:oMath xmlns:m="http://schemas.openxmlformats.org/officeDocument/2006/math">
                    <m:acc>
                      <m:accPr>
                        <m:chr m:val="⃗"/>
                        <m:ctrlPr>
                          <a:rPr lang="en-US" i="1" smtClean="0">
                            <a:solidFill>
                              <a:srgbClr val="C00000"/>
                            </a:solidFill>
                            <a:latin typeface="Cambria Math"/>
                            <a:cs typeface="Times New Roman"/>
                          </a:rPr>
                        </m:ctrlPr>
                      </m:accPr>
                      <m:e>
                        <m:r>
                          <a:rPr lang="en-US" i="1" smtClean="0">
                            <a:solidFill>
                              <a:srgbClr val="C00000"/>
                            </a:solidFill>
                            <a:latin typeface="Cambria Math"/>
                            <a:ea typeface="Cambria Math"/>
                            <a:cs typeface="Times New Roman"/>
                          </a:rPr>
                          <m:t>𝜀</m:t>
                        </m:r>
                      </m:e>
                    </m:acc>
                    <m:r>
                      <a:rPr lang="en-US" b="0" i="1" smtClean="0">
                        <a:solidFill>
                          <a:schemeClr val="tx1"/>
                        </a:solidFill>
                        <a:latin typeface="Cambria Math"/>
                        <a:cs typeface="Times New Roman"/>
                      </a:rPr>
                      <m:t>)</m:t>
                    </m:r>
                  </m:oMath>
                </a14:m>
                <a:r>
                  <a:rPr lang="en-US" dirty="0" smtClean="0">
                    <a:solidFill>
                      <a:schemeClr val="tx1"/>
                    </a:solidFill>
                    <a:latin typeface="Times New Roman" panose="02020603050405020304" pitchFamily="18" charset="0"/>
                    <a:cs typeface="Times New Roman" panose="02020603050405020304" pitchFamily="18" charset="0"/>
                  </a:rPr>
                  <a:t> causes a change in energy of the system given by</a:t>
                </a:r>
              </a:p>
              <a:p>
                <a:pPr/>
                <a14:m>
                  <m:oMathPara xmlns:m="http://schemas.openxmlformats.org/officeDocument/2006/math">
                    <m:oMathParaPr>
                      <m:jc m:val="centerGroup"/>
                    </m:oMathParaPr>
                    <m:oMath xmlns:m="http://schemas.openxmlformats.org/officeDocument/2006/math">
                      <m:r>
                        <m:rPr>
                          <m:sty m:val="p"/>
                        </m:rPr>
                        <a:rPr lang="el-GR" i="1" smtClean="0">
                          <a:solidFill>
                            <a:srgbClr val="C00000"/>
                          </a:solidFill>
                          <a:latin typeface="Cambria Math"/>
                          <a:ea typeface="Cambria Math"/>
                          <a:cs typeface="Times New Roman" panose="02020603050405020304" pitchFamily="18" charset="0"/>
                        </a:rPr>
                        <m:t>Δ</m:t>
                      </m:r>
                      <m:r>
                        <a:rPr lang="en-US" b="0" i="1" smtClean="0">
                          <a:solidFill>
                            <a:srgbClr val="C00000"/>
                          </a:solidFill>
                          <a:latin typeface="Cambria Math"/>
                          <a:ea typeface="Cambria Math"/>
                          <a:cs typeface="Times New Roman" panose="02020603050405020304" pitchFamily="18" charset="0"/>
                        </a:rPr>
                        <m:t>𝐸</m:t>
                      </m:r>
                      <m:r>
                        <a:rPr lang="en-US" b="0" i="1" smtClean="0">
                          <a:solidFill>
                            <a:srgbClr val="C00000"/>
                          </a:solidFill>
                          <a:latin typeface="Cambria Math"/>
                          <a:ea typeface="Cambria Math"/>
                          <a:cs typeface="Times New Roman" panose="02020603050405020304" pitchFamily="18" charset="0"/>
                        </a:rPr>
                        <m:t>=</m:t>
                      </m:r>
                      <m:acc>
                        <m:accPr>
                          <m:chr m:val="⃗"/>
                          <m:ctrlPr>
                            <a:rPr lang="en-US" i="1">
                              <a:solidFill>
                                <a:srgbClr val="C00000"/>
                              </a:solidFill>
                              <a:latin typeface="Cambria Math"/>
                              <a:cs typeface="Times New Roman" panose="02020603050405020304" pitchFamily="18" charset="0"/>
                            </a:rPr>
                          </m:ctrlPr>
                        </m:accPr>
                        <m:e>
                          <m:r>
                            <a:rPr lang="en-US" i="1">
                              <a:solidFill>
                                <a:srgbClr val="C00000"/>
                              </a:solidFill>
                              <a:latin typeface="Cambria Math"/>
                              <a:ea typeface="Cambria Math"/>
                              <a:cs typeface="Times New Roman" panose="02020603050405020304" pitchFamily="18" charset="0"/>
                            </a:rPr>
                            <m:t>𝜇</m:t>
                          </m:r>
                        </m:e>
                      </m:acc>
                      <m:r>
                        <a:rPr lang="en-US" i="1" smtClean="0">
                          <a:solidFill>
                            <a:srgbClr val="C00000"/>
                          </a:solidFill>
                          <a:latin typeface="Cambria Math"/>
                          <a:ea typeface="Cambria Math"/>
                          <a:cs typeface="Times New Roman" panose="02020603050405020304" pitchFamily="18" charset="0"/>
                        </a:rPr>
                        <m:t>∙</m:t>
                      </m:r>
                      <m:acc>
                        <m:accPr>
                          <m:chr m:val="⃗"/>
                          <m:ctrlPr>
                            <a:rPr lang="en-US" i="1">
                              <a:solidFill>
                                <a:srgbClr val="C00000"/>
                              </a:solidFill>
                              <a:latin typeface="Cambria Math"/>
                              <a:cs typeface="Times New Roman"/>
                            </a:rPr>
                          </m:ctrlPr>
                        </m:accPr>
                        <m:e>
                          <m:r>
                            <a:rPr lang="en-US" i="1">
                              <a:solidFill>
                                <a:srgbClr val="C00000"/>
                              </a:solidFill>
                              <a:latin typeface="Cambria Math"/>
                              <a:ea typeface="Cambria Math"/>
                              <a:cs typeface="Times New Roman"/>
                            </a:rPr>
                            <m:t>𝜀</m:t>
                          </m:r>
                        </m:e>
                      </m:acc>
                      <m:r>
                        <a:rPr lang="en-US" b="0" i="1" smtClean="0">
                          <a:solidFill>
                            <a:srgbClr val="C00000"/>
                          </a:solidFill>
                          <a:latin typeface="Cambria Math"/>
                          <a:ea typeface="Cambria Math"/>
                          <a:cs typeface="Times New Roman"/>
                        </a:rPr>
                        <m:t>= </m:t>
                      </m:r>
                      <m:d>
                        <m:dPr>
                          <m:begChr m:val="|"/>
                          <m:endChr m:val="|"/>
                          <m:ctrlPr>
                            <a:rPr lang="en-US" b="0" i="1" smtClean="0">
                              <a:solidFill>
                                <a:srgbClr val="C00000"/>
                              </a:solidFill>
                              <a:latin typeface="Cambria Math"/>
                              <a:ea typeface="Cambria Math"/>
                              <a:cs typeface="Times New Roman"/>
                            </a:rPr>
                          </m:ctrlPr>
                        </m:dPr>
                        <m:e>
                          <m:r>
                            <a:rPr lang="en-US" b="0" i="1" smtClean="0">
                              <a:solidFill>
                                <a:srgbClr val="C00000"/>
                              </a:solidFill>
                              <a:latin typeface="Cambria Math"/>
                              <a:ea typeface="Cambria Math"/>
                              <a:cs typeface="Times New Roman"/>
                            </a:rPr>
                            <m:t>𝜇</m:t>
                          </m:r>
                        </m:e>
                      </m:d>
                      <m:d>
                        <m:dPr>
                          <m:begChr m:val="|"/>
                          <m:endChr m:val="|"/>
                          <m:ctrlPr>
                            <a:rPr lang="en-US" b="0" i="1" smtClean="0">
                              <a:solidFill>
                                <a:srgbClr val="C00000"/>
                              </a:solidFill>
                              <a:latin typeface="Cambria Math"/>
                              <a:ea typeface="Cambria Math"/>
                              <a:cs typeface="Times New Roman"/>
                            </a:rPr>
                          </m:ctrlPr>
                        </m:dPr>
                        <m:e>
                          <m:r>
                            <a:rPr lang="en-US" b="0" i="1" smtClean="0">
                              <a:solidFill>
                                <a:srgbClr val="C00000"/>
                              </a:solidFill>
                              <a:latin typeface="Cambria Math"/>
                              <a:ea typeface="Cambria Math"/>
                              <a:cs typeface="Times New Roman"/>
                            </a:rPr>
                            <m:t>𝜀</m:t>
                          </m:r>
                        </m:e>
                      </m:d>
                      <m:r>
                        <a:rPr lang="en-US" b="0" i="1" smtClean="0">
                          <a:solidFill>
                            <a:srgbClr val="C00000"/>
                          </a:solidFill>
                          <a:latin typeface="Cambria Math"/>
                          <a:ea typeface="Cambria Math"/>
                          <a:cs typeface="Times New Roman"/>
                        </a:rPr>
                        <m:t> </m:t>
                      </m:r>
                      <m:r>
                        <a:rPr lang="en-US" b="0" i="1" smtClean="0">
                          <a:solidFill>
                            <a:srgbClr val="C00000"/>
                          </a:solidFill>
                          <a:latin typeface="Cambria Math"/>
                          <a:ea typeface="Cambria Math"/>
                          <a:cs typeface="Times New Roman"/>
                        </a:rPr>
                        <m:t>𝑐𝑜𝑠</m:t>
                      </m:r>
                      <m:r>
                        <a:rPr lang="en-US" b="0" i="1" smtClean="0">
                          <a:solidFill>
                            <a:srgbClr val="C00000"/>
                          </a:solidFill>
                          <a:latin typeface="Cambria Math"/>
                          <a:ea typeface="Cambria Math"/>
                          <a:cs typeface="Times New Roman"/>
                        </a:rPr>
                        <m:t>𝜃</m:t>
                      </m:r>
                    </m:oMath>
                  </m:oMathPara>
                </a14:m>
                <a:endParaRPr lang="en-US" dirty="0" smtClean="0">
                  <a:solidFill>
                    <a:schemeClr val="tx1"/>
                  </a:solidFill>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If the dipole and the electric are properly aligned, the energy is lowered, as for the case of HF:</a:t>
                </a:r>
              </a:p>
            </p:txBody>
          </p:sp>
        </mc:Choice>
        <mc:Fallback xmlns="">
          <p:sp>
            <p:nvSpPr>
              <p:cNvPr id="5" name="TextBox 4"/>
              <p:cNvSpPr txBox="1">
                <a:spLocks noRot="1" noChangeAspect="1" noMove="1" noResize="1" noEditPoints="1" noAdjustHandles="1" noChangeArrowheads="1" noChangeShapeType="1" noTextEdit="1"/>
              </p:cNvSpPr>
              <p:nvPr/>
            </p:nvSpPr>
            <p:spPr>
              <a:xfrm>
                <a:off x="155576" y="1367074"/>
                <a:ext cx="8689660" cy="2308324"/>
              </a:xfrm>
              <a:prstGeom prst="rect">
                <a:avLst/>
              </a:prstGeom>
              <a:blipFill rotWithShape="1">
                <a:blip r:embed="rId2"/>
                <a:stretch>
                  <a:fillRect l="-632" t="-1319" b="-3166"/>
                </a:stretch>
              </a:blipFill>
            </p:spPr>
            <p:txBody>
              <a:bodyPr/>
              <a:lstStyle/>
              <a:p>
                <a:r>
                  <a:rPr lang="en-US">
                    <a:noFill/>
                  </a:rPr>
                  <a:t> </a:t>
                </a:r>
              </a:p>
            </p:txBody>
          </p:sp>
        </mc:Fallback>
      </mc:AlternateContent>
      <p:sp>
        <p:nvSpPr>
          <p:cNvPr id="11" name="AutoShape 8" descr="Image result for Acetone stru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0" descr="Image result for Acetone structur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14" descr="Image result for isopropyl cyanide structur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16" descr="Image result for isopropyl cyanide structur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4" name="Straight Connector 3"/>
          <p:cNvCxnSpPr/>
          <p:nvPr/>
        </p:nvCxnSpPr>
        <p:spPr>
          <a:xfrm flipV="1">
            <a:off x="612775" y="4775703"/>
            <a:ext cx="3449370" cy="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245131" y="6074876"/>
            <a:ext cx="3449370" cy="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5245131" y="4775704"/>
            <a:ext cx="3449370" cy="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612775" y="6074875"/>
            <a:ext cx="3449370" cy="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81247" y="4591037"/>
            <a:ext cx="431528" cy="369332"/>
          </a:xfrm>
          <a:prstGeom prst="rect">
            <a:avLst/>
          </a:prstGeom>
          <a:noFill/>
        </p:spPr>
        <p:txBody>
          <a:bodyPr wrap="none" rtlCol="0">
            <a:spAutoFit/>
          </a:bodyPr>
          <a:lstStyle/>
          <a:p>
            <a:r>
              <a:rPr lang="en-US" dirty="0" smtClean="0"/>
              <a:t>+V</a:t>
            </a:r>
            <a:endParaRPr lang="en-US" dirty="0"/>
          </a:p>
        </p:txBody>
      </p:sp>
      <p:sp>
        <p:nvSpPr>
          <p:cNvPr id="18" name="TextBox 17"/>
          <p:cNvSpPr txBox="1"/>
          <p:nvPr/>
        </p:nvSpPr>
        <p:spPr>
          <a:xfrm>
            <a:off x="4813603" y="4591039"/>
            <a:ext cx="431528" cy="369332"/>
          </a:xfrm>
          <a:prstGeom prst="rect">
            <a:avLst/>
          </a:prstGeom>
          <a:noFill/>
        </p:spPr>
        <p:txBody>
          <a:bodyPr wrap="none" rtlCol="0">
            <a:spAutoFit/>
          </a:bodyPr>
          <a:lstStyle/>
          <a:p>
            <a:r>
              <a:rPr lang="en-US" dirty="0" smtClean="0"/>
              <a:t>+V</a:t>
            </a:r>
            <a:endParaRPr lang="en-US" dirty="0"/>
          </a:p>
        </p:txBody>
      </p:sp>
      <p:sp>
        <p:nvSpPr>
          <p:cNvPr id="10" name="TextBox 9"/>
          <p:cNvSpPr txBox="1"/>
          <p:nvPr/>
        </p:nvSpPr>
        <p:spPr>
          <a:xfrm>
            <a:off x="991590" y="4101219"/>
            <a:ext cx="2691740" cy="369332"/>
          </a:xfrm>
          <a:prstGeom prst="rect">
            <a:avLst/>
          </a:prstGeom>
          <a:noFill/>
        </p:spPr>
        <p:txBody>
          <a:bodyPr wrap="square" rtlCol="0">
            <a:spAutoFit/>
          </a:bodyPr>
          <a:lstStyle/>
          <a:p>
            <a:r>
              <a:rPr lang="en-US" dirty="0" smtClean="0"/>
              <a:t>Molecule favorably aligned</a:t>
            </a:r>
            <a:endParaRPr lang="en-US" dirty="0"/>
          </a:p>
        </p:txBody>
      </p:sp>
      <p:sp>
        <p:nvSpPr>
          <p:cNvPr id="19" name="TextBox 18"/>
          <p:cNvSpPr txBox="1"/>
          <p:nvPr/>
        </p:nvSpPr>
        <p:spPr>
          <a:xfrm>
            <a:off x="5459514" y="4135923"/>
            <a:ext cx="3020604" cy="369332"/>
          </a:xfrm>
          <a:prstGeom prst="rect">
            <a:avLst/>
          </a:prstGeom>
          <a:noFill/>
        </p:spPr>
        <p:txBody>
          <a:bodyPr wrap="square" rtlCol="0">
            <a:spAutoFit/>
          </a:bodyPr>
          <a:lstStyle/>
          <a:p>
            <a:r>
              <a:rPr lang="en-US" dirty="0" smtClean="0"/>
              <a:t>Molecule unfavorably aligned</a:t>
            </a:r>
            <a:endParaRPr lang="en-US" dirty="0"/>
          </a:p>
        </p:txBody>
      </p:sp>
      <p:sp>
        <p:nvSpPr>
          <p:cNvPr id="20" name="TextBox 19"/>
          <p:cNvSpPr txBox="1"/>
          <p:nvPr/>
        </p:nvSpPr>
        <p:spPr>
          <a:xfrm>
            <a:off x="181247" y="5890209"/>
            <a:ext cx="386644" cy="369332"/>
          </a:xfrm>
          <a:prstGeom prst="rect">
            <a:avLst/>
          </a:prstGeom>
          <a:noFill/>
        </p:spPr>
        <p:txBody>
          <a:bodyPr wrap="none" rtlCol="0">
            <a:spAutoFit/>
          </a:bodyPr>
          <a:lstStyle/>
          <a:p>
            <a:r>
              <a:rPr lang="en-US" dirty="0" smtClean="0"/>
              <a:t>-V</a:t>
            </a:r>
            <a:endParaRPr lang="en-US" dirty="0"/>
          </a:p>
        </p:txBody>
      </p:sp>
      <p:sp>
        <p:nvSpPr>
          <p:cNvPr id="21" name="TextBox 20"/>
          <p:cNvSpPr txBox="1"/>
          <p:nvPr/>
        </p:nvSpPr>
        <p:spPr>
          <a:xfrm>
            <a:off x="4858487" y="5890209"/>
            <a:ext cx="386644" cy="369332"/>
          </a:xfrm>
          <a:prstGeom prst="rect">
            <a:avLst/>
          </a:prstGeom>
          <a:noFill/>
        </p:spPr>
        <p:txBody>
          <a:bodyPr wrap="none" rtlCol="0">
            <a:spAutoFit/>
          </a:bodyPr>
          <a:lstStyle/>
          <a:p>
            <a:r>
              <a:rPr lang="en-US" dirty="0" smtClean="0"/>
              <a:t>-V</a:t>
            </a:r>
            <a:endParaRPr lang="en-US" dirty="0"/>
          </a:p>
        </p:txBody>
      </p:sp>
      <p:grpSp>
        <p:nvGrpSpPr>
          <p:cNvPr id="31" name="Group 30"/>
          <p:cNvGrpSpPr/>
          <p:nvPr/>
        </p:nvGrpSpPr>
        <p:grpSpPr>
          <a:xfrm>
            <a:off x="1439299" y="4960371"/>
            <a:ext cx="328936" cy="930314"/>
            <a:chOff x="1420063" y="5041377"/>
            <a:chExt cx="328936" cy="930314"/>
          </a:xfrm>
        </p:grpSpPr>
        <p:sp>
          <p:nvSpPr>
            <p:cNvPr id="22" name="TextBox 21"/>
            <p:cNvSpPr txBox="1"/>
            <p:nvPr/>
          </p:nvSpPr>
          <p:spPr>
            <a:xfrm>
              <a:off x="1420063" y="5602359"/>
              <a:ext cx="328936" cy="369332"/>
            </a:xfrm>
            <a:prstGeom prst="rect">
              <a:avLst/>
            </a:prstGeom>
            <a:noFill/>
          </p:spPr>
          <p:txBody>
            <a:bodyPr wrap="none" rtlCol="0">
              <a:spAutoFit/>
            </a:bodyPr>
            <a:lstStyle/>
            <a:p>
              <a:r>
                <a:rPr lang="en-US" dirty="0"/>
                <a:t>H</a:t>
              </a:r>
            </a:p>
          </p:txBody>
        </p:sp>
        <p:sp>
          <p:nvSpPr>
            <p:cNvPr id="23" name="TextBox 22"/>
            <p:cNvSpPr txBox="1"/>
            <p:nvPr/>
          </p:nvSpPr>
          <p:spPr>
            <a:xfrm>
              <a:off x="1439299" y="5041377"/>
              <a:ext cx="290464" cy="369332"/>
            </a:xfrm>
            <a:prstGeom prst="rect">
              <a:avLst/>
            </a:prstGeom>
            <a:noFill/>
          </p:spPr>
          <p:txBody>
            <a:bodyPr wrap="none" rtlCol="0">
              <a:spAutoFit/>
            </a:bodyPr>
            <a:lstStyle/>
            <a:p>
              <a:r>
                <a:rPr lang="en-US" dirty="0"/>
                <a:t>F</a:t>
              </a:r>
            </a:p>
          </p:txBody>
        </p:sp>
        <p:cxnSp>
          <p:nvCxnSpPr>
            <p:cNvPr id="25" name="Straight Connector 24"/>
            <p:cNvCxnSpPr/>
            <p:nvPr/>
          </p:nvCxnSpPr>
          <p:spPr>
            <a:xfrm>
              <a:off x="1584531" y="5328403"/>
              <a:ext cx="0" cy="34638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 name="TextBox 27"/>
          <p:cNvSpPr txBox="1"/>
          <p:nvPr/>
        </p:nvSpPr>
        <p:spPr>
          <a:xfrm>
            <a:off x="5990554" y="5041377"/>
            <a:ext cx="328936" cy="369332"/>
          </a:xfrm>
          <a:prstGeom prst="rect">
            <a:avLst/>
          </a:prstGeom>
          <a:noFill/>
        </p:spPr>
        <p:txBody>
          <a:bodyPr wrap="none" rtlCol="0">
            <a:spAutoFit/>
          </a:bodyPr>
          <a:lstStyle/>
          <a:p>
            <a:r>
              <a:rPr lang="en-US" dirty="0"/>
              <a:t>H</a:t>
            </a:r>
          </a:p>
        </p:txBody>
      </p:sp>
      <p:sp>
        <p:nvSpPr>
          <p:cNvPr id="29" name="TextBox 28"/>
          <p:cNvSpPr txBox="1"/>
          <p:nvPr/>
        </p:nvSpPr>
        <p:spPr>
          <a:xfrm>
            <a:off x="6009790" y="5591569"/>
            <a:ext cx="290464" cy="369332"/>
          </a:xfrm>
          <a:prstGeom prst="rect">
            <a:avLst/>
          </a:prstGeom>
          <a:noFill/>
        </p:spPr>
        <p:txBody>
          <a:bodyPr wrap="none" rtlCol="0">
            <a:spAutoFit/>
          </a:bodyPr>
          <a:lstStyle/>
          <a:p>
            <a:r>
              <a:rPr lang="en-US" dirty="0"/>
              <a:t>F</a:t>
            </a:r>
          </a:p>
        </p:txBody>
      </p:sp>
      <p:cxnSp>
        <p:nvCxnSpPr>
          <p:cNvPr id="30" name="Straight Connector 29"/>
          <p:cNvCxnSpPr/>
          <p:nvPr/>
        </p:nvCxnSpPr>
        <p:spPr>
          <a:xfrm>
            <a:off x="6155022" y="5325158"/>
            <a:ext cx="0" cy="34638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1768235" y="5226043"/>
            <a:ext cx="0" cy="346383"/>
          </a:xfrm>
          <a:prstGeom prst="straightConnector1">
            <a:avLst/>
          </a:prstGeom>
          <a:ln w="22225">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p:cNvSpPr txBox="1"/>
              <p:nvPr/>
            </p:nvSpPr>
            <p:spPr>
              <a:xfrm>
                <a:off x="1768235" y="5235923"/>
                <a:ext cx="37042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solidFill>
                                <a:srgbClr val="C00000"/>
                              </a:solidFill>
                              <a:latin typeface="Cambria Math"/>
                            </a:rPr>
                          </m:ctrlPr>
                        </m:accPr>
                        <m:e>
                          <m:r>
                            <a:rPr lang="en-US" i="1" smtClean="0">
                              <a:solidFill>
                                <a:srgbClr val="C00000"/>
                              </a:solidFill>
                              <a:latin typeface="Cambria Math"/>
                              <a:ea typeface="Cambria Math"/>
                            </a:rPr>
                            <m:t>𝜇</m:t>
                          </m:r>
                        </m:e>
                      </m:acc>
                    </m:oMath>
                  </m:oMathPara>
                </a14:m>
                <a:endParaRPr 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1768235" y="5235923"/>
                <a:ext cx="370421" cy="369332"/>
              </a:xfrm>
              <a:prstGeom prst="rect">
                <a:avLst/>
              </a:prstGeom>
              <a:blipFill rotWithShape="1">
                <a:blip r:embed="rId3"/>
                <a:stretch>
                  <a:fillRect t="-23333" r="-29508" b="-5000"/>
                </a:stretch>
              </a:blipFill>
            </p:spPr>
            <p:txBody>
              <a:bodyPr/>
              <a:lstStyle/>
              <a:p>
                <a:r>
                  <a:rPr lang="en-US">
                    <a:noFill/>
                  </a:rPr>
                  <a:t> </a:t>
                </a:r>
              </a:p>
            </p:txBody>
          </p:sp>
        </mc:Fallback>
      </mc:AlternateContent>
      <p:cxnSp>
        <p:nvCxnSpPr>
          <p:cNvPr id="38" name="Straight Arrow Connector 37"/>
          <p:cNvCxnSpPr/>
          <p:nvPr/>
        </p:nvCxnSpPr>
        <p:spPr>
          <a:xfrm>
            <a:off x="2835401" y="4960371"/>
            <a:ext cx="0" cy="930314"/>
          </a:xfrm>
          <a:prstGeom prst="straightConnector1">
            <a:avLst/>
          </a:prstGeom>
          <a:ln w="22225">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TextBox 38"/>
              <p:cNvSpPr txBox="1"/>
              <p:nvPr/>
            </p:nvSpPr>
            <p:spPr>
              <a:xfrm>
                <a:off x="2772025" y="5203094"/>
                <a:ext cx="35067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a:solidFill>
                                <a:srgbClr val="C00000"/>
                              </a:solidFill>
                              <a:latin typeface="Cambria Math"/>
                              <a:cs typeface="Times New Roman"/>
                            </a:rPr>
                          </m:ctrlPr>
                        </m:accPr>
                        <m:e>
                          <m:r>
                            <a:rPr lang="en-US" i="1">
                              <a:solidFill>
                                <a:srgbClr val="C00000"/>
                              </a:solidFill>
                              <a:latin typeface="Cambria Math"/>
                              <a:ea typeface="Cambria Math"/>
                              <a:cs typeface="Times New Roman"/>
                            </a:rPr>
                            <m:t>𝜀</m:t>
                          </m:r>
                        </m:e>
                      </m:acc>
                    </m:oMath>
                  </m:oMathPara>
                </a14:m>
                <a:endParaRPr lang="en-US" dirty="0"/>
              </a:p>
            </p:txBody>
          </p:sp>
        </mc:Choice>
        <mc:Fallback xmlns="">
          <p:sp>
            <p:nvSpPr>
              <p:cNvPr id="39" name="TextBox 38"/>
              <p:cNvSpPr txBox="1">
                <a:spLocks noRot="1" noChangeAspect="1" noMove="1" noResize="1" noEditPoints="1" noAdjustHandles="1" noChangeArrowheads="1" noChangeShapeType="1" noTextEdit="1"/>
              </p:cNvSpPr>
              <p:nvPr/>
            </p:nvSpPr>
            <p:spPr>
              <a:xfrm>
                <a:off x="2772025" y="5203094"/>
                <a:ext cx="350673" cy="369332"/>
              </a:xfrm>
              <a:prstGeom prst="rect">
                <a:avLst/>
              </a:prstGeom>
              <a:blipFill rotWithShape="1">
                <a:blip r:embed="rId4"/>
                <a:stretch>
                  <a:fillRect t="-23333" r="-28070"/>
                </a:stretch>
              </a:blipFill>
            </p:spPr>
            <p:txBody>
              <a:bodyPr/>
              <a:lstStyle/>
              <a:p>
                <a:r>
                  <a:rPr lang="en-US">
                    <a:noFill/>
                  </a:rPr>
                  <a:t> </a:t>
                </a:r>
              </a:p>
            </p:txBody>
          </p:sp>
        </mc:Fallback>
      </mc:AlternateContent>
      <p:cxnSp>
        <p:nvCxnSpPr>
          <p:cNvPr id="40" name="Straight Arrow Connector 39"/>
          <p:cNvCxnSpPr/>
          <p:nvPr/>
        </p:nvCxnSpPr>
        <p:spPr>
          <a:xfrm>
            <a:off x="7342517" y="4983320"/>
            <a:ext cx="0" cy="930314"/>
          </a:xfrm>
          <a:prstGeom prst="straightConnector1">
            <a:avLst/>
          </a:prstGeom>
          <a:ln w="22225">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TextBox 40"/>
              <p:cNvSpPr txBox="1"/>
              <p:nvPr/>
            </p:nvSpPr>
            <p:spPr>
              <a:xfrm>
                <a:off x="7279141" y="5226043"/>
                <a:ext cx="35067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a:solidFill>
                                <a:srgbClr val="C00000"/>
                              </a:solidFill>
                              <a:latin typeface="Cambria Math"/>
                              <a:cs typeface="Times New Roman"/>
                            </a:rPr>
                          </m:ctrlPr>
                        </m:accPr>
                        <m:e>
                          <m:r>
                            <a:rPr lang="en-US" i="1">
                              <a:solidFill>
                                <a:srgbClr val="C00000"/>
                              </a:solidFill>
                              <a:latin typeface="Cambria Math"/>
                              <a:ea typeface="Cambria Math"/>
                              <a:cs typeface="Times New Roman"/>
                            </a:rPr>
                            <m:t>𝜀</m:t>
                          </m:r>
                        </m:e>
                      </m:acc>
                    </m:oMath>
                  </m:oMathPara>
                </a14:m>
                <a:endParaRPr lang="en-US" dirty="0"/>
              </a:p>
            </p:txBody>
          </p:sp>
        </mc:Choice>
        <mc:Fallback xmlns="">
          <p:sp>
            <p:nvSpPr>
              <p:cNvPr id="41" name="TextBox 40"/>
              <p:cNvSpPr txBox="1">
                <a:spLocks noRot="1" noChangeAspect="1" noMove="1" noResize="1" noEditPoints="1" noAdjustHandles="1" noChangeArrowheads="1" noChangeShapeType="1" noTextEdit="1"/>
              </p:cNvSpPr>
              <p:nvPr/>
            </p:nvSpPr>
            <p:spPr>
              <a:xfrm>
                <a:off x="7279141" y="5226043"/>
                <a:ext cx="350673" cy="369332"/>
              </a:xfrm>
              <a:prstGeom prst="rect">
                <a:avLst/>
              </a:prstGeom>
              <a:blipFill rotWithShape="1">
                <a:blip r:embed="rId5"/>
                <a:stretch>
                  <a:fillRect t="-22951" r="-27586"/>
                </a:stretch>
              </a:blipFill>
            </p:spPr>
            <p:txBody>
              <a:bodyPr/>
              <a:lstStyle/>
              <a:p>
                <a:r>
                  <a:rPr lang="en-US">
                    <a:noFill/>
                  </a:rPr>
                  <a:t> </a:t>
                </a:r>
              </a:p>
            </p:txBody>
          </p:sp>
        </mc:Fallback>
      </mc:AlternateContent>
      <p:cxnSp>
        <p:nvCxnSpPr>
          <p:cNvPr id="46" name="Straight Arrow Connector 45"/>
          <p:cNvCxnSpPr/>
          <p:nvPr/>
        </p:nvCxnSpPr>
        <p:spPr>
          <a:xfrm>
            <a:off x="6336639" y="5325158"/>
            <a:ext cx="0" cy="346384"/>
          </a:xfrm>
          <a:prstGeom prst="straightConnector1">
            <a:avLst/>
          </a:prstGeom>
          <a:ln w="1905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TextBox 47"/>
              <p:cNvSpPr txBox="1"/>
              <p:nvPr/>
            </p:nvSpPr>
            <p:spPr>
              <a:xfrm>
                <a:off x="6336639" y="5263811"/>
                <a:ext cx="37042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solidFill>
                                <a:srgbClr val="C00000"/>
                              </a:solidFill>
                              <a:latin typeface="Cambria Math"/>
                            </a:rPr>
                          </m:ctrlPr>
                        </m:accPr>
                        <m:e>
                          <m:r>
                            <a:rPr lang="en-US" i="1" smtClean="0">
                              <a:solidFill>
                                <a:srgbClr val="C00000"/>
                              </a:solidFill>
                              <a:latin typeface="Cambria Math"/>
                              <a:ea typeface="Cambria Math"/>
                            </a:rPr>
                            <m:t>𝜇</m:t>
                          </m:r>
                        </m:e>
                      </m:acc>
                    </m:oMath>
                  </m:oMathPara>
                </a14:m>
                <a:endParaRPr lang="en-US" dirty="0"/>
              </a:p>
            </p:txBody>
          </p:sp>
        </mc:Choice>
        <mc:Fallback xmlns="">
          <p:sp>
            <p:nvSpPr>
              <p:cNvPr id="48" name="TextBox 47"/>
              <p:cNvSpPr txBox="1">
                <a:spLocks noRot="1" noChangeAspect="1" noMove="1" noResize="1" noEditPoints="1" noAdjustHandles="1" noChangeArrowheads="1" noChangeShapeType="1" noTextEdit="1"/>
              </p:cNvSpPr>
              <p:nvPr/>
            </p:nvSpPr>
            <p:spPr>
              <a:xfrm>
                <a:off x="6336639" y="5263811"/>
                <a:ext cx="370421" cy="369332"/>
              </a:xfrm>
              <a:prstGeom prst="rect">
                <a:avLst/>
              </a:prstGeom>
              <a:blipFill rotWithShape="1">
                <a:blip r:embed="rId6"/>
                <a:stretch>
                  <a:fillRect t="-22951" r="-29508" b="-3279"/>
                </a:stretch>
              </a:blipFill>
            </p:spPr>
            <p:txBody>
              <a:bodyPr/>
              <a:lstStyle/>
              <a:p>
                <a:r>
                  <a:rPr lang="en-US">
                    <a:noFill/>
                  </a:rPr>
                  <a:t> </a:t>
                </a:r>
              </a:p>
            </p:txBody>
          </p:sp>
        </mc:Fallback>
      </mc:AlternateContent>
    </p:spTree>
    <p:extLst>
      <p:ext uri="{BB962C8B-B14F-4D97-AF65-F5344CB8AC3E}">
        <p14:creationId xmlns:p14="http://schemas.microsoft.com/office/powerpoint/2010/main" val="40675545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575" y="274638"/>
            <a:ext cx="8771141" cy="1143000"/>
          </a:xfrm>
        </p:spPr>
        <p:txBody>
          <a:bodyPr>
            <a:normAutofit fontScale="90000"/>
          </a:bodyPr>
          <a:lstStyle/>
          <a:p>
            <a:r>
              <a:rPr lang="en-US" dirty="0" smtClean="0">
                <a:solidFill>
                  <a:srgbClr val="C00000"/>
                </a:solidFill>
                <a:latin typeface="Times New Roman" panose="02020603050405020304" pitchFamily="18" charset="0"/>
                <a:cs typeface="Times New Roman" panose="02020603050405020304" pitchFamily="18" charset="0"/>
              </a:rPr>
              <a:t>How does light excite rotational motions?</a:t>
            </a:r>
            <a:endParaRPr lang="en-US" dirty="0">
              <a:solidFill>
                <a:srgbClr val="C0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TextBox 4"/>
              <p:cNvSpPr txBox="1"/>
              <p:nvPr/>
            </p:nvSpPr>
            <p:spPr>
              <a:xfrm>
                <a:off x="155576" y="1367074"/>
                <a:ext cx="8689660" cy="2031325"/>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If the molecule is oriented at an angle, the interaction energy can be lowered by rotating the molecule.  In other words, the molecule feels a </a:t>
                </a:r>
                <a:r>
                  <a:rPr lang="en-US" i="1" dirty="0" smtClean="0">
                    <a:solidFill>
                      <a:srgbClr val="C00000"/>
                    </a:solidFill>
                    <a:latin typeface="Times New Roman" panose="02020603050405020304" pitchFamily="18" charset="0"/>
                    <a:cs typeface="Times New Roman" panose="02020603050405020304" pitchFamily="18" charset="0"/>
                  </a:rPr>
                  <a:t>torque</a:t>
                </a:r>
                <a:r>
                  <a:rPr lang="en-US" dirty="0" smtClean="0">
                    <a:latin typeface="Times New Roman" panose="02020603050405020304" pitchFamily="18" charset="0"/>
                    <a:cs typeface="Times New Roman" panose="02020603050405020304" pitchFamily="18" charset="0"/>
                  </a:rPr>
                  <a:t> (a force that causes a rotation).</a:t>
                </a:r>
              </a:p>
              <a:p>
                <a:endParaRPr lang="en-US" dirty="0">
                  <a:solidFill>
                    <a:srgbClr val="C00000"/>
                  </a:solidFill>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m:rPr>
                          <m:sty m:val="p"/>
                        </m:rPr>
                        <a:rPr lang="el-GR" i="1" smtClean="0">
                          <a:solidFill>
                            <a:srgbClr val="C00000"/>
                          </a:solidFill>
                          <a:latin typeface="Cambria Math"/>
                          <a:ea typeface="Cambria Math"/>
                          <a:cs typeface="Times New Roman" panose="02020603050405020304" pitchFamily="18" charset="0"/>
                        </a:rPr>
                        <m:t>Δ</m:t>
                      </m:r>
                      <m:r>
                        <a:rPr lang="en-US" b="0" i="1" smtClean="0">
                          <a:solidFill>
                            <a:srgbClr val="C00000"/>
                          </a:solidFill>
                          <a:latin typeface="Cambria Math"/>
                          <a:ea typeface="Cambria Math"/>
                          <a:cs typeface="Times New Roman" panose="02020603050405020304" pitchFamily="18" charset="0"/>
                        </a:rPr>
                        <m:t>𝐸</m:t>
                      </m:r>
                      <m:r>
                        <a:rPr lang="en-US" i="1">
                          <a:solidFill>
                            <a:srgbClr val="C00000"/>
                          </a:solidFill>
                          <a:latin typeface="Cambria Math"/>
                          <a:ea typeface="Cambria Math"/>
                          <a:cs typeface="Times New Roman" panose="02020603050405020304" pitchFamily="18" charset="0"/>
                        </a:rPr>
                        <m:t>=</m:t>
                      </m:r>
                      <m:acc>
                        <m:accPr>
                          <m:chr m:val="⃗"/>
                          <m:ctrlPr>
                            <a:rPr lang="en-US" i="1">
                              <a:solidFill>
                                <a:srgbClr val="C00000"/>
                              </a:solidFill>
                              <a:latin typeface="Cambria Math"/>
                              <a:cs typeface="Times New Roman" panose="02020603050405020304" pitchFamily="18" charset="0"/>
                            </a:rPr>
                          </m:ctrlPr>
                        </m:accPr>
                        <m:e>
                          <m:r>
                            <a:rPr lang="en-US" i="1">
                              <a:solidFill>
                                <a:srgbClr val="C00000"/>
                              </a:solidFill>
                              <a:latin typeface="Cambria Math"/>
                              <a:ea typeface="Cambria Math"/>
                              <a:cs typeface="Times New Roman" panose="02020603050405020304" pitchFamily="18" charset="0"/>
                            </a:rPr>
                            <m:t>𝜇</m:t>
                          </m:r>
                        </m:e>
                      </m:acc>
                      <m:r>
                        <a:rPr lang="en-US" i="1">
                          <a:solidFill>
                            <a:srgbClr val="C00000"/>
                          </a:solidFill>
                          <a:latin typeface="Cambria Math"/>
                          <a:ea typeface="Cambria Math"/>
                          <a:cs typeface="Times New Roman" panose="02020603050405020304" pitchFamily="18" charset="0"/>
                        </a:rPr>
                        <m:t>∙</m:t>
                      </m:r>
                      <m:acc>
                        <m:accPr>
                          <m:chr m:val="⃗"/>
                          <m:ctrlPr>
                            <a:rPr lang="en-US" i="1">
                              <a:solidFill>
                                <a:srgbClr val="C00000"/>
                              </a:solidFill>
                              <a:latin typeface="Cambria Math"/>
                              <a:cs typeface="Times New Roman"/>
                            </a:rPr>
                          </m:ctrlPr>
                        </m:accPr>
                        <m:e>
                          <m:r>
                            <a:rPr lang="en-US" i="1">
                              <a:solidFill>
                                <a:srgbClr val="C00000"/>
                              </a:solidFill>
                              <a:latin typeface="Cambria Math"/>
                              <a:ea typeface="Cambria Math"/>
                              <a:cs typeface="Times New Roman"/>
                            </a:rPr>
                            <m:t>𝜀</m:t>
                          </m:r>
                        </m:e>
                      </m:acc>
                      <m:r>
                        <a:rPr lang="en-US" i="1">
                          <a:solidFill>
                            <a:srgbClr val="C00000"/>
                          </a:solidFill>
                          <a:latin typeface="Cambria Math"/>
                          <a:ea typeface="Cambria Math"/>
                          <a:cs typeface="Times New Roman"/>
                        </a:rPr>
                        <m:t>= </m:t>
                      </m:r>
                      <m:d>
                        <m:dPr>
                          <m:begChr m:val="|"/>
                          <m:endChr m:val="|"/>
                          <m:ctrlPr>
                            <a:rPr lang="en-US" i="1">
                              <a:solidFill>
                                <a:srgbClr val="C00000"/>
                              </a:solidFill>
                              <a:latin typeface="Cambria Math"/>
                              <a:ea typeface="Cambria Math"/>
                              <a:cs typeface="Times New Roman"/>
                            </a:rPr>
                          </m:ctrlPr>
                        </m:dPr>
                        <m:e>
                          <m:r>
                            <a:rPr lang="en-US" i="1">
                              <a:solidFill>
                                <a:srgbClr val="C00000"/>
                              </a:solidFill>
                              <a:latin typeface="Cambria Math"/>
                              <a:ea typeface="Cambria Math"/>
                              <a:cs typeface="Times New Roman"/>
                            </a:rPr>
                            <m:t>𝜇</m:t>
                          </m:r>
                        </m:e>
                      </m:d>
                      <m:d>
                        <m:dPr>
                          <m:begChr m:val="|"/>
                          <m:endChr m:val="|"/>
                          <m:ctrlPr>
                            <a:rPr lang="en-US" i="1">
                              <a:solidFill>
                                <a:srgbClr val="C00000"/>
                              </a:solidFill>
                              <a:latin typeface="Cambria Math"/>
                              <a:ea typeface="Cambria Math"/>
                              <a:cs typeface="Times New Roman"/>
                            </a:rPr>
                          </m:ctrlPr>
                        </m:dPr>
                        <m:e>
                          <m:r>
                            <a:rPr lang="en-US" i="1">
                              <a:solidFill>
                                <a:srgbClr val="C00000"/>
                              </a:solidFill>
                              <a:latin typeface="Cambria Math"/>
                              <a:ea typeface="Cambria Math"/>
                              <a:cs typeface="Times New Roman"/>
                            </a:rPr>
                            <m:t>𝜀</m:t>
                          </m:r>
                        </m:e>
                      </m:d>
                      <m:r>
                        <a:rPr lang="en-US" i="1">
                          <a:solidFill>
                            <a:srgbClr val="C00000"/>
                          </a:solidFill>
                          <a:latin typeface="Cambria Math"/>
                          <a:ea typeface="Cambria Math"/>
                          <a:cs typeface="Times New Roman"/>
                        </a:rPr>
                        <m:t> </m:t>
                      </m:r>
                      <m:r>
                        <a:rPr lang="en-US" i="1">
                          <a:solidFill>
                            <a:srgbClr val="C00000"/>
                          </a:solidFill>
                          <a:latin typeface="Cambria Math"/>
                          <a:ea typeface="Cambria Math"/>
                          <a:cs typeface="Times New Roman"/>
                        </a:rPr>
                        <m:t>𝑐𝑜𝑠</m:t>
                      </m:r>
                      <m:r>
                        <a:rPr lang="en-US" i="1">
                          <a:solidFill>
                            <a:srgbClr val="C00000"/>
                          </a:solidFill>
                          <a:latin typeface="Cambria Math"/>
                          <a:ea typeface="Cambria Math"/>
                          <a:cs typeface="Times New Roman"/>
                        </a:rPr>
                        <m:t>𝜃</m:t>
                      </m:r>
                    </m:oMath>
                  </m:oMathPara>
                </a14:m>
                <a:endParaRPr lang="en-US" dirty="0" smtClean="0">
                  <a:solidFill>
                    <a:schemeClr val="tx1"/>
                  </a:solidFill>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By the time the molecule becomes aligned, the oscillating electric field has changed its phase, giving the molecule a force that drives it to align the opposite way.  If the field oscillates at precisely the right frequency, the molecule can be rotationally excited.</a:t>
                </a:r>
                <a:endParaRPr lang="en-US" dirty="0" smtClean="0">
                  <a:solidFill>
                    <a:schemeClr val="tx1"/>
                  </a:solidFill>
                  <a:latin typeface="Times New Roman" panose="02020603050405020304" pitchFamily="18" charset="0"/>
                  <a:cs typeface="Times New Roman" panose="02020603050405020304" pitchFamily="18"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55576" y="1367074"/>
                <a:ext cx="8689660" cy="2031325"/>
              </a:xfrm>
              <a:prstGeom prst="rect">
                <a:avLst/>
              </a:prstGeom>
              <a:blipFill rotWithShape="1">
                <a:blip r:embed="rId2"/>
                <a:stretch>
                  <a:fillRect l="-632" t="-1502" b="-3904"/>
                </a:stretch>
              </a:blipFill>
            </p:spPr>
            <p:txBody>
              <a:bodyPr/>
              <a:lstStyle/>
              <a:p>
                <a:r>
                  <a:rPr lang="en-US">
                    <a:noFill/>
                  </a:rPr>
                  <a:t> </a:t>
                </a:r>
              </a:p>
            </p:txBody>
          </p:sp>
        </mc:Fallback>
      </mc:AlternateContent>
      <p:sp>
        <p:nvSpPr>
          <p:cNvPr id="11" name="AutoShape 8" descr="Image result for Acetone stru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0" descr="Image result for Acetone structur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14" descr="Image result for isopropyl cyanide structur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16" descr="Image result for isopropyl cyanide structur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4" name="Straight Connector 3"/>
          <p:cNvCxnSpPr/>
          <p:nvPr/>
        </p:nvCxnSpPr>
        <p:spPr>
          <a:xfrm flipV="1">
            <a:off x="2775721" y="4658008"/>
            <a:ext cx="3449370" cy="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2775721" y="5957180"/>
            <a:ext cx="3449370" cy="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344193" y="4473342"/>
            <a:ext cx="431528" cy="369332"/>
          </a:xfrm>
          <a:prstGeom prst="rect">
            <a:avLst/>
          </a:prstGeom>
          <a:noFill/>
        </p:spPr>
        <p:txBody>
          <a:bodyPr wrap="none" rtlCol="0">
            <a:spAutoFit/>
          </a:bodyPr>
          <a:lstStyle/>
          <a:p>
            <a:r>
              <a:rPr lang="en-US" dirty="0" smtClean="0"/>
              <a:t>+V</a:t>
            </a:r>
            <a:endParaRPr lang="en-US" dirty="0"/>
          </a:p>
        </p:txBody>
      </p:sp>
      <p:sp>
        <p:nvSpPr>
          <p:cNvPr id="10" name="TextBox 9"/>
          <p:cNvSpPr txBox="1"/>
          <p:nvPr/>
        </p:nvSpPr>
        <p:spPr>
          <a:xfrm>
            <a:off x="3154536" y="3983524"/>
            <a:ext cx="2691740" cy="369332"/>
          </a:xfrm>
          <a:prstGeom prst="rect">
            <a:avLst/>
          </a:prstGeom>
          <a:noFill/>
        </p:spPr>
        <p:txBody>
          <a:bodyPr wrap="square" rtlCol="0">
            <a:spAutoFit/>
          </a:bodyPr>
          <a:lstStyle/>
          <a:p>
            <a:r>
              <a:rPr lang="en-US" dirty="0" smtClean="0"/>
              <a:t>Molecule feels a </a:t>
            </a:r>
            <a:r>
              <a:rPr lang="en-US" dirty="0" smtClean="0">
                <a:solidFill>
                  <a:srgbClr val="0B4CB5"/>
                </a:solidFill>
              </a:rPr>
              <a:t>torque</a:t>
            </a:r>
            <a:endParaRPr lang="en-US" dirty="0">
              <a:solidFill>
                <a:srgbClr val="0B4CB5"/>
              </a:solidFill>
            </a:endParaRPr>
          </a:p>
        </p:txBody>
      </p:sp>
      <p:sp>
        <p:nvSpPr>
          <p:cNvPr id="20" name="TextBox 19"/>
          <p:cNvSpPr txBox="1"/>
          <p:nvPr/>
        </p:nvSpPr>
        <p:spPr>
          <a:xfrm>
            <a:off x="2344193" y="5772514"/>
            <a:ext cx="386644" cy="369332"/>
          </a:xfrm>
          <a:prstGeom prst="rect">
            <a:avLst/>
          </a:prstGeom>
          <a:noFill/>
        </p:spPr>
        <p:txBody>
          <a:bodyPr wrap="none" rtlCol="0">
            <a:spAutoFit/>
          </a:bodyPr>
          <a:lstStyle/>
          <a:p>
            <a:r>
              <a:rPr lang="en-US" dirty="0" smtClean="0"/>
              <a:t>-V</a:t>
            </a:r>
            <a:endParaRPr lang="en-US" dirty="0"/>
          </a:p>
        </p:txBody>
      </p:sp>
      <p:sp>
        <p:nvSpPr>
          <p:cNvPr id="22" name="TextBox 21"/>
          <p:cNvSpPr txBox="1"/>
          <p:nvPr/>
        </p:nvSpPr>
        <p:spPr>
          <a:xfrm>
            <a:off x="3230098" y="5188095"/>
            <a:ext cx="328936" cy="369332"/>
          </a:xfrm>
          <a:prstGeom prst="rect">
            <a:avLst/>
          </a:prstGeom>
          <a:noFill/>
        </p:spPr>
        <p:txBody>
          <a:bodyPr wrap="none" rtlCol="0">
            <a:spAutoFit/>
          </a:bodyPr>
          <a:lstStyle/>
          <a:p>
            <a:r>
              <a:rPr lang="en-US" dirty="0"/>
              <a:t>H</a:t>
            </a:r>
          </a:p>
        </p:txBody>
      </p:sp>
      <p:sp>
        <p:nvSpPr>
          <p:cNvPr id="23" name="TextBox 22"/>
          <p:cNvSpPr txBox="1"/>
          <p:nvPr/>
        </p:nvSpPr>
        <p:spPr>
          <a:xfrm>
            <a:off x="3794800" y="5157590"/>
            <a:ext cx="290464" cy="369332"/>
          </a:xfrm>
          <a:prstGeom prst="rect">
            <a:avLst/>
          </a:prstGeom>
          <a:noFill/>
        </p:spPr>
        <p:txBody>
          <a:bodyPr wrap="none" rtlCol="0">
            <a:spAutoFit/>
          </a:bodyPr>
          <a:lstStyle/>
          <a:p>
            <a:r>
              <a:rPr lang="en-US" dirty="0"/>
              <a:t>F</a:t>
            </a:r>
          </a:p>
        </p:txBody>
      </p:sp>
      <p:cxnSp>
        <p:nvCxnSpPr>
          <p:cNvPr id="25" name="Straight Connector 24"/>
          <p:cNvCxnSpPr/>
          <p:nvPr/>
        </p:nvCxnSpPr>
        <p:spPr>
          <a:xfrm>
            <a:off x="3649568" y="5188095"/>
            <a:ext cx="0" cy="346384"/>
          </a:xfrm>
          <a:prstGeom prst="line">
            <a:avLst/>
          </a:prstGeom>
          <a:ln w="22225">
            <a:solidFill>
              <a:schemeClr val="tx1"/>
            </a:solidFill>
          </a:ln>
          <a:scene3d>
            <a:camera prst="orthographicFront">
              <a:rot lat="0" lon="0" rev="162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3751763" y="5454731"/>
            <a:ext cx="0" cy="346383"/>
          </a:xfrm>
          <a:prstGeom prst="straightConnector1">
            <a:avLst/>
          </a:prstGeom>
          <a:ln w="22225">
            <a:solidFill>
              <a:srgbClr val="C00000"/>
            </a:solidFill>
            <a:tailEnd type="stealth" w="lg" len="lg"/>
          </a:ln>
          <a:scene3d>
            <a:camera prst="orthographicFront">
              <a:rot lat="0" lon="0" rev="16200000"/>
            </a:camera>
            <a:lightRig rig="threePt" dir="t"/>
          </a:scene3d>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p:cNvSpPr txBox="1"/>
              <p:nvPr/>
            </p:nvSpPr>
            <p:spPr>
              <a:xfrm>
                <a:off x="3453393" y="5526922"/>
                <a:ext cx="37042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solidFill>
                                <a:srgbClr val="C00000"/>
                              </a:solidFill>
                              <a:latin typeface="Cambria Math"/>
                            </a:rPr>
                          </m:ctrlPr>
                        </m:accPr>
                        <m:e>
                          <m:r>
                            <a:rPr lang="en-US" i="1" smtClean="0">
                              <a:solidFill>
                                <a:srgbClr val="C00000"/>
                              </a:solidFill>
                              <a:latin typeface="Cambria Math"/>
                              <a:ea typeface="Cambria Math"/>
                            </a:rPr>
                            <m:t>𝜇</m:t>
                          </m:r>
                        </m:e>
                      </m:acc>
                    </m:oMath>
                  </m:oMathPara>
                </a14:m>
                <a:endParaRPr 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3453393" y="5526922"/>
                <a:ext cx="370421" cy="369332"/>
              </a:xfrm>
              <a:prstGeom prst="rect">
                <a:avLst/>
              </a:prstGeom>
              <a:blipFill rotWithShape="1">
                <a:blip r:embed="rId3"/>
                <a:stretch>
                  <a:fillRect t="-23333" r="-30000" b="-5000"/>
                </a:stretch>
              </a:blipFill>
            </p:spPr>
            <p:txBody>
              <a:bodyPr/>
              <a:lstStyle/>
              <a:p>
                <a:r>
                  <a:rPr lang="en-US">
                    <a:noFill/>
                  </a:rPr>
                  <a:t> </a:t>
                </a:r>
              </a:p>
            </p:txBody>
          </p:sp>
        </mc:Fallback>
      </mc:AlternateContent>
      <p:cxnSp>
        <p:nvCxnSpPr>
          <p:cNvPr id="38" name="Straight Arrow Connector 37"/>
          <p:cNvCxnSpPr/>
          <p:nvPr/>
        </p:nvCxnSpPr>
        <p:spPr>
          <a:xfrm>
            <a:off x="4998347" y="4842676"/>
            <a:ext cx="0" cy="930314"/>
          </a:xfrm>
          <a:prstGeom prst="straightConnector1">
            <a:avLst/>
          </a:prstGeom>
          <a:ln w="22225">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TextBox 38"/>
              <p:cNvSpPr txBox="1"/>
              <p:nvPr/>
            </p:nvSpPr>
            <p:spPr>
              <a:xfrm>
                <a:off x="4934971" y="5085399"/>
                <a:ext cx="35067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a:solidFill>
                                <a:srgbClr val="C00000"/>
                              </a:solidFill>
                              <a:latin typeface="Cambria Math"/>
                              <a:cs typeface="Times New Roman"/>
                            </a:rPr>
                          </m:ctrlPr>
                        </m:accPr>
                        <m:e>
                          <m:r>
                            <a:rPr lang="en-US" i="1">
                              <a:solidFill>
                                <a:srgbClr val="C00000"/>
                              </a:solidFill>
                              <a:latin typeface="Cambria Math"/>
                              <a:ea typeface="Cambria Math"/>
                              <a:cs typeface="Times New Roman"/>
                            </a:rPr>
                            <m:t>𝜀</m:t>
                          </m:r>
                        </m:e>
                      </m:acc>
                    </m:oMath>
                  </m:oMathPara>
                </a14:m>
                <a:endParaRPr lang="en-US" dirty="0"/>
              </a:p>
            </p:txBody>
          </p:sp>
        </mc:Choice>
        <mc:Fallback xmlns="">
          <p:sp>
            <p:nvSpPr>
              <p:cNvPr id="39" name="TextBox 38"/>
              <p:cNvSpPr txBox="1">
                <a:spLocks noRot="1" noChangeAspect="1" noMove="1" noResize="1" noEditPoints="1" noAdjustHandles="1" noChangeArrowheads="1" noChangeShapeType="1" noTextEdit="1"/>
              </p:cNvSpPr>
              <p:nvPr/>
            </p:nvSpPr>
            <p:spPr>
              <a:xfrm>
                <a:off x="4934971" y="5085399"/>
                <a:ext cx="350673" cy="369332"/>
              </a:xfrm>
              <a:prstGeom prst="rect">
                <a:avLst/>
              </a:prstGeom>
              <a:blipFill rotWithShape="1">
                <a:blip r:embed="rId4"/>
                <a:stretch>
                  <a:fillRect t="-22951" r="-28070"/>
                </a:stretch>
              </a:blipFill>
            </p:spPr>
            <p:txBody>
              <a:bodyPr/>
              <a:lstStyle/>
              <a:p>
                <a:r>
                  <a:rPr lang="en-US">
                    <a:noFill/>
                  </a:rPr>
                  <a:t> </a:t>
                </a:r>
              </a:p>
            </p:txBody>
          </p:sp>
        </mc:Fallback>
      </mc:AlternateContent>
      <p:cxnSp>
        <p:nvCxnSpPr>
          <p:cNvPr id="6" name="Straight Arrow Connector 5"/>
          <p:cNvCxnSpPr/>
          <p:nvPr/>
        </p:nvCxnSpPr>
        <p:spPr>
          <a:xfrm flipV="1">
            <a:off x="3949086" y="4865625"/>
            <a:ext cx="0" cy="346383"/>
          </a:xfrm>
          <a:prstGeom prst="straightConnector1">
            <a:avLst/>
          </a:prstGeom>
          <a:ln w="22225">
            <a:solidFill>
              <a:srgbClr val="0B4CB5"/>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3394566" y="5477680"/>
            <a:ext cx="0" cy="346383"/>
          </a:xfrm>
          <a:prstGeom prst="straightConnector1">
            <a:avLst/>
          </a:prstGeom>
          <a:ln w="22225">
            <a:solidFill>
              <a:srgbClr val="0B4CB5"/>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12028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latin typeface="Times New Roman" panose="02020603050405020304" pitchFamily="18" charset="0"/>
                <a:cs typeface="Times New Roman" panose="02020603050405020304" pitchFamily="18" charset="0"/>
              </a:rPr>
              <a:t>Molecules also have vibrations</a:t>
            </a:r>
            <a:endParaRPr lang="en-US" dirty="0">
              <a:solidFill>
                <a:srgbClr val="C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96471"/>
            <a:ext cx="4626321" cy="3666227"/>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4490519" y="1394234"/>
                <a:ext cx="4427144" cy="5200270"/>
              </a:xfrm>
              <a:prstGeom prst="rect">
                <a:avLst/>
              </a:prstGeom>
              <a:noFill/>
            </p:spPr>
            <p:txBody>
              <a:bodyPr wrap="square" rtlCol="0">
                <a:spAutoFit/>
              </a:bodyPr>
              <a:lstStyle/>
              <a:p>
                <a:r>
                  <a:rPr lang="en-US" dirty="0" smtClean="0"/>
                  <a:t>Diatomic molecules have vibrational energy levels labeled by the quantum number v, where v = 0, 1, 2, 3, …  The v=0 level is the ground vibrational state.  Typically, it is the only level that is significantly populated at room temperature.</a:t>
                </a:r>
              </a:p>
              <a:p>
                <a:endParaRPr lang="en-US" dirty="0"/>
              </a:p>
              <a:p>
                <a:r>
                  <a:rPr lang="en-US" dirty="0" smtClean="0"/>
                  <a:t>If the molecule’s dipole moment changes as the bond is lengthened or shortened (in other words, if </a:t>
                </a:r>
                <a14:m>
                  <m:oMath xmlns:m="http://schemas.openxmlformats.org/officeDocument/2006/math">
                    <m:f>
                      <m:fPr>
                        <m:ctrlPr>
                          <a:rPr lang="en-US" i="1" smtClean="0">
                            <a:latin typeface="Cambria Math"/>
                          </a:rPr>
                        </m:ctrlPr>
                      </m:fPr>
                      <m:num>
                        <m:r>
                          <a:rPr lang="en-US" b="0" i="1" smtClean="0">
                            <a:latin typeface="Cambria Math"/>
                          </a:rPr>
                          <m:t>𝑑</m:t>
                        </m:r>
                        <m:r>
                          <a:rPr lang="en-US" b="0" i="1" smtClean="0">
                            <a:latin typeface="Cambria Math"/>
                            <a:ea typeface="Cambria Math"/>
                          </a:rPr>
                          <m:t>𝜇</m:t>
                        </m:r>
                      </m:num>
                      <m:den>
                        <m:r>
                          <a:rPr lang="en-US" b="0" i="1" smtClean="0">
                            <a:latin typeface="Cambria Math"/>
                          </a:rPr>
                          <m:t>𝑑𝑅</m:t>
                        </m:r>
                      </m:den>
                    </m:f>
                    <m:r>
                      <a:rPr lang="en-US" b="0" i="1" smtClean="0">
                        <a:latin typeface="Cambria Math"/>
                      </a:rPr>
                      <m:t> </m:t>
                    </m:r>
                    <m:r>
                      <a:rPr lang="en-US" b="0" i="1" smtClean="0">
                        <a:latin typeface="Cambria Math"/>
                        <a:ea typeface="Cambria Math"/>
                      </a:rPr>
                      <m:t>≠0</m:t>
                    </m:r>
                  </m:oMath>
                </a14:m>
                <a:r>
                  <a:rPr lang="en-US" dirty="0" smtClean="0"/>
                  <a:t>), then an electric field that oscillates at the right frequency can excite the vibrational motion of the molecule.  The strongest absorption peak in the spectrum is the transition from v=0 to v=1 (the </a:t>
                </a:r>
                <a:r>
                  <a:rPr lang="en-US" i="1" dirty="0" smtClean="0">
                    <a:solidFill>
                      <a:srgbClr val="C00000"/>
                    </a:solidFill>
                  </a:rPr>
                  <a:t>fundamental</a:t>
                </a:r>
                <a:r>
                  <a:rPr lang="en-US" dirty="0" smtClean="0"/>
                  <a:t>).  Sometimes the v=0 to v=2 excitation (the </a:t>
                </a:r>
                <a:r>
                  <a:rPr lang="en-US" i="1" dirty="0" smtClean="0">
                    <a:solidFill>
                      <a:srgbClr val="C00000"/>
                    </a:solidFill>
                  </a:rPr>
                  <a:t>first overtone</a:t>
                </a:r>
                <a:r>
                  <a:rPr lang="en-US" dirty="0" smtClean="0"/>
                  <a:t>) can also be observed.  These transitions occur in the </a:t>
                </a:r>
                <a:r>
                  <a:rPr lang="en-US" i="1" dirty="0" smtClean="0">
                    <a:solidFill>
                      <a:srgbClr val="C00000"/>
                    </a:solidFill>
                  </a:rPr>
                  <a:t>infrared</a:t>
                </a:r>
                <a:r>
                  <a:rPr lang="en-US" dirty="0" smtClean="0"/>
                  <a:t> part of the spectrum.</a:t>
                </a:r>
              </a:p>
            </p:txBody>
          </p:sp>
        </mc:Choice>
        <mc:Fallback xmlns="">
          <p:sp>
            <p:nvSpPr>
              <p:cNvPr id="5" name="TextBox 4"/>
              <p:cNvSpPr txBox="1">
                <a:spLocks noRot="1" noChangeAspect="1" noMove="1" noResize="1" noEditPoints="1" noAdjustHandles="1" noChangeArrowheads="1" noChangeShapeType="1" noTextEdit="1"/>
              </p:cNvSpPr>
              <p:nvPr/>
            </p:nvSpPr>
            <p:spPr>
              <a:xfrm>
                <a:off x="4490519" y="1394234"/>
                <a:ext cx="4427144" cy="5200270"/>
              </a:xfrm>
              <a:prstGeom prst="rect">
                <a:avLst/>
              </a:prstGeom>
              <a:blipFill rotWithShape="1">
                <a:blip r:embed="rId3"/>
                <a:stretch>
                  <a:fillRect l="-1240" t="-586" r="-3168" b="-938"/>
                </a:stretch>
              </a:blipFill>
            </p:spPr>
            <p:txBody>
              <a:bodyPr/>
              <a:lstStyle/>
              <a:p>
                <a:r>
                  <a:rPr lang="en-US">
                    <a:noFill/>
                  </a:rPr>
                  <a:t> </a:t>
                </a:r>
              </a:p>
            </p:txBody>
          </p:sp>
        </mc:Fallback>
      </mc:AlternateContent>
    </p:spTree>
    <p:extLst>
      <p:ext uri="{BB962C8B-B14F-4D97-AF65-F5344CB8AC3E}">
        <p14:creationId xmlns:p14="http://schemas.microsoft.com/office/powerpoint/2010/main" val="4067905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093" y="247100"/>
            <a:ext cx="8988425" cy="1143000"/>
          </a:xfrm>
        </p:spPr>
        <p:txBody>
          <a:bodyPr>
            <a:normAutofit fontScale="90000"/>
          </a:bodyPr>
          <a:lstStyle/>
          <a:p>
            <a:r>
              <a:rPr lang="en-US" dirty="0" smtClean="0">
                <a:solidFill>
                  <a:srgbClr val="C00000"/>
                </a:solidFill>
                <a:latin typeface="Times New Roman" panose="02020603050405020304" pitchFamily="18" charset="0"/>
                <a:cs typeface="Times New Roman" panose="02020603050405020304" pitchFamily="18" charset="0"/>
              </a:rPr>
              <a:t>How does light excite vibrational motions?</a:t>
            </a:r>
            <a:endParaRPr lang="en-US" dirty="0">
              <a:solidFill>
                <a:srgbClr val="C0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TextBox 4"/>
              <p:cNvSpPr txBox="1"/>
              <p:nvPr/>
            </p:nvSpPr>
            <p:spPr>
              <a:xfrm>
                <a:off x="155576" y="1367074"/>
                <a:ext cx="8689660" cy="2585323"/>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Again, it’s all about the interaction between the </a:t>
                </a:r>
                <a:r>
                  <a:rPr lang="en-US" dirty="0" smtClean="0">
                    <a:solidFill>
                      <a:srgbClr val="C00000"/>
                    </a:solidFill>
                    <a:latin typeface="Times New Roman" panose="02020603050405020304" pitchFamily="18" charset="0"/>
                    <a:cs typeface="Times New Roman" panose="02020603050405020304" pitchFamily="18" charset="0"/>
                  </a:rPr>
                  <a:t>dipole moment </a:t>
                </a:r>
                <a:r>
                  <a:rPr lang="en-US" dirty="0" smtClean="0">
                    <a:latin typeface="Times New Roman" panose="02020603050405020304" pitchFamily="18" charset="0"/>
                    <a:cs typeface="Times New Roman" panose="02020603050405020304" pitchFamily="18" charset="0"/>
                  </a:rPr>
                  <a:t>of the molecule and the </a:t>
                </a:r>
                <a:r>
                  <a:rPr lang="en-US" dirty="0" smtClean="0">
                    <a:solidFill>
                      <a:srgbClr val="C00000"/>
                    </a:solidFill>
                    <a:latin typeface="Times New Roman" panose="02020603050405020304" pitchFamily="18" charset="0"/>
                    <a:cs typeface="Times New Roman" panose="02020603050405020304" pitchFamily="18" charset="0"/>
                  </a:rPr>
                  <a:t>electric field </a:t>
                </a:r>
                <a:r>
                  <a:rPr lang="en-US" dirty="0" smtClean="0">
                    <a:latin typeface="Times New Roman" panose="02020603050405020304" pitchFamily="18" charset="0"/>
                    <a:cs typeface="Times New Roman" panose="02020603050405020304" pitchFamily="18" charset="0"/>
                  </a:rPr>
                  <a:t>of the light.</a:t>
                </a:r>
                <a:endParaRPr lang="en-US" dirty="0">
                  <a:solidFill>
                    <a:srgbClr val="C00000"/>
                  </a:solidFill>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m:rPr>
                          <m:sty m:val="p"/>
                        </m:rPr>
                        <a:rPr lang="el-GR" i="1" smtClean="0">
                          <a:solidFill>
                            <a:srgbClr val="C00000"/>
                          </a:solidFill>
                          <a:latin typeface="Cambria Math"/>
                          <a:ea typeface="Cambria Math"/>
                          <a:cs typeface="Times New Roman" panose="02020603050405020304" pitchFamily="18" charset="0"/>
                        </a:rPr>
                        <m:t>Δ</m:t>
                      </m:r>
                      <m:r>
                        <a:rPr lang="en-US" b="0" i="1" smtClean="0">
                          <a:solidFill>
                            <a:srgbClr val="C00000"/>
                          </a:solidFill>
                          <a:latin typeface="Cambria Math"/>
                          <a:ea typeface="Cambria Math"/>
                          <a:cs typeface="Times New Roman" panose="02020603050405020304" pitchFamily="18" charset="0"/>
                        </a:rPr>
                        <m:t>𝐸</m:t>
                      </m:r>
                      <m:r>
                        <a:rPr lang="en-US" b="0" i="1" smtClean="0">
                          <a:solidFill>
                            <a:srgbClr val="C00000"/>
                          </a:solidFill>
                          <a:latin typeface="Cambria Math"/>
                          <a:ea typeface="Cambria Math"/>
                          <a:cs typeface="Times New Roman" panose="02020603050405020304" pitchFamily="18" charset="0"/>
                        </a:rPr>
                        <m:t>=</m:t>
                      </m:r>
                      <m:acc>
                        <m:accPr>
                          <m:chr m:val="⃗"/>
                          <m:ctrlPr>
                            <a:rPr lang="en-US" i="1">
                              <a:solidFill>
                                <a:srgbClr val="C00000"/>
                              </a:solidFill>
                              <a:latin typeface="Cambria Math"/>
                              <a:cs typeface="Times New Roman" panose="02020603050405020304" pitchFamily="18" charset="0"/>
                            </a:rPr>
                          </m:ctrlPr>
                        </m:accPr>
                        <m:e>
                          <m:r>
                            <a:rPr lang="en-US" i="1">
                              <a:solidFill>
                                <a:srgbClr val="C00000"/>
                              </a:solidFill>
                              <a:latin typeface="Cambria Math"/>
                              <a:ea typeface="Cambria Math"/>
                              <a:cs typeface="Times New Roman" panose="02020603050405020304" pitchFamily="18" charset="0"/>
                            </a:rPr>
                            <m:t>𝜇</m:t>
                          </m:r>
                        </m:e>
                      </m:acc>
                      <m:r>
                        <a:rPr lang="en-US" i="1" smtClean="0">
                          <a:solidFill>
                            <a:srgbClr val="C00000"/>
                          </a:solidFill>
                          <a:latin typeface="Cambria Math"/>
                          <a:ea typeface="Cambria Math"/>
                          <a:cs typeface="Times New Roman" panose="02020603050405020304" pitchFamily="18" charset="0"/>
                        </a:rPr>
                        <m:t>∙</m:t>
                      </m:r>
                      <m:acc>
                        <m:accPr>
                          <m:chr m:val="⃗"/>
                          <m:ctrlPr>
                            <a:rPr lang="en-US" i="1">
                              <a:solidFill>
                                <a:srgbClr val="C00000"/>
                              </a:solidFill>
                              <a:latin typeface="Cambria Math"/>
                              <a:cs typeface="Times New Roman"/>
                            </a:rPr>
                          </m:ctrlPr>
                        </m:accPr>
                        <m:e>
                          <m:r>
                            <a:rPr lang="en-US" i="1">
                              <a:solidFill>
                                <a:srgbClr val="C00000"/>
                              </a:solidFill>
                              <a:latin typeface="Cambria Math"/>
                              <a:ea typeface="Cambria Math"/>
                              <a:cs typeface="Times New Roman"/>
                            </a:rPr>
                            <m:t>𝜀</m:t>
                          </m:r>
                        </m:e>
                      </m:acc>
                      <m:r>
                        <a:rPr lang="en-US" b="0" i="1" smtClean="0">
                          <a:solidFill>
                            <a:srgbClr val="C00000"/>
                          </a:solidFill>
                          <a:latin typeface="Cambria Math"/>
                          <a:ea typeface="Cambria Math"/>
                          <a:cs typeface="Times New Roman"/>
                        </a:rPr>
                        <m:t>= </m:t>
                      </m:r>
                      <m:d>
                        <m:dPr>
                          <m:begChr m:val="|"/>
                          <m:endChr m:val="|"/>
                          <m:ctrlPr>
                            <a:rPr lang="en-US" b="0" i="1" smtClean="0">
                              <a:solidFill>
                                <a:srgbClr val="C00000"/>
                              </a:solidFill>
                              <a:latin typeface="Cambria Math"/>
                              <a:ea typeface="Cambria Math"/>
                              <a:cs typeface="Times New Roman"/>
                            </a:rPr>
                          </m:ctrlPr>
                        </m:dPr>
                        <m:e>
                          <m:r>
                            <a:rPr lang="en-US" b="0" i="1" smtClean="0">
                              <a:solidFill>
                                <a:srgbClr val="C00000"/>
                              </a:solidFill>
                              <a:latin typeface="Cambria Math"/>
                              <a:ea typeface="Cambria Math"/>
                              <a:cs typeface="Times New Roman"/>
                            </a:rPr>
                            <m:t>𝜇</m:t>
                          </m:r>
                        </m:e>
                      </m:d>
                      <m:d>
                        <m:dPr>
                          <m:begChr m:val="|"/>
                          <m:endChr m:val="|"/>
                          <m:ctrlPr>
                            <a:rPr lang="en-US" b="0" i="1" smtClean="0">
                              <a:solidFill>
                                <a:srgbClr val="C00000"/>
                              </a:solidFill>
                              <a:latin typeface="Cambria Math"/>
                              <a:ea typeface="Cambria Math"/>
                              <a:cs typeface="Times New Roman"/>
                            </a:rPr>
                          </m:ctrlPr>
                        </m:dPr>
                        <m:e>
                          <m:r>
                            <a:rPr lang="en-US" b="0" i="1" smtClean="0">
                              <a:solidFill>
                                <a:srgbClr val="C00000"/>
                              </a:solidFill>
                              <a:latin typeface="Cambria Math"/>
                              <a:ea typeface="Cambria Math"/>
                              <a:cs typeface="Times New Roman"/>
                            </a:rPr>
                            <m:t>𝜀</m:t>
                          </m:r>
                        </m:e>
                      </m:d>
                      <m:r>
                        <a:rPr lang="en-US" b="0" i="1" smtClean="0">
                          <a:solidFill>
                            <a:srgbClr val="C00000"/>
                          </a:solidFill>
                          <a:latin typeface="Cambria Math"/>
                          <a:ea typeface="Cambria Math"/>
                          <a:cs typeface="Times New Roman"/>
                        </a:rPr>
                        <m:t> </m:t>
                      </m:r>
                      <m:r>
                        <a:rPr lang="en-US" b="0" i="1" smtClean="0">
                          <a:solidFill>
                            <a:srgbClr val="C00000"/>
                          </a:solidFill>
                          <a:latin typeface="Cambria Math"/>
                          <a:ea typeface="Cambria Math"/>
                          <a:cs typeface="Times New Roman"/>
                        </a:rPr>
                        <m:t>𝑐𝑜𝑠</m:t>
                      </m:r>
                      <m:r>
                        <a:rPr lang="en-US" b="0" i="1" smtClean="0">
                          <a:solidFill>
                            <a:srgbClr val="C00000"/>
                          </a:solidFill>
                          <a:latin typeface="Cambria Math"/>
                          <a:ea typeface="Cambria Math"/>
                          <a:cs typeface="Times New Roman"/>
                        </a:rPr>
                        <m:t>𝜃</m:t>
                      </m:r>
                    </m:oMath>
                  </m:oMathPara>
                </a14:m>
                <a:endParaRPr lang="en-US" dirty="0" smtClean="0">
                  <a:solidFill>
                    <a:schemeClr val="tx1"/>
                  </a:solidFill>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Now, however, </a:t>
                </a:r>
                <a:r>
                  <a:rPr lang="el-GR" dirty="0" smtClean="0">
                    <a:latin typeface="Times New Roman"/>
                    <a:cs typeface="Times New Roman"/>
                  </a:rPr>
                  <a:t>μ</a:t>
                </a:r>
                <a:r>
                  <a:rPr lang="en-US" dirty="0" smtClean="0">
                    <a:latin typeface="Times New Roman"/>
                    <a:cs typeface="Times New Roman"/>
                  </a:rPr>
                  <a:t> is a function of the bond length, R. </a:t>
                </a:r>
                <a:r>
                  <a:rPr lang="en-US" dirty="0" smtClean="0">
                    <a:latin typeface="Times New Roman" panose="02020603050405020304" pitchFamily="18" charset="0"/>
                    <a:cs typeface="Times New Roman" panose="02020603050405020304" pitchFamily="18" charset="0"/>
                  </a:rPr>
                  <a:t>If the dipole and the electric are favorably aligned, and the dipole moment increases when R increases, the molecule can lower its energy by stretching, which increases</a:t>
                </a:r>
                <a:r>
                  <a:rPr lang="en-US" dirty="0" smtClean="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d>
                      <m:dPr>
                        <m:begChr m:val="|"/>
                        <m:endChr m:val="|"/>
                        <m:ctrlPr>
                          <a:rPr lang="en-US" i="1">
                            <a:solidFill>
                              <a:schemeClr val="tx1"/>
                            </a:solidFill>
                            <a:latin typeface="Cambria Math"/>
                            <a:ea typeface="Cambria Math"/>
                            <a:cs typeface="Times New Roman"/>
                          </a:rPr>
                        </m:ctrlPr>
                      </m:dPr>
                      <m:e>
                        <m:r>
                          <a:rPr lang="en-US" i="1">
                            <a:solidFill>
                              <a:schemeClr val="tx1"/>
                            </a:solidFill>
                            <a:latin typeface="Cambria Math"/>
                            <a:ea typeface="Cambria Math"/>
                            <a:cs typeface="Times New Roman"/>
                          </a:rPr>
                          <m:t>𝜇</m:t>
                        </m:r>
                      </m:e>
                    </m:d>
                  </m:oMath>
                </a14:m>
                <a:r>
                  <a:rPr lang="en-US" dirty="0" smtClean="0">
                    <a:solidFill>
                      <a:schemeClr val="tx1"/>
                    </a:solidFill>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to increase.  When the electric field reverses direction, the force on the molecule reverses, causing R to decrease.  If the oscillatory frequency of the field matches the vibrational frequency of the molecule, its vibrational motion can be excited.</a:t>
                </a:r>
              </a:p>
            </p:txBody>
          </p:sp>
        </mc:Choice>
        <mc:Fallback xmlns="">
          <p:sp>
            <p:nvSpPr>
              <p:cNvPr id="5" name="TextBox 4"/>
              <p:cNvSpPr txBox="1">
                <a:spLocks noRot="1" noChangeAspect="1" noMove="1" noResize="1" noEditPoints="1" noAdjustHandles="1" noChangeArrowheads="1" noChangeShapeType="1" noTextEdit="1"/>
              </p:cNvSpPr>
              <p:nvPr/>
            </p:nvSpPr>
            <p:spPr>
              <a:xfrm>
                <a:off x="155576" y="1367074"/>
                <a:ext cx="8689660" cy="2585323"/>
              </a:xfrm>
              <a:prstGeom prst="rect">
                <a:avLst/>
              </a:prstGeom>
              <a:blipFill rotWithShape="1">
                <a:blip r:embed="rId2"/>
                <a:stretch>
                  <a:fillRect l="-632" t="-1179" b="-2830"/>
                </a:stretch>
              </a:blipFill>
            </p:spPr>
            <p:txBody>
              <a:bodyPr/>
              <a:lstStyle/>
              <a:p>
                <a:r>
                  <a:rPr lang="en-US">
                    <a:noFill/>
                  </a:rPr>
                  <a:t> </a:t>
                </a:r>
              </a:p>
            </p:txBody>
          </p:sp>
        </mc:Fallback>
      </mc:AlternateContent>
      <p:sp>
        <p:nvSpPr>
          <p:cNvPr id="11" name="AutoShape 8" descr="Image result for Acetone stru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0" descr="Image result for Acetone structur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14" descr="Image result for isopropyl cyanide structur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16" descr="Image result for isopropyl cyanide structur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4" name="Straight Connector 3"/>
          <p:cNvCxnSpPr/>
          <p:nvPr/>
        </p:nvCxnSpPr>
        <p:spPr>
          <a:xfrm flipV="1">
            <a:off x="612775" y="4775703"/>
            <a:ext cx="3449370" cy="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245131" y="6074876"/>
            <a:ext cx="3449370" cy="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5245131" y="4775704"/>
            <a:ext cx="3449370" cy="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612775" y="6074875"/>
            <a:ext cx="3449370" cy="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81247" y="4591037"/>
            <a:ext cx="431528" cy="369332"/>
          </a:xfrm>
          <a:prstGeom prst="rect">
            <a:avLst/>
          </a:prstGeom>
          <a:noFill/>
        </p:spPr>
        <p:txBody>
          <a:bodyPr wrap="none" rtlCol="0">
            <a:spAutoFit/>
          </a:bodyPr>
          <a:lstStyle/>
          <a:p>
            <a:r>
              <a:rPr lang="en-US" dirty="0" smtClean="0"/>
              <a:t>+V</a:t>
            </a:r>
            <a:endParaRPr lang="en-US" dirty="0"/>
          </a:p>
        </p:txBody>
      </p:sp>
      <p:sp>
        <p:nvSpPr>
          <p:cNvPr id="18" name="TextBox 17"/>
          <p:cNvSpPr txBox="1"/>
          <p:nvPr/>
        </p:nvSpPr>
        <p:spPr>
          <a:xfrm>
            <a:off x="4813603" y="4591039"/>
            <a:ext cx="431528" cy="369332"/>
          </a:xfrm>
          <a:prstGeom prst="rect">
            <a:avLst/>
          </a:prstGeom>
          <a:noFill/>
        </p:spPr>
        <p:txBody>
          <a:bodyPr wrap="none" rtlCol="0">
            <a:spAutoFit/>
          </a:bodyPr>
          <a:lstStyle/>
          <a:p>
            <a:r>
              <a:rPr lang="en-US" dirty="0" smtClean="0"/>
              <a:t>+V</a:t>
            </a:r>
            <a:endParaRPr lang="en-US" dirty="0"/>
          </a:p>
        </p:txBody>
      </p:sp>
      <p:sp>
        <p:nvSpPr>
          <p:cNvPr id="10" name="TextBox 9"/>
          <p:cNvSpPr txBox="1"/>
          <p:nvPr/>
        </p:nvSpPr>
        <p:spPr>
          <a:xfrm>
            <a:off x="991590" y="4101219"/>
            <a:ext cx="2691740" cy="369332"/>
          </a:xfrm>
          <a:prstGeom prst="rect">
            <a:avLst/>
          </a:prstGeom>
          <a:noFill/>
        </p:spPr>
        <p:txBody>
          <a:bodyPr wrap="square" rtlCol="0">
            <a:spAutoFit/>
          </a:bodyPr>
          <a:lstStyle/>
          <a:p>
            <a:r>
              <a:rPr lang="en-US" dirty="0" smtClean="0"/>
              <a:t>Molecule favorably aligned</a:t>
            </a:r>
            <a:endParaRPr lang="en-US" dirty="0"/>
          </a:p>
        </p:txBody>
      </p:sp>
      <p:sp>
        <p:nvSpPr>
          <p:cNvPr id="19" name="TextBox 18"/>
          <p:cNvSpPr txBox="1"/>
          <p:nvPr/>
        </p:nvSpPr>
        <p:spPr>
          <a:xfrm>
            <a:off x="5459513" y="4135923"/>
            <a:ext cx="3234987" cy="369332"/>
          </a:xfrm>
          <a:prstGeom prst="rect">
            <a:avLst/>
          </a:prstGeom>
          <a:noFill/>
        </p:spPr>
        <p:txBody>
          <a:bodyPr wrap="square" rtlCol="0">
            <a:spAutoFit/>
          </a:bodyPr>
          <a:lstStyle/>
          <a:p>
            <a:r>
              <a:rPr lang="en-US" dirty="0" smtClean="0"/>
              <a:t>Molecule stretches in response</a:t>
            </a:r>
            <a:endParaRPr lang="en-US" dirty="0"/>
          </a:p>
        </p:txBody>
      </p:sp>
      <p:sp>
        <p:nvSpPr>
          <p:cNvPr id="20" name="TextBox 19"/>
          <p:cNvSpPr txBox="1"/>
          <p:nvPr/>
        </p:nvSpPr>
        <p:spPr>
          <a:xfrm>
            <a:off x="181247" y="5890209"/>
            <a:ext cx="386644" cy="369332"/>
          </a:xfrm>
          <a:prstGeom prst="rect">
            <a:avLst/>
          </a:prstGeom>
          <a:noFill/>
        </p:spPr>
        <p:txBody>
          <a:bodyPr wrap="none" rtlCol="0">
            <a:spAutoFit/>
          </a:bodyPr>
          <a:lstStyle/>
          <a:p>
            <a:r>
              <a:rPr lang="en-US" dirty="0" smtClean="0"/>
              <a:t>-V</a:t>
            </a:r>
            <a:endParaRPr lang="en-US" dirty="0"/>
          </a:p>
        </p:txBody>
      </p:sp>
      <p:sp>
        <p:nvSpPr>
          <p:cNvPr id="21" name="TextBox 20"/>
          <p:cNvSpPr txBox="1"/>
          <p:nvPr/>
        </p:nvSpPr>
        <p:spPr>
          <a:xfrm>
            <a:off x="4858487" y="5890209"/>
            <a:ext cx="386644" cy="369332"/>
          </a:xfrm>
          <a:prstGeom prst="rect">
            <a:avLst/>
          </a:prstGeom>
          <a:noFill/>
        </p:spPr>
        <p:txBody>
          <a:bodyPr wrap="none" rtlCol="0">
            <a:spAutoFit/>
          </a:bodyPr>
          <a:lstStyle/>
          <a:p>
            <a:r>
              <a:rPr lang="en-US" dirty="0" smtClean="0"/>
              <a:t>-V</a:t>
            </a:r>
            <a:endParaRPr lang="en-US" dirty="0"/>
          </a:p>
        </p:txBody>
      </p:sp>
      <p:grpSp>
        <p:nvGrpSpPr>
          <p:cNvPr id="3" name="Group 2"/>
          <p:cNvGrpSpPr/>
          <p:nvPr/>
        </p:nvGrpSpPr>
        <p:grpSpPr>
          <a:xfrm>
            <a:off x="1439299" y="4960371"/>
            <a:ext cx="1045927" cy="930314"/>
            <a:chOff x="1439299" y="4960371"/>
            <a:chExt cx="1045927" cy="930314"/>
          </a:xfrm>
        </p:grpSpPr>
        <p:grpSp>
          <p:nvGrpSpPr>
            <p:cNvPr id="31" name="Group 30"/>
            <p:cNvGrpSpPr/>
            <p:nvPr/>
          </p:nvGrpSpPr>
          <p:grpSpPr>
            <a:xfrm>
              <a:off x="1439299" y="4960371"/>
              <a:ext cx="328936" cy="930314"/>
              <a:chOff x="1420063" y="5041377"/>
              <a:chExt cx="328936" cy="930314"/>
            </a:xfrm>
          </p:grpSpPr>
          <p:sp>
            <p:nvSpPr>
              <p:cNvPr id="22" name="TextBox 21"/>
              <p:cNvSpPr txBox="1"/>
              <p:nvPr/>
            </p:nvSpPr>
            <p:spPr>
              <a:xfrm>
                <a:off x="1420063" y="5602359"/>
                <a:ext cx="328936" cy="369332"/>
              </a:xfrm>
              <a:prstGeom prst="rect">
                <a:avLst/>
              </a:prstGeom>
              <a:noFill/>
            </p:spPr>
            <p:txBody>
              <a:bodyPr wrap="none" rtlCol="0">
                <a:spAutoFit/>
              </a:bodyPr>
              <a:lstStyle/>
              <a:p>
                <a:r>
                  <a:rPr lang="en-US" dirty="0"/>
                  <a:t>H</a:t>
                </a:r>
              </a:p>
            </p:txBody>
          </p:sp>
          <p:sp>
            <p:nvSpPr>
              <p:cNvPr id="23" name="TextBox 22"/>
              <p:cNvSpPr txBox="1"/>
              <p:nvPr/>
            </p:nvSpPr>
            <p:spPr>
              <a:xfrm>
                <a:off x="1439299" y="5041377"/>
                <a:ext cx="290464" cy="369332"/>
              </a:xfrm>
              <a:prstGeom prst="rect">
                <a:avLst/>
              </a:prstGeom>
              <a:noFill/>
            </p:spPr>
            <p:txBody>
              <a:bodyPr wrap="none" rtlCol="0">
                <a:spAutoFit/>
              </a:bodyPr>
              <a:lstStyle/>
              <a:p>
                <a:r>
                  <a:rPr lang="en-US" dirty="0"/>
                  <a:t>F</a:t>
                </a:r>
              </a:p>
            </p:txBody>
          </p:sp>
          <p:cxnSp>
            <p:nvCxnSpPr>
              <p:cNvPr id="25" name="Straight Connector 24"/>
              <p:cNvCxnSpPr/>
              <p:nvPr/>
            </p:nvCxnSpPr>
            <p:spPr>
              <a:xfrm>
                <a:off x="1584531" y="5328403"/>
                <a:ext cx="0" cy="34638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3" name="Straight Arrow Connector 32"/>
            <p:cNvCxnSpPr/>
            <p:nvPr/>
          </p:nvCxnSpPr>
          <p:spPr>
            <a:xfrm flipV="1">
              <a:off x="1768235" y="5226043"/>
              <a:ext cx="0" cy="346383"/>
            </a:xfrm>
            <a:prstGeom prst="straightConnector1">
              <a:avLst/>
            </a:prstGeom>
            <a:ln w="22225">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p:cNvSpPr txBox="1"/>
                <p:nvPr/>
              </p:nvSpPr>
              <p:spPr>
                <a:xfrm>
                  <a:off x="1768235" y="5235923"/>
                  <a:ext cx="71699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solidFill>
                                  <a:srgbClr val="C00000"/>
                                </a:solidFill>
                                <a:latin typeface="Cambria Math"/>
                              </a:rPr>
                            </m:ctrlPr>
                          </m:accPr>
                          <m:e>
                            <m:r>
                              <a:rPr lang="en-US" i="1" smtClean="0">
                                <a:solidFill>
                                  <a:srgbClr val="C00000"/>
                                </a:solidFill>
                                <a:latin typeface="Cambria Math"/>
                                <a:ea typeface="Cambria Math"/>
                              </a:rPr>
                              <m:t>𝜇</m:t>
                            </m:r>
                          </m:e>
                        </m:acc>
                        <m:r>
                          <a:rPr lang="en-US" b="0" i="1" smtClean="0">
                            <a:solidFill>
                              <a:srgbClr val="C00000"/>
                            </a:solidFill>
                            <a:latin typeface="Cambria Math"/>
                          </a:rPr>
                          <m:t>(</m:t>
                        </m:r>
                        <m:r>
                          <a:rPr lang="en-US" b="0" i="1" smtClean="0">
                            <a:solidFill>
                              <a:srgbClr val="C00000"/>
                            </a:solidFill>
                            <a:latin typeface="Cambria Math"/>
                          </a:rPr>
                          <m:t>𝑅</m:t>
                        </m:r>
                        <m:r>
                          <a:rPr lang="en-US" b="0" i="1" smtClean="0">
                            <a:solidFill>
                              <a:srgbClr val="C00000"/>
                            </a:solidFill>
                            <a:latin typeface="Cambria Math"/>
                          </a:rPr>
                          <m:t>)</m:t>
                        </m:r>
                      </m:oMath>
                    </m:oMathPara>
                  </a14:m>
                  <a:endParaRPr 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1768235" y="5235923"/>
                  <a:ext cx="716991" cy="369332"/>
                </a:xfrm>
                <a:prstGeom prst="rect">
                  <a:avLst/>
                </a:prstGeom>
                <a:blipFill rotWithShape="1">
                  <a:blip r:embed="rId3"/>
                  <a:stretch>
                    <a:fillRect t="-23333" b="-13333"/>
                  </a:stretch>
                </a:blipFill>
              </p:spPr>
              <p:txBody>
                <a:bodyPr/>
                <a:lstStyle/>
                <a:p>
                  <a:r>
                    <a:rPr lang="en-US">
                      <a:noFill/>
                    </a:rPr>
                    <a:t> </a:t>
                  </a:r>
                </a:p>
              </p:txBody>
            </p:sp>
          </mc:Fallback>
        </mc:AlternateContent>
      </p:grpSp>
      <p:cxnSp>
        <p:nvCxnSpPr>
          <p:cNvPr id="38" name="Straight Arrow Connector 37"/>
          <p:cNvCxnSpPr/>
          <p:nvPr/>
        </p:nvCxnSpPr>
        <p:spPr>
          <a:xfrm>
            <a:off x="2835401" y="4960371"/>
            <a:ext cx="0" cy="930314"/>
          </a:xfrm>
          <a:prstGeom prst="straightConnector1">
            <a:avLst/>
          </a:prstGeom>
          <a:ln w="22225">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TextBox 38"/>
              <p:cNvSpPr txBox="1"/>
              <p:nvPr/>
            </p:nvSpPr>
            <p:spPr>
              <a:xfrm>
                <a:off x="2772025" y="5203094"/>
                <a:ext cx="35067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a:solidFill>
                                <a:srgbClr val="C00000"/>
                              </a:solidFill>
                              <a:latin typeface="Cambria Math"/>
                              <a:cs typeface="Times New Roman"/>
                            </a:rPr>
                          </m:ctrlPr>
                        </m:accPr>
                        <m:e>
                          <m:r>
                            <a:rPr lang="en-US" i="1">
                              <a:solidFill>
                                <a:srgbClr val="C00000"/>
                              </a:solidFill>
                              <a:latin typeface="Cambria Math"/>
                              <a:ea typeface="Cambria Math"/>
                              <a:cs typeface="Times New Roman"/>
                            </a:rPr>
                            <m:t>𝜀</m:t>
                          </m:r>
                        </m:e>
                      </m:acc>
                    </m:oMath>
                  </m:oMathPara>
                </a14:m>
                <a:endParaRPr lang="en-US" dirty="0"/>
              </a:p>
            </p:txBody>
          </p:sp>
        </mc:Choice>
        <mc:Fallback xmlns="">
          <p:sp>
            <p:nvSpPr>
              <p:cNvPr id="39" name="TextBox 38"/>
              <p:cNvSpPr txBox="1">
                <a:spLocks noRot="1" noChangeAspect="1" noMove="1" noResize="1" noEditPoints="1" noAdjustHandles="1" noChangeArrowheads="1" noChangeShapeType="1" noTextEdit="1"/>
              </p:cNvSpPr>
              <p:nvPr/>
            </p:nvSpPr>
            <p:spPr>
              <a:xfrm>
                <a:off x="2772025" y="5203094"/>
                <a:ext cx="350673" cy="369332"/>
              </a:xfrm>
              <a:prstGeom prst="rect">
                <a:avLst/>
              </a:prstGeom>
              <a:blipFill rotWithShape="1">
                <a:blip r:embed="rId4"/>
                <a:stretch>
                  <a:fillRect t="-23333" r="-28070"/>
                </a:stretch>
              </a:blipFill>
            </p:spPr>
            <p:txBody>
              <a:bodyPr/>
              <a:lstStyle/>
              <a:p>
                <a:r>
                  <a:rPr lang="en-US">
                    <a:noFill/>
                  </a:rPr>
                  <a:t> </a:t>
                </a:r>
              </a:p>
            </p:txBody>
          </p:sp>
        </mc:Fallback>
      </mc:AlternateContent>
      <p:cxnSp>
        <p:nvCxnSpPr>
          <p:cNvPr id="40" name="Straight Arrow Connector 39"/>
          <p:cNvCxnSpPr/>
          <p:nvPr/>
        </p:nvCxnSpPr>
        <p:spPr>
          <a:xfrm>
            <a:off x="7342517" y="4983320"/>
            <a:ext cx="0" cy="930314"/>
          </a:xfrm>
          <a:prstGeom prst="straightConnector1">
            <a:avLst/>
          </a:prstGeom>
          <a:ln w="22225">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TextBox 40"/>
              <p:cNvSpPr txBox="1"/>
              <p:nvPr/>
            </p:nvSpPr>
            <p:spPr>
              <a:xfrm>
                <a:off x="7279141" y="5226043"/>
                <a:ext cx="35067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a:solidFill>
                                <a:srgbClr val="C00000"/>
                              </a:solidFill>
                              <a:latin typeface="Cambria Math"/>
                              <a:cs typeface="Times New Roman"/>
                            </a:rPr>
                          </m:ctrlPr>
                        </m:accPr>
                        <m:e>
                          <m:r>
                            <a:rPr lang="en-US" i="1">
                              <a:solidFill>
                                <a:srgbClr val="C00000"/>
                              </a:solidFill>
                              <a:latin typeface="Cambria Math"/>
                              <a:ea typeface="Cambria Math"/>
                              <a:cs typeface="Times New Roman"/>
                            </a:rPr>
                            <m:t>𝜀</m:t>
                          </m:r>
                        </m:e>
                      </m:acc>
                    </m:oMath>
                  </m:oMathPara>
                </a14:m>
                <a:endParaRPr lang="en-US" dirty="0"/>
              </a:p>
            </p:txBody>
          </p:sp>
        </mc:Choice>
        <mc:Fallback xmlns="">
          <p:sp>
            <p:nvSpPr>
              <p:cNvPr id="41" name="TextBox 40"/>
              <p:cNvSpPr txBox="1">
                <a:spLocks noRot="1" noChangeAspect="1" noMove="1" noResize="1" noEditPoints="1" noAdjustHandles="1" noChangeArrowheads="1" noChangeShapeType="1" noTextEdit="1"/>
              </p:cNvSpPr>
              <p:nvPr/>
            </p:nvSpPr>
            <p:spPr>
              <a:xfrm>
                <a:off x="7279141" y="5226043"/>
                <a:ext cx="350673" cy="369332"/>
              </a:xfrm>
              <a:prstGeom prst="rect">
                <a:avLst/>
              </a:prstGeom>
              <a:blipFill rotWithShape="1">
                <a:blip r:embed="rId5"/>
                <a:stretch>
                  <a:fillRect t="-22951" r="-27586"/>
                </a:stretch>
              </a:blipFill>
            </p:spPr>
            <p:txBody>
              <a:bodyPr/>
              <a:lstStyle/>
              <a:p>
                <a:r>
                  <a:rPr lang="en-US">
                    <a:noFill/>
                  </a:rPr>
                  <a:t> </a:t>
                </a:r>
              </a:p>
            </p:txBody>
          </p:sp>
        </mc:Fallback>
      </mc:AlternateContent>
      <p:grpSp>
        <p:nvGrpSpPr>
          <p:cNvPr id="35" name="Group 34"/>
          <p:cNvGrpSpPr/>
          <p:nvPr/>
        </p:nvGrpSpPr>
        <p:grpSpPr>
          <a:xfrm>
            <a:off x="5784582" y="4868185"/>
            <a:ext cx="328936" cy="1085047"/>
            <a:chOff x="1439299" y="4975485"/>
            <a:chExt cx="328936" cy="1085047"/>
          </a:xfrm>
        </p:grpSpPr>
        <p:sp>
          <p:nvSpPr>
            <p:cNvPr id="43" name="TextBox 42"/>
            <p:cNvSpPr txBox="1"/>
            <p:nvPr/>
          </p:nvSpPr>
          <p:spPr>
            <a:xfrm>
              <a:off x="1439299" y="5691200"/>
              <a:ext cx="328936" cy="369332"/>
            </a:xfrm>
            <a:prstGeom prst="rect">
              <a:avLst/>
            </a:prstGeom>
            <a:noFill/>
          </p:spPr>
          <p:txBody>
            <a:bodyPr wrap="none" rtlCol="0">
              <a:spAutoFit/>
            </a:bodyPr>
            <a:lstStyle/>
            <a:p>
              <a:r>
                <a:rPr lang="en-US" dirty="0"/>
                <a:t>H</a:t>
              </a:r>
            </a:p>
          </p:txBody>
        </p:sp>
        <p:sp>
          <p:nvSpPr>
            <p:cNvPr id="44" name="TextBox 43"/>
            <p:cNvSpPr txBox="1"/>
            <p:nvPr/>
          </p:nvSpPr>
          <p:spPr>
            <a:xfrm>
              <a:off x="1442480" y="4975485"/>
              <a:ext cx="290464" cy="369332"/>
            </a:xfrm>
            <a:prstGeom prst="rect">
              <a:avLst/>
            </a:prstGeom>
            <a:noFill/>
          </p:spPr>
          <p:txBody>
            <a:bodyPr wrap="none" rtlCol="0">
              <a:spAutoFit/>
            </a:bodyPr>
            <a:lstStyle/>
            <a:p>
              <a:r>
                <a:rPr lang="en-US" dirty="0"/>
                <a:t>F</a:t>
              </a:r>
            </a:p>
          </p:txBody>
        </p:sp>
        <p:cxnSp>
          <p:nvCxnSpPr>
            <p:cNvPr id="45" name="Straight Connector 44"/>
            <p:cNvCxnSpPr/>
            <p:nvPr/>
          </p:nvCxnSpPr>
          <p:spPr>
            <a:xfrm>
              <a:off x="1605962" y="5288793"/>
              <a:ext cx="0" cy="51101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7" name="Straight Arrow Connector 36"/>
          <p:cNvCxnSpPr/>
          <p:nvPr/>
        </p:nvCxnSpPr>
        <p:spPr>
          <a:xfrm flipV="1">
            <a:off x="6114818" y="5103925"/>
            <a:ext cx="0" cy="560981"/>
          </a:xfrm>
          <a:prstGeom prst="straightConnector1">
            <a:avLst/>
          </a:prstGeom>
          <a:ln w="22225">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TextBox 41"/>
              <p:cNvSpPr txBox="1"/>
              <p:nvPr/>
            </p:nvSpPr>
            <p:spPr>
              <a:xfrm>
                <a:off x="6078227" y="5193607"/>
                <a:ext cx="71699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solidFill>
                                <a:srgbClr val="C00000"/>
                              </a:solidFill>
                              <a:latin typeface="Cambria Math"/>
                            </a:rPr>
                          </m:ctrlPr>
                        </m:accPr>
                        <m:e>
                          <m:r>
                            <a:rPr lang="en-US" i="1" smtClean="0">
                              <a:solidFill>
                                <a:srgbClr val="C00000"/>
                              </a:solidFill>
                              <a:latin typeface="Cambria Math"/>
                              <a:ea typeface="Cambria Math"/>
                            </a:rPr>
                            <m:t>𝜇</m:t>
                          </m:r>
                        </m:e>
                      </m:acc>
                      <m:r>
                        <a:rPr lang="en-US" b="0" i="1" smtClean="0">
                          <a:solidFill>
                            <a:srgbClr val="C00000"/>
                          </a:solidFill>
                          <a:latin typeface="Cambria Math"/>
                        </a:rPr>
                        <m:t>(</m:t>
                      </m:r>
                      <m:r>
                        <a:rPr lang="en-US" b="0" i="1" smtClean="0">
                          <a:solidFill>
                            <a:srgbClr val="C00000"/>
                          </a:solidFill>
                          <a:latin typeface="Cambria Math"/>
                        </a:rPr>
                        <m:t>𝑅</m:t>
                      </m:r>
                      <m:r>
                        <a:rPr lang="en-US" b="0" i="1" smtClean="0">
                          <a:solidFill>
                            <a:srgbClr val="C00000"/>
                          </a:solidFill>
                          <a:latin typeface="Cambria Math"/>
                        </a:rPr>
                        <m:t>)</m:t>
                      </m:r>
                    </m:oMath>
                  </m:oMathPara>
                </a14:m>
                <a:endParaRPr lang="en-US" dirty="0"/>
              </a:p>
            </p:txBody>
          </p:sp>
        </mc:Choice>
        <mc:Fallback xmlns="">
          <p:sp>
            <p:nvSpPr>
              <p:cNvPr id="42" name="TextBox 41"/>
              <p:cNvSpPr txBox="1">
                <a:spLocks noRot="1" noChangeAspect="1" noMove="1" noResize="1" noEditPoints="1" noAdjustHandles="1" noChangeArrowheads="1" noChangeShapeType="1" noTextEdit="1"/>
              </p:cNvSpPr>
              <p:nvPr/>
            </p:nvSpPr>
            <p:spPr>
              <a:xfrm>
                <a:off x="6078227" y="5193607"/>
                <a:ext cx="716991" cy="369332"/>
              </a:xfrm>
              <a:prstGeom prst="rect">
                <a:avLst/>
              </a:prstGeom>
              <a:blipFill rotWithShape="1">
                <a:blip r:embed="rId6"/>
                <a:stretch>
                  <a:fillRect t="-22951" b="-11475"/>
                </a:stretch>
              </a:blipFill>
            </p:spPr>
            <p:txBody>
              <a:bodyPr/>
              <a:lstStyle/>
              <a:p>
                <a:r>
                  <a:rPr lang="en-US">
                    <a:noFill/>
                  </a:rPr>
                  <a:t> </a:t>
                </a:r>
              </a:p>
            </p:txBody>
          </p:sp>
        </mc:Fallback>
      </mc:AlternateContent>
    </p:spTree>
    <p:extLst>
      <p:ext uri="{BB962C8B-B14F-4D97-AF65-F5344CB8AC3E}">
        <p14:creationId xmlns:p14="http://schemas.microsoft.com/office/powerpoint/2010/main" val="24069141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160" y="142875"/>
            <a:ext cx="8581061" cy="1143000"/>
          </a:xfrm>
        </p:spPr>
        <p:txBody>
          <a:bodyPr>
            <a:noAutofit/>
          </a:bodyPr>
          <a:lstStyle/>
          <a:p>
            <a:r>
              <a:rPr lang="en-US" sz="3600" dirty="0">
                <a:solidFill>
                  <a:srgbClr val="C00000"/>
                </a:solidFill>
                <a:latin typeface="Times New Roman" panose="02020603050405020304" pitchFamily="18" charset="0"/>
                <a:cs typeface="Times New Roman" panose="02020603050405020304" pitchFamily="18" charset="0"/>
              </a:rPr>
              <a:t>The First Law of Spectroscopy:</a:t>
            </a:r>
            <a:endParaRPr lang="en-US" sz="3600" dirty="0"/>
          </a:p>
        </p:txBody>
      </p:sp>
      <p:sp>
        <p:nvSpPr>
          <p:cNvPr id="4" name="TextBox 3"/>
          <p:cNvSpPr txBox="1"/>
          <p:nvPr/>
        </p:nvSpPr>
        <p:spPr>
          <a:xfrm>
            <a:off x="941559" y="1158843"/>
            <a:ext cx="7505323" cy="107721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h</a:t>
            </a:r>
            <a:r>
              <a:rPr lang="el-GR" sz="3200" dirty="0">
                <a:latin typeface="Times New Roman"/>
                <a:cs typeface="Times New Roman"/>
              </a:rPr>
              <a:t>ν</a:t>
            </a:r>
            <a:r>
              <a:rPr lang="en-US" sz="3200" dirty="0">
                <a:latin typeface="Times New Roman"/>
                <a:cs typeface="Times New Roman"/>
              </a:rPr>
              <a:t> = </a:t>
            </a:r>
            <a:r>
              <a:rPr lang="en-US" sz="3200" dirty="0" err="1">
                <a:latin typeface="Times New Roman"/>
                <a:cs typeface="Times New Roman"/>
              </a:rPr>
              <a:t>E</a:t>
            </a:r>
            <a:r>
              <a:rPr lang="en-US" sz="3200" baseline="-25000" dirty="0" err="1">
                <a:latin typeface="Times New Roman"/>
                <a:cs typeface="Times New Roman"/>
              </a:rPr>
              <a:t>upper</a:t>
            </a:r>
            <a:r>
              <a:rPr lang="en-US" sz="3200" baseline="-25000" dirty="0">
                <a:latin typeface="Times New Roman"/>
                <a:cs typeface="Times New Roman"/>
              </a:rPr>
              <a:t> state</a:t>
            </a:r>
            <a:r>
              <a:rPr lang="en-US" sz="3200" dirty="0">
                <a:latin typeface="Times New Roman"/>
                <a:cs typeface="Times New Roman"/>
              </a:rPr>
              <a:t> – </a:t>
            </a:r>
            <a:r>
              <a:rPr lang="en-US" sz="3200" dirty="0" err="1">
                <a:latin typeface="Times New Roman"/>
                <a:cs typeface="Times New Roman"/>
              </a:rPr>
              <a:t>E</a:t>
            </a:r>
            <a:r>
              <a:rPr lang="en-US" sz="3200" baseline="-25000" dirty="0" err="1">
                <a:latin typeface="Times New Roman"/>
                <a:cs typeface="Times New Roman"/>
              </a:rPr>
              <a:t>lower</a:t>
            </a:r>
            <a:r>
              <a:rPr lang="en-US" sz="3200" baseline="-25000" dirty="0">
                <a:latin typeface="Times New Roman"/>
                <a:cs typeface="Times New Roman"/>
              </a:rPr>
              <a:t> state</a:t>
            </a:r>
            <a:r>
              <a:rPr lang="en-US" sz="3200" dirty="0">
                <a:latin typeface="Times New Roman"/>
                <a:cs typeface="Times New Roman"/>
              </a:rPr>
              <a:t>       and   </a:t>
            </a:r>
            <a:r>
              <a:rPr lang="el-GR" sz="3200" dirty="0">
                <a:latin typeface="Times New Roman"/>
                <a:cs typeface="Times New Roman"/>
              </a:rPr>
              <a:t>ν</a:t>
            </a:r>
            <a:r>
              <a:rPr lang="en-US" sz="3200" dirty="0">
                <a:latin typeface="Times New Roman"/>
                <a:cs typeface="Times New Roman"/>
              </a:rPr>
              <a:t> = c/</a:t>
            </a:r>
            <a:r>
              <a:rPr lang="el-GR" sz="3200" dirty="0">
                <a:latin typeface="Times New Roman"/>
                <a:cs typeface="Times New Roman"/>
              </a:rPr>
              <a:t>λ</a:t>
            </a:r>
            <a:endParaRPr lang="en-US" sz="3200" dirty="0">
              <a:latin typeface="Times New Roman"/>
              <a:cs typeface="Times New Roman"/>
            </a:endParaRPr>
          </a:p>
          <a:p>
            <a:r>
              <a:rPr lang="en-US" sz="2000" dirty="0">
                <a:latin typeface="Times New Roman"/>
                <a:cs typeface="Times New Roman"/>
              </a:rPr>
              <a:t>(J-s·s</a:t>
            </a:r>
            <a:r>
              <a:rPr lang="en-US" sz="2000" baseline="30000" dirty="0">
                <a:latin typeface="Times New Roman"/>
                <a:cs typeface="Times New Roman"/>
              </a:rPr>
              <a:t>-1</a:t>
            </a:r>
            <a:r>
              <a:rPr lang="en-US" sz="2000" dirty="0">
                <a:latin typeface="Times New Roman"/>
                <a:cs typeface="Times New Roman"/>
              </a:rPr>
              <a:t> = J) </a:t>
            </a:r>
            <a:r>
              <a:rPr lang="en-US" sz="3200" dirty="0">
                <a:latin typeface="Times New Roman"/>
                <a:cs typeface="Times New Roman"/>
              </a:rPr>
              <a:t>					 </a:t>
            </a:r>
            <a:r>
              <a:rPr lang="en-US" sz="2000" dirty="0">
                <a:latin typeface="Times New Roman"/>
                <a:cs typeface="Times New Roman"/>
              </a:rPr>
              <a:t>(s</a:t>
            </a:r>
            <a:r>
              <a:rPr lang="en-US" sz="2000" baseline="30000" dirty="0">
                <a:latin typeface="Times New Roman"/>
                <a:cs typeface="Times New Roman"/>
              </a:rPr>
              <a:t>-1</a:t>
            </a:r>
            <a:r>
              <a:rPr lang="en-US" sz="2000" dirty="0">
                <a:latin typeface="Times New Roman"/>
                <a:cs typeface="Times New Roman"/>
              </a:rPr>
              <a:t> = m·s</a:t>
            </a:r>
            <a:r>
              <a:rPr lang="en-US" sz="2000" baseline="30000" dirty="0">
                <a:latin typeface="Times New Roman"/>
                <a:cs typeface="Times New Roman"/>
              </a:rPr>
              <a:t>-1</a:t>
            </a:r>
            <a:r>
              <a:rPr lang="en-US" sz="2000" dirty="0">
                <a:latin typeface="Times New Roman"/>
                <a:cs typeface="Times New Roman"/>
              </a:rPr>
              <a:t>/m)</a:t>
            </a:r>
            <a:endParaRPr lang="en-US" sz="2000" dirty="0">
              <a:latin typeface="Times New Roman" panose="02020603050405020304" pitchFamily="18" charset="0"/>
              <a:cs typeface="Times New Roman" panose="02020603050405020304" pitchFamily="18" charset="0"/>
            </a:endParaRPr>
          </a:p>
        </p:txBody>
      </p:sp>
      <p:cxnSp>
        <p:nvCxnSpPr>
          <p:cNvPr id="7" name="Straight Connector 6"/>
          <p:cNvCxnSpPr/>
          <p:nvPr/>
        </p:nvCxnSpPr>
        <p:spPr>
          <a:xfrm>
            <a:off x="548597" y="2660160"/>
            <a:ext cx="171110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p:cNvSpPr txBox="1"/>
              <p:nvPr/>
            </p:nvSpPr>
            <p:spPr>
              <a:xfrm>
                <a:off x="3539905" y="2355191"/>
                <a:ext cx="5459241" cy="4110100"/>
              </a:xfrm>
              <a:prstGeom prst="rect">
                <a:avLst/>
              </a:prstGeom>
              <a:noFill/>
            </p:spPr>
            <p:txBody>
              <a:bodyPr wrap="square" rtlCol="0">
                <a:spAutoFit/>
              </a:bodyPr>
              <a:lstStyle/>
              <a:p>
                <a:r>
                  <a:rPr lang="en-US" dirty="0" smtClean="0">
                    <a:solidFill>
                      <a:srgbClr val="C00000"/>
                    </a:solidFill>
                    <a:cs typeface="Times New Roman" panose="02020603050405020304" pitchFamily="18" charset="0"/>
                  </a:rPr>
                  <a:t>Spectroscopy </a:t>
                </a:r>
                <a:r>
                  <a:rPr lang="en-US" dirty="0">
                    <a:cs typeface="Times New Roman" panose="02020603050405020304" pitchFamily="18" charset="0"/>
                  </a:rPr>
                  <a:t>allows the </a:t>
                </a:r>
                <a:r>
                  <a:rPr lang="en-US" u="sng" dirty="0">
                    <a:cs typeface="Times New Roman" panose="02020603050405020304" pitchFamily="18" charset="0"/>
                  </a:rPr>
                  <a:t>differences</a:t>
                </a:r>
                <a:r>
                  <a:rPr lang="en-US" dirty="0">
                    <a:cs typeface="Times New Roman" panose="02020603050405020304" pitchFamily="18" charset="0"/>
                  </a:rPr>
                  <a:t> between quantum energy levels to be measured to extraordinary precision, because the wavelength (</a:t>
                </a:r>
                <a:r>
                  <a:rPr lang="el-GR" dirty="0">
                    <a:cs typeface="Times New Roman"/>
                  </a:rPr>
                  <a:t>λ</a:t>
                </a:r>
                <a:r>
                  <a:rPr lang="en-US" dirty="0">
                    <a:cs typeface="Times New Roman"/>
                  </a:rPr>
                  <a:t>) and the frequency (</a:t>
                </a:r>
                <a:r>
                  <a:rPr lang="el-GR" dirty="0">
                    <a:cs typeface="Times New Roman"/>
                  </a:rPr>
                  <a:t>ν</a:t>
                </a:r>
                <a:r>
                  <a:rPr lang="en-US" dirty="0">
                    <a:cs typeface="Times New Roman"/>
                  </a:rPr>
                  <a:t>) of the light that causes the transition can be measured to exquisite precision.</a:t>
                </a:r>
                <a:r>
                  <a:rPr lang="en-US" dirty="0">
                    <a:solidFill>
                      <a:srgbClr val="C00000"/>
                    </a:solidFill>
                    <a:cs typeface="Times New Roman" panose="02020603050405020304" pitchFamily="18" charset="0"/>
                  </a:rPr>
                  <a:t> </a:t>
                </a:r>
              </a:p>
              <a:p>
                <a:r>
                  <a:rPr lang="en-US" dirty="0">
                    <a:cs typeface="Times New Roman" panose="02020603050405020304" pitchFamily="18" charset="0"/>
                  </a:rPr>
                  <a:t>Only the </a:t>
                </a:r>
                <a:r>
                  <a:rPr lang="en-US" u="sng" dirty="0">
                    <a:cs typeface="Times New Roman" panose="02020603050405020304" pitchFamily="18" charset="0"/>
                  </a:rPr>
                  <a:t>energy differences</a:t>
                </a:r>
                <a:r>
                  <a:rPr lang="en-US" dirty="0">
                    <a:cs typeface="Times New Roman" panose="02020603050405020304" pitchFamily="18" charset="0"/>
                  </a:rPr>
                  <a:t> can be measured, not the energy levels directly</a:t>
                </a:r>
                <a:r>
                  <a:rPr lang="en-US" dirty="0" smtClean="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dirty="0" smtClean="0">
                    <a:cs typeface="Times New Roman" panose="02020603050405020304" pitchFamily="18" charset="0"/>
                  </a:rPr>
                  <a:t>Energy is measured in </a:t>
                </a:r>
                <a:r>
                  <a:rPr lang="en-US" dirty="0" smtClean="0">
                    <a:solidFill>
                      <a:srgbClr val="C00000"/>
                    </a:solidFill>
                    <a:cs typeface="Times New Roman" panose="02020603050405020304" pitchFamily="18" charset="0"/>
                  </a:rPr>
                  <a:t>Joules.</a:t>
                </a:r>
              </a:p>
              <a:p>
                <a:r>
                  <a:rPr lang="en-US" dirty="0" smtClean="0">
                    <a:cs typeface="Times New Roman" panose="02020603050405020304" pitchFamily="18" charset="0"/>
                  </a:rPr>
                  <a:t>But more frequently spectroscopists use units proportional to energy, such as </a:t>
                </a:r>
                <a:r>
                  <a:rPr lang="en-US" dirty="0" smtClean="0">
                    <a:solidFill>
                      <a:srgbClr val="C00000"/>
                    </a:solidFill>
                    <a:cs typeface="Times New Roman" panose="02020603050405020304" pitchFamily="18" charset="0"/>
                  </a:rPr>
                  <a:t>Hz</a:t>
                </a:r>
                <a:r>
                  <a:rPr lang="en-US" dirty="0" smtClean="0">
                    <a:cs typeface="Times New Roman" panose="02020603050405020304" pitchFamily="18" charset="0"/>
                  </a:rPr>
                  <a:t> (given by </a:t>
                </a:r>
                <a14:m>
                  <m:oMath xmlns:m="http://schemas.openxmlformats.org/officeDocument/2006/math">
                    <m:r>
                      <a:rPr lang="en-US" i="1" smtClean="0">
                        <a:latin typeface="Cambria Math"/>
                        <a:ea typeface="Cambria Math"/>
                        <a:cs typeface="Times New Roman" panose="02020603050405020304" pitchFamily="18" charset="0"/>
                      </a:rPr>
                      <m:t>𝜐</m:t>
                    </m:r>
                    <m:r>
                      <a:rPr lang="en-US" b="0" i="1" smtClean="0">
                        <a:latin typeface="Cambria Math"/>
                        <a:ea typeface="Cambria Math"/>
                        <a:cs typeface="Times New Roman" panose="02020603050405020304" pitchFamily="18" charset="0"/>
                      </a:rPr>
                      <m:t>=</m:t>
                    </m:r>
                    <m:f>
                      <m:fPr>
                        <m:ctrlPr>
                          <a:rPr lang="en-US" b="0" i="1" smtClean="0">
                            <a:latin typeface="Cambria Math"/>
                            <a:ea typeface="Cambria Math"/>
                            <a:cs typeface="Times New Roman" panose="02020603050405020304" pitchFamily="18" charset="0"/>
                          </a:rPr>
                        </m:ctrlPr>
                      </m:fPr>
                      <m:num>
                        <m:r>
                          <a:rPr lang="en-US" b="0" i="1" smtClean="0">
                            <a:latin typeface="Cambria Math"/>
                            <a:ea typeface="Cambria Math"/>
                            <a:cs typeface="Times New Roman" panose="02020603050405020304" pitchFamily="18" charset="0"/>
                          </a:rPr>
                          <m:t>𝐸</m:t>
                        </m:r>
                        <m:d>
                          <m:dPr>
                            <m:ctrlPr>
                              <a:rPr lang="en-US" b="0" i="1" smtClean="0">
                                <a:latin typeface="Cambria Math"/>
                                <a:ea typeface="Cambria Math"/>
                                <a:cs typeface="Times New Roman" panose="02020603050405020304" pitchFamily="18" charset="0"/>
                              </a:rPr>
                            </m:ctrlPr>
                          </m:dPr>
                          <m:e>
                            <m:r>
                              <a:rPr lang="en-US" b="0" i="1" smtClean="0">
                                <a:latin typeface="Cambria Math"/>
                                <a:ea typeface="Cambria Math"/>
                                <a:cs typeface="Times New Roman" panose="02020603050405020304" pitchFamily="18" charset="0"/>
                              </a:rPr>
                              <m:t>𝐽</m:t>
                            </m:r>
                          </m:e>
                        </m:d>
                      </m:num>
                      <m:den>
                        <m:r>
                          <a:rPr lang="en-US" b="0" i="1" smtClean="0">
                            <a:latin typeface="Cambria Math"/>
                            <a:ea typeface="Cambria Math"/>
                            <a:cs typeface="Times New Roman" panose="02020603050405020304" pitchFamily="18" charset="0"/>
                          </a:rPr>
                          <m:t>h</m:t>
                        </m:r>
                        <m:d>
                          <m:dPr>
                            <m:ctrlPr>
                              <a:rPr lang="en-US" b="0" i="1" smtClean="0">
                                <a:latin typeface="Cambria Math"/>
                                <a:ea typeface="Cambria Math"/>
                                <a:cs typeface="Times New Roman" panose="02020603050405020304" pitchFamily="18" charset="0"/>
                              </a:rPr>
                            </m:ctrlPr>
                          </m:dPr>
                          <m:e>
                            <m:r>
                              <a:rPr lang="en-US" b="0" i="1" smtClean="0">
                                <a:latin typeface="Cambria Math"/>
                                <a:ea typeface="Cambria Math"/>
                                <a:cs typeface="Times New Roman" panose="02020603050405020304" pitchFamily="18" charset="0"/>
                              </a:rPr>
                              <m:t>𝐽</m:t>
                            </m:r>
                            <m:r>
                              <a:rPr lang="en-US" b="0" i="1" smtClean="0">
                                <a:latin typeface="Cambria Math"/>
                                <a:ea typeface="Cambria Math"/>
                                <a:cs typeface="Times New Roman" panose="02020603050405020304" pitchFamily="18" charset="0"/>
                              </a:rPr>
                              <m:t>−</m:t>
                            </m:r>
                            <m:r>
                              <a:rPr lang="en-US" b="0" i="1" smtClean="0">
                                <a:latin typeface="Cambria Math"/>
                                <a:ea typeface="Cambria Math"/>
                                <a:cs typeface="Times New Roman" panose="02020603050405020304" pitchFamily="18" charset="0"/>
                              </a:rPr>
                              <m:t>𝑠</m:t>
                            </m:r>
                          </m:e>
                        </m:d>
                      </m:den>
                    </m:f>
                    <m:r>
                      <a:rPr lang="en-US" b="0" i="1" smtClean="0">
                        <a:latin typeface="Cambria Math"/>
                        <a:ea typeface="Cambria Math"/>
                        <a:cs typeface="Times New Roman" panose="02020603050405020304" pitchFamily="18" charset="0"/>
                      </a:rPr>
                      <m:t>.</m:t>
                    </m:r>
                  </m:oMath>
                </a14:m>
                <a:r>
                  <a:rPr lang="en-US" dirty="0" smtClean="0">
                    <a:cs typeface="Times New Roman" panose="02020603050405020304" pitchFamily="18" charset="0"/>
                  </a:rPr>
                  <a:t>  Even more commonly, cm</a:t>
                </a:r>
                <a:r>
                  <a:rPr lang="en-US" baseline="30000" dirty="0" smtClean="0">
                    <a:cs typeface="Times New Roman" panose="02020603050405020304" pitchFamily="18" charset="0"/>
                  </a:rPr>
                  <a:t>-1</a:t>
                </a:r>
                <a:r>
                  <a:rPr lang="en-US" dirty="0" smtClean="0">
                    <a:cs typeface="Times New Roman" panose="02020603050405020304" pitchFamily="18" charset="0"/>
                  </a:rPr>
                  <a:t> (wavenumbers) are used, denoted by </a:t>
                </a:r>
                <a14:m>
                  <m:oMath xmlns:m="http://schemas.openxmlformats.org/officeDocument/2006/math">
                    <m:acc>
                      <m:accPr>
                        <m:chr m:val="̃"/>
                        <m:ctrlPr>
                          <a:rPr lang="en-US" i="1" smtClean="0">
                            <a:latin typeface="Cambria Math"/>
                            <a:cs typeface="Times New Roman" panose="02020603050405020304" pitchFamily="18" charset="0"/>
                          </a:rPr>
                        </m:ctrlPr>
                      </m:accPr>
                      <m:e>
                        <m:r>
                          <a:rPr lang="en-US" i="1" smtClean="0">
                            <a:latin typeface="Cambria Math"/>
                            <a:ea typeface="Cambria Math"/>
                            <a:cs typeface="Times New Roman" panose="02020603050405020304" pitchFamily="18" charset="0"/>
                          </a:rPr>
                          <m:t>𝜈</m:t>
                        </m:r>
                      </m:e>
                    </m:acc>
                    <m:r>
                      <a:rPr lang="en-US" b="0" i="1" smtClean="0">
                        <a:latin typeface="Cambria Math"/>
                        <a:cs typeface="Times New Roman" panose="02020603050405020304" pitchFamily="18" charset="0"/>
                      </a:rPr>
                      <m:t>=</m:t>
                    </m:r>
                    <m:f>
                      <m:fPr>
                        <m:ctrlPr>
                          <a:rPr lang="en-US" b="0" i="1" smtClean="0">
                            <a:latin typeface="Cambria Math"/>
                            <a:cs typeface="Times New Roman" panose="02020603050405020304" pitchFamily="18" charset="0"/>
                          </a:rPr>
                        </m:ctrlPr>
                      </m:fPr>
                      <m:num>
                        <m:r>
                          <a:rPr lang="en-US" b="0" i="1" smtClean="0">
                            <a:latin typeface="Cambria Math"/>
                            <a:cs typeface="Times New Roman" panose="02020603050405020304" pitchFamily="18" charset="0"/>
                          </a:rPr>
                          <m:t>𝐸</m:t>
                        </m:r>
                        <m:d>
                          <m:dPr>
                            <m:ctrlPr>
                              <a:rPr lang="en-US" b="0" i="1" smtClean="0">
                                <a:latin typeface="Cambria Math"/>
                                <a:cs typeface="Times New Roman" panose="02020603050405020304" pitchFamily="18" charset="0"/>
                              </a:rPr>
                            </m:ctrlPr>
                          </m:dPr>
                          <m:e>
                            <m:r>
                              <a:rPr lang="en-US" b="0" i="1" smtClean="0">
                                <a:latin typeface="Cambria Math"/>
                                <a:cs typeface="Times New Roman" panose="02020603050405020304" pitchFamily="18" charset="0"/>
                              </a:rPr>
                              <m:t>𝐽</m:t>
                            </m:r>
                          </m:e>
                        </m:d>
                      </m:num>
                      <m:den>
                        <m:r>
                          <a:rPr lang="en-US" b="0" i="1" smtClean="0">
                            <a:latin typeface="Cambria Math"/>
                            <a:cs typeface="Times New Roman" panose="02020603050405020304" pitchFamily="18" charset="0"/>
                          </a:rPr>
                          <m:t>h</m:t>
                        </m:r>
                        <m:d>
                          <m:dPr>
                            <m:ctrlPr>
                              <a:rPr lang="en-US" b="0" i="1" smtClean="0">
                                <a:latin typeface="Cambria Math"/>
                                <a:cs typeface="Times New Roman" panose="02020603050405020304" pitchFamily="18" charset="0"/>
                              </a:rPr>
                            </m:ctrlPr>
                          </m:dPr>
                          <m:e>
                            <m:r>
                              <a:rPr lang="en-US" b="0" i="1" smtClean="0">
                                <a:latin typeface="Cambria Math"/>
                                <a:cs typeface="Times New Roman" panose="02020603050405020304" pitchFamily="18" charset="0"/>
                              </a:rPr>
                              <m:t>𝐽</m:t>
                            </m:r>
                            <m:r>
                              <a:rPr lang="en-US" b="0" i="1" smtClean="0">
                                <a:latin typeface="Cambria Math"/>
                                <a:cs typeface="Times New Roman" panose="02020603050405020304" pitchFamily="18" charset="0"/>
                              </a:rPr>
                              <m:t>−</m:t>
                            </m:r>
                            <m:r>
                              <a:rPr lang="en-US" b="0" i="1" smtClean="0">
                                <a:latin typeface="Cambria Math"/>
                                <a:cs typeface="Times New Roman" panose="02020603050405020304" pitchFamily="18" charset="0"/>
                              </a:rPr>
                              <m:t>𝑠</m:t>
                            </m:r>
                          </m:e>
                        </m:d>
                        <m:r>
                          <a:rPr lang="en-US" b="0" i="1" smtClean="0">
                            <a:latin typeface="Cambria Math"/>
                            <a:cs typeface="Times New Roman" panose="02020603050405020304" pitchFamily="18" charset="0"/>
                          </a:rPr>
                          <m:t>𝑐</m:t>
                        </m:r>
                        <m:d>
                          <m:dPr>
                            <m:ctrlPr>
                              <a:rPr lang="en-US" b="0" i="1" smtClean="0">
                                <a:latin typeface="Cambria Math"/>
                                <a:cs typeface="Times New Roman" panose="02020603050405020304" pitchFamily="18" charset="0"/>
                              </a:rPr>
                            </m:ctrlPr>
                          </m:dPr>
                          <m:e>
                            <m:f>
                              <m:fPr>
                                <m:ctrlPr>
                                  <a:rPr lang="en-US" b="0" i="1" smtClean="0">
                                    <a:latin typeface="Cambria Math"/>
                                    <a:cs typeface="Times New Roman" panose="02020603050405020304" pitchFamily="18" charset="0"/>
                                  </a:rPr>
                                </m:ctrlPr>
                              </m:fPr>
                              <m:num>
                                <m:r>
                                  <a:rPr lang="en-US" b="0" i="1" smtClean="0">
                                    <a:latin typeface="Cambria Math"/>
                                    <a:cs typeface="Times New Roman" panose="02020603050405020304" pitchFamily="18" charset="0"/>
                                  </a:rPr>
                                  <m:t>𝑐𝑚</m:t>
                                </m:r>
                              </m:num>
                              <m:den>
                                <m:r>
                                  <a:rPr lang="en-US" b="0" i="1" smtClean="0">
                                    <a:latin typeface="Cambria Math"/>
                                    <a:cs typeface="Times New Roman" panose="02020603050405020304" pitchFamily="18" charset="0"/>
                                  </a:rPr>
                                  <m:t>𝑠</m:t>
                                </m:r>
                              </m:den>
                            </m:f>
                          </m:e>
                        </m:d>
                      </m:den>
                    </m:f>
                    <m:r>
                      <a:rPr lang="en-US" b="0" i="1" smtClean="0">
                        <a:latin typeface="Cambria Math"/>
                        <a:cs typeface="Times New Roman" panose="02020603050405020304" pitchFamily="18" charset="0"/>
                      </a:rPr>
                      <m:t>.</m:t>
                    </m:r>
                  </m:oMath>
                </a14:m>
                <a:r>
                  <a:rPr lang="en-US" dirty="0" smtClean="0">
                    <a:cs typeface="Times New Roman" panose="02020603050405020304" pitchFamily="18" charset="0"/>
                  </a:rPr>
                  <a:t>  </a:t>
                </a:r>
                <a:endParaRPr lang="en-US" dirty="0">
                  <a:cs typeface="Times New Roman" panose="02020603050405020304" pitchFamily="18"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3539905" y="2355191"/>
                <a:ext cx="5459241" cy="4110100"/>
              </a:xfrm>
              <a:prstGeom prst="rect">
                <a:avLst/>
              </a:prstGeom>
              <a:blipFill rotWithShape="1">
                <a:blip r:embed="rId2"/>
                <a:stretch>
                  <a:fillRect l="-1006" t="-741" r="-1117"/>
                </a:stretch>
              </a:blipFill>
            </p:spPr>
            <p:txBody>
              <a:bodyPr/>
              <a:lstStyle/>
              <a:p>
                <a:r>
                  <a:rPr lang="en-US">
                    <a:noFill/>
                  </a:rPr>
                  <a:t> </a:t>
                </a:r>
              </a:p>
            </p:txBody>
          </p:sp>
        </mc:Fallback>
      </mc:AlternateContent>
      <p:grpSp>
        <p:nvGrpSpPr>
          <p:cNvPr id="3" name="Group 2"/>
          <p:cNvGrpSpPr/>
          <p:nvPr/>
        </p:nvGrpSpPr>
        <p:grpSpPr>
          <a:xfrm>
            <a:off x="324477" y="2475497"/>
            <a:ext cx="3773756" cy="3733150"/>
            <a:chOff x="941560" y="2448383"/>
            <a:chExt cx="3773756" cy="3733150"/>
          </a:xfrm>
        </p:grpSpPr>
        <p:cxnSp>
          <p:nvCxnSpPr>
            <p:cNvPr id="6" name="Straight Connector 5"/>
            <p:cNvCxnSpPr/>
            <p:nvPr/>
          </p:nvCxnSpPr>
          <p:spPr>
            <a:xfrm>
              <a:off x="1195058" y="5604095"/>
              <a:ext cx="171110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507402" y="2633047"/>
              <a:ext cx="0" cy="2952939"/>
            </a:xfrm>
            <a:prstGeom prst="line">
              <a:avLst/>
            </a:prstGeom>
            <a:ln w="25400">
              <a:solidFill>
                <a:srgbClr val="FF0000"/>
              </a:solidFill>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507401" y="3671130"/>
              <a:ext cx="739305" cy="646331"/>
            </a:xfrm>
            <a:prstGeom prst="rect">
              <a:avLst/>
            </a:prstGeom>
          </p:spPr>
          <p:txBody>
            <a:bodyPr wrap="none">
              <a:spAutoFit/>
            </a:bodyPr>
            <a:lstStyle/>
            <a:p>
              <a:r>
                <a:rPr lang="en-US" sz="3600" dirty="0">
                  <a:latin typeface="Times New Roman" panose="02020603050405020304" pitchFamily="18" charset="0"/>
                  <a:cs typeface="Times New Roman" panose="02020603050405020304" pitchFamily="18" charset="0"/>
                </a:rPr>
                <a:t>h</a:t>
              </a:r>
              <a:r>
                <a:rPr lang="el-GR" sz="3600" dirty="0">
                  <a:latin typeface="Times New Roman"/>
                  <a:cs typeface="Times New Roman"/>
                </a:rPr>
                <a:t>ν</a:t>
              </a:r>
              <a:r>
                <a:rPr lang="en-US" sz="3600" dirty="0">
                  <a:latin typeface="Times New Roman"/>
                  <a:cs typeface="Times New Roman"/>
                </a:rPr>
                <a:t> </a:t>
              </a:r>
              <a:endParaRPr lang="en-US" sz="3600" dirty="0"/>
            </a:p>
          </p:txBody>
        </p:sp>
        <p:sp>
          <p:nvSpPr>
            <p:cNvPr id="13" name="Rectangle 12"/>
            <p:cNvSpPr/>
            <p:nvPr/>
          </p:nvSpPr>
          <p:spPr>
            <a:xfrm>
              <a:off x="3011556" y="2448383"/>
              <a:ext cx="1249060" cy="369332"/>
            </a:xfrm>
            <a:prstGeom prst="rect">
              <a:avLst/>
            </a:prstGeom>
          </p:spPr>
          <p:txBody>
            <a:bodyPr wrap="none">
              <a:spAutoFit/>
            </a:bodyPr>
            <a:lstStyle/>
            <a:p>
              <a:r>
                <a:rPr lang="en-US" dirty="0">
                  <a:latin typeface="Times New Roman"/>
                  <a:cs typeface="Times New Roman"/>
                </a:rPr>
                <a:t>upper state </a:t>
              </a:r>
              <a:endParaRPr lang="en-US" dirty="0"/>
            </a:p>
          </p:txBody>
        </p:sp>
        <p:sp>
          <p:nvSpPr>
            <p:cNvPr id="14" name="Rectangle 13"/>
            <p:cNvSpPr/>
            <p:nvPr/>
          </p:nvSpPr>
          <p:spPr>
            <a:xfrm>
              <a:off x="2906164" y="5401320"/>
              <a:ext cx="1186004" cy="369332"/>
            </a:xfrm>
            <a:prstGeom prst="rect">
              <a:avLst/>
            </a:prstGeom>
          </p:spPr>
          <p:txBody>
            <a:bodyPr wrap="square">
              <a:spAutoFit/>
            </a:bodyPr>
            <a:lstStyle/>
            <a:p>
              <a:r>
                <a:rPr lang="en-US" dirty="0">
                  <a:latin typeface="Times New Roman"/>
                  <a:cs typeface="Times New Roman"/>
                </a:rPr>
                <a:t>lower </a:t>
              </a:r>
              <a:r>
                <a:rPr lang="en-US" dirty="0" smtClean="0">
                  <a:latin typeface="Times New Roman"/>
                  <a:cs typeface="Times New Roman"/>
                </a:rPr>
                <a:t>state</a:t>
              </a:r>
              <a:endParaRPr lang="en-US" dirty="0"/>
            </a:p>
          </p:txBody>
        </p:sp>
        <p:sp>
          <p:nvSpPr>
            <p:cNvPr id="16" name="TextBox 15"/>
            <p:cNvSpPr txBox="1"/>
            <p:nvPr/>
          </p:nvSpPr>
          <p:spPr>
            <a:xfrm>
              <a:off x="941560" y="5812201"/>
              <a:ext cx="3773756" cy="369332"/>
            </a:xfrm>
            <a:prstGeom prst="rect">
              <a:avLst/>
            </a:prstGeom>
            <a:noFill/>
          </p:spPr>
          <p:txBody>
            <a:bodyPr wrap="square" rtlCol="0">
              <a:spAutoFit/>
            </a:bodyPr>
            <a:lstStyle/>
            <a:p>
              <a:r>
                <a:rPr lang="en-US" dirty="0"/>
                <a:t>Absorption      Emission</a:t>
              </a:r>
            </a:p>
          </p:txBody>
        </p:sp>
        <p:cxnSp>
          <p:nvCxnSpPr>
            <p:cNvPr id="17" name="Straight Connector 16"/>
            <p:cNvCxnSpPr/>
            <p:nvPr/>
          </p:nvCxnSpPr>
          <p:spPr>
            <a:xfrm>
              <a:off x="2519881" y="2633046"/>
              <a:ext cx="0" cy="2952939"/>
            </a:xfrm>
            <a:prstGeom prst="line">
              <a:avLst/>
            </a:prstGeom>
            <a:ln w="25400">
              <a:solidFill>
                <a:srgbClr val="FF000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2458785" y="3682184"/>
              <a:ext cx="739305" cy="646331"/>
            </a:xfrm>
            <a:prstGeom prst="rect">
              <a:avLst/>
            </a:prstGeom>
          </p:spPr>
          <p:txBody>
            <a:bodyPr wrap="none">
              <a:spAutoFit/>
            </a:bodyPr>
            <a:lstStyle/>
            <a:p>
              <a:r>
                <a:rPr lang="en-US" sz="3600" dirty="0">
                  <a:latin typeface="Times New Roman" panose="02020603050405020304" pitchFamily="18" charset="0"/>
                  <a:cs typeface="Times New Roman" panose="02020603050405020304" pitchFamily="18" charset="0"/>
                </a:rPr>
                <a:t>h</a:t>
              </a:r>
              <a:r>
                <a:rPr lang="el-GR" sz="3600" dirty="0">
                  <a:latin typeface="Times New Roman"/>
                  <a:cs typeface="Times New Roman"/>
                </a:rPr>
                <a:t>ν</a:t>
              </a:r>
              <a:r>
                <a:rPr lang="en-US" sz="3600" dirty="0">
                  <a:latin typeface="Times New Roman"/>
                  <a:cs typeface="Times New Roman"/>
                </a:rPr>
                <a:t> </a:t>
              </a:r>
              <a:endParaRPr lang="en-US" sz="3600" dirty="0"/>
            </a:p>
          </p:txBody>
        </p:sp>
      </p:grpSp>
    </p:spTree>
    <p:extLst>
      <p:ext uri="{BB962C8B-B14F-4D97-AF65-F5344CB8AC3E}">
        <p14:creationId xmlns:p14="http://schemas.microsoft.com/office/powerpoint/2010/main" val="5525730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093" y="247100"/>
            <a:ext cx="8988425" cy="1143000"/>
          </a:xfrm>
        </p:spPr>
        <p:txBody>
          <a:bodyPr>
            <a:normAutofit fontScale="90000"/>
          </a:bodyPr>
          <a:lstStyle/>
          <a:p>
            <a:r>
              <a:rPr lang="en-US" dirty="0" smtClean="0">
                <a:solidFill>
                  <a:srgbClr val="C00000"/>
                </a:solidFill>
                <a:latin typeface="Times New Roman" panose="02020603050405020304" pitchFamily="18" charset="0"/>
                <a:cs typeface="Times New Roman" panose="02020603050405020304" pitchFamily="18" charset="0"/>
              </a:rPr>
              <a:t>Some molecules can’t absorb IR light at all</a:t>
            </a:r>
            <a:endParaRPr lang="en-US" dirty="0">
              <a:solidFill>
                <a:srgbClr val="C0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TextBox 4"/>
              <p:cNvSpPr txBox="1"/>
              <p:nvPr/>
            </p:nvSpPr>
            <p:spPr>
              <a:xfrm>
                <a:off x="612774" y="1367074"/>
                <a:ext cx="7897483" cy="2031325"/>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Some molecules have electric dipole moments that are zero at all bond lengths.  These are molecules like H</a:t>
                </a:r>
                <a:r>
                  <a:rPr lang="en-US" baseline="-25000" dirty="0" smtClean="0">
                    <a:latin typeface="Times New Roman" panose="02020603050405020304" pitchFamily="18" charset="0"/>
                    <a:cs typeface="Times New Roman" panose="02020603050405020304" pitchFamily="18" charset="0"/>
                  </a:rPr>
                  <a:t>2</a:t>
                </a:r>
                <a:r>
                  <a:rPr lang="en-US" dirty="0" smtClean="0">
                    <a:latin typeface="Times New Roman" panose="02020603050405020304" pitchFamily="18" charset="0"/>
                    <a:cs typeface="Times New Roman" panose="02020603050405020304" pitchFamily="18" charset="0"/>
                  </a:rPr>
                  <a:t>, N</a:t>
                </a:r>
                <a:r>
                  <a:rPr lang="en-US" baseline="-25000" dirty="0" smtClean="0">
                    <a:latin typeface="Times New Roman" panose="02020603050405020304" pitchFamily="18" charset="0"/>
                    <a:cs typeface="Times New Roman" panose="02020603050405020304" pitchFamily="18" charset="0"/>
                  </a:rPr>
                  <a:t>2</a:t>
                </a:r>
                <a:r>
                  <a:rPr lang="en-US" dirty="0" smtClean="0">
                    <a:latin typeface="Times New Roman" panose="02020603050405020304" pitchFamily="18" charset="0"/>
                    <a:cs typeface="Times New Roman" panose="02020603050405020304" pitchFamily="18" charset="0"/>
                  </a:rPr>
                  <a:t>, and O</a:t>
                </a:r>
                <a:r>
                  <a:rPr lang="en-US" baseline="-25000" dirty="0" smtClean="0">
                    <a:latin typeface="Times New Roman" panose="02020603050405020304" pitchFamily="18" charset="0"/>
                    <a:cs typeface="Times New Roman" panose="02020603050405020304" pitchFamily="18" charset="0"/>
                  </a:rPr>
                  <a:t>2</a:t>
                </a:r>
                <a:r>
                  <a:rPr lang="en-US" dirty="0" smtClean="0">
                    <a:latin typeface="Times New Roman" panose="02020603050405020304" pitchFamily="18" charset="0"/>
                    <a:cs typeface="Times New Roman" panose="02020603050405020304" pitchFamily="18" charset="0"/>
                  </a:rPr>
                  <a:t> that can never develop a dipole moment at any internuclear separation.  For the</a:t>
                </a:r>
                <a:r>
                  <a:rPr lang="en-US" dirty="0" smtClean="0">
                    <a:solidFill>
                      <a:schemeClr val="tx1"/>
                    </a:solidFill>
                    <a:latin typeface="Times New Roman" panose="02020603050405020304" pitchFamily="18" charset="0"/>
                    <a:cs typeface="Times New Roman" panose="02020603050405020304" pitchFamily="18" charset="0"/>
                  </a:rPr>
                  <a:t>m </a:t>
                </a:r>
                <a14:m>
                  <m:oMath xmlns:m="http://schemas.openxmlformats.org/officeDocument/2006/math">
                    <m:acc>
                      <m:accPr>
                        <m:chr m:val="⃗"/>
                        <m:ctrlPr>
                          <a:rPr lang="en-US" i="1">
                            <a:solidFill>
                              <a:schemeClr val="tx1"/>
                            </a:solidFill>
                            <a:latin typeface="Cambria Math"/>
                            <a:cs typeface="Times New Roman" panose="02020603050405020304" pitchFamily="18" charset="0"/>
                          </a:rPr>
                        </m:ctrlPr>
                      </m:accPr>
                      <m:e>
                        <m:r>
                          <a:rPr lang="en-US" i="1">
                            <a:solidFill>
                              <a:schemeClr val="tx1"/>
                            </a:solidFill>
                            <a:latin typeface="Cambria Math"/>
                            <a:ea typeface="Cambria Math"/>
                            <a:cs typeface="Times New Roman" panose="02020603050405020304" pitchFamily="18" charset="0"/>
                          </a:rPr>
                          <m:t>𝜇</m:t>
                        </m:r>
                      </m:e>
                    </m:acc>
                  </m:oMath>
                </a14:m>
                <a:r>
                  <a:rPr lang="en-US" dirty="0" smtClean="0">
                    <a:solidFill>
                      <a:schemeClr val="tx1"/>
                    </a:solidFill>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is always 0.  This is the reason why N</a:t>
                </a:r>
                <a:r>
                  <a:rPr lang="en-US" baseline="-25000" dirty="0" smtClean="0">
                    <a:latin typeface="Times New Roman" panose="02020603050405020304" pitchFamily="18" charset="0"/>
                    <a:cs typeface="Times New Roman" panose="02020603050405020304" pitchFamily="18" charset="0"/>
                  </a:rPr>
                  <a:t>2</a:t>
                </a:r>
                <a:r>
                  <a:rPr lang="en-US" dirty="0" smtClean="0">
                    <a:latin typeface="Times New Roman" panose="02020603050405020304" pitchFamily="18" charset="0"/>
                    <a:cs typeface="Times New Roman" panose="02020603050405020304" pitchFamily="18" charset="0"/>
                  </a:rPr>
                  <a:t> and O</a:t>
                </a:r>
                <a:r>
                  <a:rPr lang="en-US" baseline="-25000" dirty="0" smtClean="0">
                    <a:latin typeface="Times New Roman" panose="02020603050405020304" pitchFamily="18" charset="0"/>
                    <a:cs typeface="Times New Roman" panose="02020603050405020304" pitchFamily="18" charset="0"/>
                  </a:rPr>
                  <a:t>2</a:t>
                </a:r>
                <a:r>
                  <a:rPr lang="en-US" dirty="0" smtClean="0">
                    <a:latin typeface="Times New Roman" panose="02020603050405020304" pitchFamily="18" charset="0"/>
                    <a:cs typeface="Times New Roman" panose="02020603050405020304" pitchFamily="18" charset="0"/>
                  </a:rPr>
                  <a:t> aren’t greenhouse gases.  They don’t  absorb in the infrared, so IR light radiating from the warm earth passes right through them.  H</a:t>
                </a:r>
                <a:r>
                  <a:rPr lang="en-US" baseline="-25000" dirty="0" smtClean="0">
                    <a:latin typeface="Times New Roman" panose="02020603050405020304" pitchFamily="18" charset="0"/>
                    <a:cs typeface="Times New Roman" panose="02020603050405020304" pitchFamily="18" charset="0"/>
                  </a:rPr>
                  <a:t>2</a:t>
                </a:r>
                <a:r>
                  <a:rPr lang="en-US" dirty="0" smtClean="0">
                    <a:latin typeface="Times New Roman" panose="02020603050405020304" pitchFamily="18" charset="0"/>
                    <a:cs typeface="Times New Roman" panose="02020603050405020304" pitchFamily="18" charset="0"/>
                  </a:rPr>
                  <a:t>O vapor, CO</a:t>
                </a:r>
                <a:r>
                  <a:rPr lang="en-US" baseline="-25000" dirty="0" smtClean="0">
                    <a:latin typeface="Times New Roman" panose="02020603050405020304" pitchFamily="18" charset="0"/>
                    <a:cs typeface="Times New Roman" panose="02020603050405020304" pitchFamily="18" charset="0"/>
                  </a:rPr>
                  <a:t>2</a:t>
                </a:r>
                <a:r>
                  <a:rPr lang="en-US" dirty="0" smtClean="0">
                    <a:latin typeface="Times New Roman" panose="02020603050405020304" pitchFamily="18" charset="0"/>
                    <a:cs typeface="Times New Roman" panose="02020603050405020304" pitchFamily="18" charset="0"/>
                  </a:rPr>
                  <a:t>, and CH</a:t>
                </a:r>
                <a:r>
                  <a:rPr lang="en-US" baseline="-25000" dirty="0" smtClean="0">
                    <a:latin typeface="Times New Roman" panose="02020603050405020304" pitchFamily="18" charset="0"/>
                    <a:cs typeface="Times New Roman" panose="02020603050405020304" pitchFamily="18" charset="0"/>
                  </a:rPr>
                  <a:t>4</a:t>
                </a:r>
                <a:r>
                  <a:rPr lang="en-US" dirty="0" smtClean="0">
                    <a:latin typeface="Times New Roman" panose="02020603050405020304" pitchFamily="18" charset="0"/>
                    <a:cs typeface="Times New Roman" panose="02020603050405020304" pitchFamily="18" charset="0"/>
                  </a:rPr>
                  <a:t> do absorb IR light and re-radiate it, trapping heat that would otherwise escape into space.</a:t>
                </a:r>
                <a:endParaRPr lang="en-US" dirty="0" smtClean="0">
                  <a:solidFill>
                    <a:schemeClr val="tx1"/>
                  </a:solidFill>
                  <a:latin typeface="Times New Roman" panose="02020603050405020304" pitchFamily="18" charset="0"/>
                  <a:cs typeface="Times New Roman" panose="02020603050405020304" pitchFamily="18"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612774" y="1367074"/>
                <a:ext cx="7897483" cy="2031325"/>
              </a:xfrm>
              <a:prstGeom prst="rect">
                <a:avLst/>
              </a:prstGeom>
              <a:blipFill rotWithShape="1">
                <a:blip r:embed="rId2"/>
                <a:stretch>
                  <a:fillRect l="-695" t="-1502" r="-927" b="-3904"/>
                </a:stretch>
              </a:blipFill>
            </p:spPr>
            <p:txBody>
              <a:bodyPr/>
              <a:lstStyle/>
              <a:p>
                <a:r>
                  <a:rPr lang="en-US">
                    <a:noFill/>
                  </a:rPr>
                  <a:t> </a:t>
                </a:r>
              </a:p>
            </p:txBody>
          </p:sp>
        </mc:Fallback>
      </mc:AlternateContent>
      <p:sp>
        <p:nvSpPr>
          <p:cNvPr id="11" name="AutoShape 8" descr="Image result for Acetone stru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0" descr="Image result for Acetone structur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14" descr="Image result for isopropyl cyanide structur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16" descr="Image result for isopropyl cyanide structur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628998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093" y="247100"/>
            <a:ext cx="8988425" cy="1143000"/>
          </a:xfrm>
        </p:spPr>
        <p:txBody>
          <a:bodyPr>
            <a:normAutofit/>
          </a:bodyPr>
          <a:lstStyle/>
          <a:p>
            <a:r>
              <a:rPr lang="en-US" dirty="0" smtClean="0">
                <a:solidFill>
                  <a:srgbClr val="C00000"/>
                </a:solidFill>
                <a:latin typeface="Times New Roman" panose="02020603050405020304" pitchFamily="18" charset="0"/>
                <a:cs typeface="Times New Roman" panose="02020603050405020304" pitchFamily="18" charset="0"/>
              </a:rPr>
              <a:t>Vibrations of polyatomic molecules</a:t>
            </a:r>
            <a:endParaRPr lang="en-US" dirty="0">
              <a:solidFill>
                <a:srgbClr val="C0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612774" y="1367074"/>
            <a:ext cx="7897483" cy="2031325"/>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If you imagine a molecule to be a set of masses (the atoms) connected by springs, you can solve Newton’s equations to find certain ways the molecule can vibrate in which all the atoms oscillate about their equilibrium positions with the same frequency.  These are called </a:t>
            </a:r>
            <a:r>
              <a:rPr lang="en-US" dirty="0" smtClean="0">
                <a:solidFill>
                  <a:srgbClr val="C00000"/>
                </a:solidFill>
                <a:latin typeface="Times New Roman" panose="02020603050405020304" pitchFamily="18" charset="0"/>
                <a:cs typeface="Times New Roman" panose="02020603050405020304" pitchFamily="18" charset="0"/>
              </a:rPr>
              <a:t>normal modes of vibration</a:t>
            </a:r>
            <a:r>
              <a:rPr lang="en-US" dirty="0" smtClean="0">
                <a:latin typeface="Times New Roman" panose="02020603050405020304" pitchFamily="18" charset="0"/>
                <a:cs typeface="Times New Roman" panose="02020603050405020304" pitchFamily="18" charset="0"/>
              </a:rPr>
              <a:t>.  All solid objects have these normal modes – they’re why a glass vibrates with a particular frequency when we tap it will a fork or why a tuning fork can be designed to vibrate at a particular frequency.  Even bridges have normal modes of vibration.</a:t>
            </a:r>
            <a:endParaRPr lang="en-US" dirty="0" smtClean="0">
              <a:solidFill>
                <a:schemeClr val="tx1"/>
              </a:solidFill>
              <a:latin typeface="Times New Roman" panose="02020603050405020304" pitchFamily="18" charset="0"/>
              <a:cs typeface="Times New Roman" panose="02020603050405020304" pitchFamily="18" charset="0"/>
            </a:endParaRPr>
          </a:p>
        </p:txBody>
      </p:sp>
      <p:sp>
        <p:nvSpPr>
          <p:cNvPr id="11" name="AutoShape 8" descr="Image result for Acetone stru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0" descr="Image result for Acetone structur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14" descr="Image result for isopropyl cyanide structur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16" descr="Image result for isopropyl cyanide structur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Colour footage of the Tacoma Narrows bridge.mp4">
            <a:hlinkClick r:id="" action="ppaction://media"/>
          </p:cNvPr>
          <p:cNvPicPr>
            <a:picLocks noChangeAspect="1"/>
          </p:cNvPicPr>
          <p:nvPr>
            <a:videoFile r:link="rId1"/>
            <p:extLst>
              <p:ext uri="{DAA4B4D4-6D71-4841-9C94-3DE7FCFB9230}">
                <p14:media xmlns:p14="http://schemas.microsoft.com/office/powerpoint/2010/main" r:embed="rId2">
                  <p14:trim st="33536.7072" end="67073.41280000001"/>
                </p14:media>
              </p:ext>
            </p:extLst>
          </p:nvPr>
        </p:nvPicPr>
        <p:blipFill>
          <a:blip r:embed="rId4"/>
          <a:stretch>
            <a:fillRect/>
          </a:stretch>
        </p:blipFill>
        <p:spPr>
          <a:xfrm>
            <a:off x="2498756" y="3458422"/>
            <a:ext cx="4359244" cy="3269433"/>
          </a:xfrm>
          <a:prstGeom prst="rect">
            <a:avLst/>
          </a:prstGeom>
        </p:spPr>
      </p:pic>
    </p:spTree>
    <p:extLst>
      <p:ext uri="{BB962C8B-B14F-4D97-AF65-F5344CB8AC3E}">
        <p14:creationId xmlns:p14="http://schemas.microsoft.com/office/powerpoint/2010/main" val="5573077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mute="1">
                <p:cTn id="7" fill="hold"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093" y="247100"/>
            <a:ext cx="8988425" cy="1143000"/>
          </a:xfrm>
        </p:spPr>
        <p:txBody>
          <a:bodyPr>
            <a:normAutofit fontScale="90000"/>
          </a:bodyPr>
          <a:lstStyle/>
          <a:p>
            <a:r>
              <a:rPr lang="en-US" dirty="0" smtClean="0">
                <a:solidFill>
                  <a:srgbClr val="C00000"/>
                </a:solidFill>
                <a:latin typeface="Times New Roman" panose="02020603050405020304" pitchFamily="18" charset="0"/>
                <a:cs typeface="Times New Roman" panose="02020603050405020304" pitchFamily="18" charset="0"/>
              </a:rPr>
              <a:t>Polyatomic molecules have </a:t>
            </a:r>
            <a:br>
              <a:rPr lang="en-US" dirty="0" smtClean="0">
                <a:solidFill>
                  <a:srgbClr val="C00000"/>
                </a:solidFill>
                <a:latin typeface="Times New Roman" panose="02020603050405020304" pitchFamily="18" charset="0"/>
                <a:cs typeface="Times New Roman" panose="02020603050405020304" pitchFamily="18" charset="0"/>
              </a:rPr>
            </a:br>
            <a:r>
              <a:rPr lang="en-US" u="sng" dirty="0" smtClean="0">
                <a:solidFill>
                  <a:srgbClr val="C00000"/>
                </a:solidFill>
                <a:latin typeface="Times New Roman" panose="02020603050405020304" pitchFamily="18" charset="0"/>
                <a:cs typeface="Times New Roman" panose="02020603050405020304" pitchFamily="18" charset="0"/>
              </a:rPr>
              <a:t>many</a:t>
            </a:r>
            <a:r>
              <a:rPr lang="en-US" dirty="0" smtClean="0">
                <a:solidFill>
                  <a:srgbClr val="C00000"/>
                </a:solidFill>
                <a:latin typeface="Times New Roman" panose="02020603050405020304" pitchFamily="18" charset="0"/>
                <a:cs typeface="Times New Roman" panose="02020603050405020304" pitchFamily="18" charset="0"/>
              </a:rPr>
              <a:t> normal modes</a:t>
            </a:r>
            <a:endParaRPr lang="en-US" dirty="0">
              <a:solidFill>
                <a:srgbClr val="C0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612774" y="1720158"/>
            <a:ext cx="8322996" cy="4770537"/>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A useful way to think about a polyatomic molecule with N atoms is this: To specify the location of all N atoms, you need 3N coordinates: (x</a:t>
            </a:r>
            <a:r>
              <a:rPr lang="en-US" sz="1600" baseline="-25000" dirty="0" smtClean="0">
                <a:latin typeface="Times New Roman" panose="02020603050405020304" pitchFamily="18" charset="0"/>
                <a:cs typeface="Times New Roman" panose="02020603050405020304" pitchFamily="18" charset="0"/>
              </a:rPr>
              <a:t>1</a:t>
            </a:r>
            <a:r>
              <a:rPr lang="en-US" sz="1600" dirty="0" smtClean="0">
                <a:latin typeface="Times New Roman" panose="02020603050405020304" pitchFamily="18" charset="0"/>
                <a:cs typeface="Times New Roman" panose="02020603050405020304" pitchFamily="18" charset="0"/>
              </a:rPr>
              <a:t>, y</a:t>
            </a:r>
            <a:r>
              <a:rPr lang="en-US" sz="1600" baseline="-25000" dirty="0" smtClean="0">
                <a:latin typeface="Times New Roman" panose="02020603050405020304" pitchFamily="18" charset="0"/>
                <a:cs typeface="Times New Roman" panose="02020603050405020304" pitchFamily="18" charset="0"/>
              </a:rPr>
              <a:t>1</a:t>
            </a:r>
            <a:r>
              <a:rPr lang="en-US" sz="1600" dirty="0" smtClean="0">
                <a:latin typeface="Times New Roman" panose="02020603050405020304" pitchFamily="18" charset="0"/>
                <a:cs typeface="Times New Roman" panose="02020603050405020304" pitchFamily="18" charset="0"/>
              </a:rPr>
              <a:t>, z</a:t>
            </a:r>
            <a:r>
              <a:rPr lang="en-US" sz="1600" baseline="-25000" dirty="0" smtClean="0">
                <a:latin typeface="Times New Roman" panose="02020603050405020304" pitchFamily="18" charset="0"/>
                <a:cs typeface="Times New Roman" panose="02020603050405020304" pitchFamily="18" charset="0"/>
              </a:rPr>
              <a:t>1</a:t>
            </a:r>
            <a:r>
              <a:rPr lang="en-US" sz="1600" dirty="0" smtClean="0">
                <a:latin typeface="Times New Roman" panose="02020603050405020304" pitchFamily="18" charset="0"/>
                <a:cs typeface="Times New Roman" panose="02020603050405020304" pitchFamily="18" charset="0"/>
              </a:rPr>
              <a:t>) for atom 1, (x</a:t>
            </a:r>
            <a:r>
              <a:rPr lang="en-US" sz="1600" baseline="-25000" dirty="0" smtClean="0">
                <a:latin typeface="Times New Roman" panose="02020603050405020304" pitchFamily="18" charset="0"/>
                <a:cs typeface="Times New Roman" panose="02020603050405020304" pitchFamily="18" charset="0"/>
              </a:rPr>
              <a:t>2</a:t>
            </a:r>
            <a:r>
              <a:rPr lang="en-US" sz="1600" dirty="0" smtClean="0">
                <a:latin typeface="Times New Roman" panose="02020603050405020304" pitchFamily="18" charset="0"/>
                <a:cs typeface="Times New Roman" panose="02020603050405020304" pitchFamily="18" charset="0"/>
              </a:rPr>
              <a:t>, y</a:t>
            </a:r>
            <a:r>
              <a:rPr lang="en-US" sz="1600" baseline="-25000" dirty="0" smtClean="0">
                <a:latin typeface="Times New Roman" panose="02020603050405020304" pitchFamily="18" charset="0"/>
                <a:cs typeface="Times New Roman" panose="02020603050405020304" pitchFamily="18" charset="0"/>
              </a:rPr>
              <a:t>2</a:t>
            </a:r>
            <a:r>
              <a:rPr lang="en-US" sz="1600" dirty="0" smtClean="0">
                <a:latin typeface="Times New Roman" panose="02020603050405020304" pitchFamily="18" charset="0"/>
                <a:cs typeface="Times New Roman" panose="02020603050405020304" pitchFamily="18" charset="0"/>
              </a:rPr>
              <a:t>, z</a:t>
            </a:r>
            <a:r>
              <a:rPr lang="en-US" sz="1600" baseline="-25000" dirty="0" smtClean="0">
                <a:latin typeface="Times New Roman" panose="02020603050405020304" pitchFamily="18" charset="0"/>
                <a:cs typeface="Times New Roman" panose="02020603050405020304" pitchFamily="18" charset="0"/>
              </a:rPr>
              <a:t>2</a:t>
            </a:r>
            <a:r>
              <a:rPr lang="en-US" sz="1600" dirty="0" smtClean="0">
                <a:latin typeface="Times New Roman" panose="02020603050405020304" pitchFamily="18" charset="0"/>
                <a:cs typeface="Times New Roman" panose="02020603050405020304" pitchFamily="18" charset="0"/>
              </a:rPr>
              <a:t>) for atom 2, etc.  </a:t>
            </a:r>
          </a:p>
          <a:p>
            <a:endParaRPr lang="en-US" sz="1600" dirty="0">
              <a:solidFill>
                <a:schemeClr val="tx1"/>
              </a:solidFill>
              <a:latin typeface="Times New Roman" panose="02020603050405020304" pitchFamily="18" charset="0"/>
              <a:cs typeface="Times New Roman" panose="02020603050405020304" pitchFamily="18" charset="0"/>
            </a:endParaRPr>
          </a:p>
          <a:p>
            <a:r>
              <a:rPr lang="en-US" sz="1600" dirty="0" smtClean="0">
                <a:latin typeface="Times New Roman" panose="02020603050405020304" pitchFamily="18" charset="0"/>
                <a:cs typeface="Times New Roman" panose="02020603050405020304" pitchFamily="18" charset="0"/>
              </a:rPr>
              <a:t>These 3N coordinates can be recombined to give (X, Y, Z) for the location of the center of mass and then 3N-3 other coordinates are needed to specify the locations of the atoms.  Motion along the (X, Y, Z) coordinates gives </a:t>
            </a:r>
            <a:r>
              <a:rPr lang="en-US" sz="1600" u="sng" dirty="0" smtClean="0">
                <a:solidFill>
                  <a:srgbClr val="C00000"/>
                </a:solidFill>
                <a:latin typeface="Times New Roman" panose="02020603050405020304" pitchFamily="18" charset="0"/>
                <a:cs typeface="Times New Roman" panose="02020603050405020304" pitchFamily="18" charset="0"/>
              </a:rPr>
              <a:t>translation</a:t>
            </a:r>
            <a:r>
              <a:rPr lang="en-US" sz="1600" dirty="0" smtClean="0">
                <a:latin typeface="Times New Roman" panose="02020603050405020304" pitchFamily="18" charset="0"/>
                <a:cs typeface="Times New Roman" panose="02020603050405020304" pitchFamily="18" charset="0"/>
              </a:rPr>
              <a:t> of the molecule in space.</a:t>
            </a:r>
          </a:p>
          <a:p>
            <a:endParaRPr lang="en-US" sz="1600" dirty="0">
              <a:solidFill>
                <a:schemeClr val="tx1"/>
              </a:solidFill>
              <a:latin typeface="Times New Roman" panose="02020603050405020304" pitchFamily="18" charset="0"/>
              <a:cs typeface="Times New Roman" panose="02020603050405020304" pitchFamily="18" charset="0"/>
            </a:endParaRPr>
          </a:p>
          <a:p>
            <a:r>
              <a:rPr lang="en-US" sz="1600" dirty="0" smtClean="0">
                <a:latin typeface="Times New Roman" panose="02020603050405020304" pitchFamily="18" charset="0"/>
                <a:cs typeface="Times New Roman" panose="02020603050405020304" pitchFamily="18" charset="0"/>
              </a:rPr>
              <a:t>If the molecule is </a:t>
            </a:r>
            <a:r>
              <a:rPr lang="en-US" sz="1600" u="sng" dirty="0" smtClean="0">
                <a:solidFill>
                  <a:srgbClr val="C00000"/>
                </a:solidFill>
                <a:latin typeface="Times New Roman" panose="02020603050405020304" pitchFamily="18" charset="0"/>
                <a:cs typeface="Times New Roman" panose="02020603050405020304" pitchFamily="18" charset="0"/>
              </a:rPr>
              <a:t>linear</a:t>
            </a:r>
            <a:r>
              <a:rPr lang="en-US" sz="1600" dirty="0" smtClean="0">
                <a:latin typeface="Times New Roman" panose="02020603050405020304" pitchFamily="18" charset="0"/>
                <a:cs typeface="Times New Roman" panose="02020603050405020304" pitchFamily="18" charset="0"/>
              </a:rPr>
              <a:t>, 2 angles are needed (</a:t>
            </a:r>
            <a:r>
              <a:rPr lang="el-GR" sz="1600" dirty="0" smtClean="0">
                <a:latin typeface="Times New Roman"/>
                <a:cs typeface="Times New Roman"/>
              </a:rPr>
              <a:t>θ</a:t>
            </a:r>
            <a:r>
              <a:rPr lang="en-US" sz="1600" dirty="0" smtClean="0">
                <a:latin typeface="Times New Roman"/>
                <a:cs typeface="Times New Roman"/>
              </a:rPr>
              <a:t>, </a:t>
            </a:r>
            <a:r>
              <a:rPr lang="el-GR" sz="1600" dirty="0" smtClean="0">
                <a:latin typeface="Times New Roman"/>
                <a:cs typeface="Times New Roman"/>
              </a:rPr>
              <a:t>φ</a:t>
            </a:r>
            <a:r>
              <a:rPr lang="en-US" sz="1600" dirty="0" smtClean="0">
                <a:latin typeface="Times New Roman"/>
                <a:cs typeface="Times New Roman"/>
              </a:rPr>
              <a:t>) to specify the position of the molecular axis.  Motion in these coordinates is molecular </a:t>
            </a:r>
            <a:r>
              <a:rPr lang="en-US" sz="1600" u="sng" dirty="0" smtClean="0">
                <a:solidFill>
                  <a:srgbClr val="C00000"/>
                </a:solidFill>
                <a:latin typeface="Times New Roman"/>
                <a:cs typeface="Times New Roman"/>
              </a:rPr>
              <a:t>rotation</a:t>
            </a:r>
            <a:r>
              <a:rPr lang="en-US" sz="1600" dirty="0" smtClean="0">
                <a:latin typeface="Times New Roman"/>
                <a:cs typeface="Times New Roman"/>
              </a:rPr>
              <a:t>.  That leaves 3N-5 coordinates to describe the position of the atoms relative to the rotating coordinate system.  Movement along these coordinates gives the </a:t>
            </a:r>
            <a:r>
              <a:rPr lang="en-US" sz="1600" u="sng" dirty="0" smtClean="0">
                <a:solidFill>
                  <a:srgbClr val="C00000"/>
                </a:solidFill>
                <a:latin typeface="Times New Roman"/>
                <a:cs typeface="Times New Roman"/>
              </a:rPr>
              <a:t>vibrations</a:t>
            </a:r>
            <a:r>
              <a:rPr lang="en-US" sz="1600" dirty="0" smtClean="0">
                <a:latin typeface="Times New Roman"/>
                <a:cs typeface="Times New Roman"/>
              </a:rPr>
              <a:t> of the molecule.</a:t>
            </a:r>
          </a:p>
          <a:p>
            <a:endParaRPr lang="en-US" sz="1600" dirty="0">
              <a:solidFill>
                <a:schemeClr val="tx1"/>
              </a:solidFill>
              <a:latin typeface="Times New Roman"/>
              <a:cs typeface="Times New Roman"/>
            </a:endParaRPr>
          </a:p>
          <a:p>
            <a:r>
              <a:rPr lang="en-US" sz="1600" dirty="0" smtClean="0">
                <a:latin typeface="Times New Roman"/>
                <a:cs typeface="Times New Roman"/>
              </a:rPr>
              <a:t>If the molecule is </a:t>
            </a:r>
            <a:r>
              <a:rPr lang="en-US" sz="1600" u="sng" dirty="0" smtClean="0">
                <a:solidFill>
                  <a:srgbClr val="C00000"/>
                </a:solidFill>
                <a:latin typeface="Times New Roman"/>
                <a:cs typeface="Times New Roman"/>
              </a:rPr>
              <a:t>nonlinear</a:t>
            </a:r>
            <a:r>
              <a:rPr lang="en-US" sz="1600" dirty="0" smtClean="0">
                <a:latin typeface="Times New Roman"/>
                <a:cs typeface="Times New Roman"/>
              </a:rPr>
              <a:t>, 3 angles are needed to specify the orientation of the molecule in space (3 rotational degrees of freedom).  This leaves 3N-6 vibrations.</a:t>
            </a:r>
          </a:p>
          <a:p>
            <a:endParaRPr lang="en-US" sz="1600" dirty="0">
              <a:solidFill>
                <a:schemeClr val="tx1"/>
              </a:solidFill>
              <a:latin typeface="Times New Roman"/>
              <a:cs typeface="Times New Roman"/>
            </a:endParaRPr>
          </a:p>
          <a:p>
            <a:r>
              <a:rPr lang="en-US" sz="1600" dirty="0" smtClean="0">
                <a:latin typeface="Times New Roman"/>
                <a:cs typeface="Times New Roman"/>
              </a:rPr>
              <a:t>Overall, linear molecules have 3N-5 different vibrational motions (normal modes);</a:t>
            </a:r>
          </a:p>
          <a:p>
            <a:r>
              <a:rPr lang="en-US" sz="1600" dirty="0" smtClean="0">
                <a:solidFill>
                  <a:schemeClr val="tx1"/>
                </a:solidFill>
                <a:latin typeface="Times New Roman"/>
                <a:cs typeface="Times New Roman"/>
              </a:rPr>
              <a:t>Nonlinear molecules have 3N-6 different vibrational motions (normal modes).</a:t>
            </a:r>
          </a:p>
          <a:p>
            <a:endParaRPr lang="en-US" sz="1600" dirty="0" smtClean="0">
              <a:latin typeface="Times New Roman"/>
              <a:cs typeface="Times New Roman"/>
            </a:endParaRPr>
          </a:p>
          <a:p>
            <a:r>
              <a:rPr lang="en-US" sz="1600" dirty="0" smtClean="0">
                <a:solidFill>
                  <a:schemeClr val="tx1"/>
                </a:solidFill>
                <a:latin typeface="Times New Roman"/>
                <a:cs typeface="Times New Roman"/>
              </a:rPr>
              <a:t>CO</a:t>
            </a:r>
            <a:r>
              <a:rPr lang="en-US" sz="1600" baseline="-25000" dirty="0" smtClean="0">
                <a:solidFill>
                  <a:schemeClr val="tx1"/>
                </a:solidFill>
                <a:latin typeface="Times New Roman"/>
                <a:cs typeface="Times New Roman"/>
              </a:rPr>
              <a:t>2</a:t>
            </a:r>
            <a:r>
              <a:rPr lang="en-US" sz="1600" dirty="0" smtClean="0">
                <a:solidFill>
                  <a:schemeClr val="tx1"/>
                </a:solidFill>
                <a:latin typeface="Times New Roman"/>
                <a:cs typeface="Times New Roman"/>
              </a:rPr>
              <a:t> has 4 normal modes	H-C≡C-H has 7 normal modes	      C</a:t>
            </a:r>
            <a:r>
              <a:rPr lang="en-US" sz="1600" baseline="-25000" dirty="0" smtClean="0">
                <a:solidFill>
                  <a:schemeClr val="tx1"/>
                </a:solidFill>
                <a:latin typeface="Times New Roman"/>
                <a:cs typeface="Times New Roman"/>
              </a:rPr>
              <a:t>6</a:t>
            </a:r>
            <a:r>
              <a:rPr lang="en-US" sz="1600" dirty="0" smtClean="0">
                <a:solidFill>
                  <a:schemeClr val="tx1"/>
                </a:solidFill>
                <a:latin typeface="Times New Roman"/>
                <a:cs typeface="Times New Roman"/>
              </a:rPr>
              <a:t>H</a:t>
            </a:r>
            <a:r>
              <a:rPr lang="en-US" sz="1600" baseline="-25000" dirty="0" smtClean="0">
                <a:solidFill>
                  <a:schemeClr val="tx1"/>
                </a:solidFill>
                <a:latin typeface="Times New Roman"/>
                <a:cs typeface="Times New Roman"/>
              </a:rPr>
              <a:t>6</a:t>
            </a:r>
            <a:r>
              <a:rPr lang="en-US" sz="1600" dirty="0" smtClean="0">
                <a:solidFill>
                  <a:schemeClr val="tx1"/>
                </a:solidFill>
                <a:latin typeface="Times New Roman"/>
                <a:cs typeface="Times New Roman"/>
              </a:rPr>
              <a:t> has 30 normal modes</a:t>
            </a:r>
            <a:endParaRPr lang="en-US" sz="1600" dirty="0" smtClean="0">
              <a:solidFill>
                <a:schemeClr val="tx1"/>
              </a:solidFill>
              <a:latin typeface="Times New Roman" panose="02020603050405020304" pitchFamily="18" charset="0"/>
              <a:cs typeface="Times New Roman" panose="02020603050405020304" pitchFamily="18" charset="0"/>
            </a:endParaRPr>
          </a:p>
        </p:txBody>
      </p:sp>
      <p:sp>
        <p:nvSpPr>
          <p:cNvPr id="11" name="AutoShape 8" descr="Image result for Acetone stru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0" descr="Image result for Acetone structur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14" descr="Image result for isopropyl cyanide structur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16" descr="Image result for isopropyl cyanide structur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612775" y="5395865"/>
            <a:ext cx="6874441" cy="63374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81672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093" y="247100"/>
            <a:ext cx="8988425" cy="1143000"/>
          </a:xfrm>
        </p:spPr>
        <p:txBody>
          <a:bodyPr>
            <a:normAutofit fontScale="90000"/>
          </a:bodyPr>
          <a:lstStyle/>
          <a:p>
            <a:r>
              <a:rPr lang="en-US" dirty="0" smtClean="0">
                <a:solidFill>
                  <a:srgbClr val="C00000"/>
                </a:solidFill>
                <a:latin typeface="Times New Roman" panose="02020603050405020304" pitchFamily="18" charset="0"/>
                <a:cs typeface="Times New Roman" panose="02020603050405020304" pitchFamily="18" charset="0"/>
              </a:rPr>
              <a:t>Some normal modes can be </a:t>
            </a:r>
            <a:br>
              <a:rPr lang="en-US" dirty="0" smtClean="0">
                <a:solidFill>
                  <a:srgbClr val="C00000"/>
                </a:solidFill>
                <a:latin typeface="Times New Roman" panose="02020603050405020304" pitchFamily="18" charset="0"/>
                <a:cs typeface="Times New Roman" panose="02020603050405020304" pitchFamily="18" charset="0"/>
              </a:rPr>
            </a:br>
            <a:r>
              <a:rPr lang="en-US" dirty="0" smtClean="0">
                <a:solidFill>
                  <a:srgbClr val="C00000"/>
                </a:solidFill>
                <a:latin typeface="Times New Roman" panose="02020603050405020304" pitchFamily="18" charset="0"/>
                <a:cs typeface="Times New Roman" panose="02020603050405020304" pitchFamily="18" charset="0"/>
              </a:rPr>
              <a:t>excited by infrared radiation</a:t>
            </a:r>
            <a:endParaRPr lang="en-US" dirty="0">
              <a:solidFill>
                <a:srgbClr val="C0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612774" y="1720158"/>
            <a:ext cx="7897483" cy="923330"/>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If the dipole moment of the molecule changes as it vibrates in a particular normal mode, that mode can be excited by IR light of the correct frequency.  For example, CO</a:t>
            </a:r>
            <a:r>
              <a:rPr lang="en-US" baseline="-25000" dirty="0" smtClean="0">
                <a:latin typeface="Times New Roman" panose="02020603050405020304" pitchFamily="18" charset="0"/>
                <a:cs typeface="Times New Roman" panose="02020603050405020304" pitchFamily="18" charset="0"/>
              </a:rPr>
              <a:t>2</a:t>
            </a:r>
            <a:r>
              <a:rPr lang="en-US" dirty="0" smtClean="0">
                <a:latin typeface="Times New Roman" panose="02020603050405020304" pitchFamily="18" charset="0"/>
                <a:cs typeface="Times New Roman" panose="02020603050405020304" pitchFamily="18" charset="0"/>
              </a:rPr>
              <a:t>:</a:t>
            </a:r>
            <a:endParaRPr lang="en-US" dirty="0" smtClean="0">
              <a:solidFill>
                <a:schemeClr val="tx1"/>
              </a:solidFill>
              <a:latin typeface="Times New Roman" panose="02020603050405020304" pitchFamily="18" charset="0"/>
              <a:cs typeface="Times New Roman" panose="02020603050405020304" pitchFamily="18" charset="0"/>
            </a:endParaRPr>
          </a:p>
        </p:txBody>
      </p:sp>
      <p:sp>
        <p:nvSpPr>
          <p:cNvPr id="11" name="AutoShape 8" descr="Image result for Acetone stru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0" descr="Image result for Acetone structur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14" descr="Image result for isopropyl cyanide structur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16" descr="Image result for isopropyl cyanide structur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7065" y="2894184"/>
            <a:ext cx="2628900" cy="147637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852" y="2894185"/>
            <a:ext cx="2628900" cy="147637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4464" y="2894184"/>
            <a:ext cx="2628898" cy="1476374"/>
          </a:xfrm>
          <a:prstGeom prst="rect">
            <a:avLst/>
          </a:prstGeom>
        </p:spPr>
      </p:pic>
      <p:sp>
        <p:nvSpPr>
          <p:cNvPr id="7" name="TextBox 6"/>
          <p:cNvSpPr txBox="1"/>
          <p:nvPr/>
        </p:nvSpPr>
        <p:spPr>
          <a:xfrm>
            <a:off x="376852" y="4454305"/>
            <a:ext cx="8767148" cy="338554"/>
          </a:xfrm>
          <a:prstGeom prst="rect">
            <a:avLst/>
          </a:prstGeom>
          <a:noFill/>
        </p:spPr>
        <p:txBody>
          <a:bodyPr wrap="square" rtlCol="0">
            <a:spAutoFit/>
          </a:bodyPr>
          <a:lstStyle/>
          <a:p>
            <a:r>
              <a:rPr lang="en-US" sz="1600" dirty="0" smtClean="0"/>
              <a:t>      Bending mode 667 cm-1             Symmetric stretch 1388 cm-1        Antisymmetric stretch 2349 cm-1</a:t>
            </a:r>
            <a:endParaRPr lang="en-US" sz="1600" dirty="0"/>
          </a:p>
        </p:txBody>
      </p:sp>
      <mc:AlternateContent xmlns:mc="http://schemas.openxmlformats.org/markup-compatibility/2006" xmlns:a14="http://schemas.microsoft.com/office/drawing/2010/main">
        <mc:Choice Requires="a14">
          <p:sp>
            <p:nvSpPr>
              <p:cNvPr id="8" name="TextBox 7"/>
              <p:cNvSpPr txBox="1"/>
              <p:nvPr/>
            </p:nvSpPr>
            <p:spPr>
              <a:xfrm>
                <a:off x="460375" y="5033727"/>
                <a:ext cx="2545377" cy="830997"/>
              </a:xfrm>
              <a:prstGeom prst="rect">
                <a:avLst/>
              </a:prstGeom>
              <a:noFill/>
            </p:spPr>
            <p:txBody>
              <a:bodyPr wrap="square" rtlCol="0">
                <a:spAutoFit/>
              </a:bodyPr>
              <a:lstStyle/>
              <a:p>
                <a:r>
                  <a:rPr lang="en-US" sz="1600" dirty="0" smtClean="0"/>
                  <a:t>Dipole moment changes as the molecule bends.</a:t>
                </a:r>
              </a:p>
              <a:p>
                <a14:m>
                  <m:oMath xmlns:m="http://schemas.openxmlformats.org/officeDocument/2006/math">
                    <m:r>
                      <a:rPr lang="en-US" sz="1600" i="1" smtClean="0">
                        <a:latin typeface="Cambria Math"/>
                        <a:ea typeface="Cambria Math"/>
                      </a:rPr>
                      <m:t>∴</m:t>
                    </m:r>
                  </m:oMath>
                </a14:m>
                <a:r>
                  <a:rPr lang="en-US" sz="1600" dirty="0" smtClean="0"/>
                  <a:t> This mode is IR active</a:t>
                </a:r>
                <a:endParaRPr lang="en-US" sz="1600" dirty="0"/>
              </a:p>
            </p:txBody>
          </p:sp>
        </mc:Choice>
        <mc:Fallback xmlns="">
          <p:sp>
            <p:nvSpPr>
              <p:cNvPr id="8" name="TextBox 7"/>
              <p:cNvSpPr txBox="1">
                <a:spLocks noRot="1" noChangeAspect="1" noMove="1" noResize="1" noEditPoints="1" noAdjustHandles="1" noChangeArrowheads="1" noChangeShapeType="1" noTextEdit="1"/>
              </p:cNvSpPr>
              <p:nvPr/>
            </p:nvSpPr>
            <p:spPr>
              <a:xfrm>
                <a:off x="460375" y="5033727"/>
                <a:ext cx="2545377" cy="830997"/>
              </a:xfrm>
              <a:prstGeom prst="rect">
                <a:avLst/>
              </a:prstGeom>
              <a:blipFill rotWithShape="1">
                <a:blip r:embed="rId5"/>
                <a:stretch>
                  <a:fillRect l="-1439" t="-2206" b="-88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6216224" y="5033727"/>
                <a:ext cx="2545377" cy="1077218"/>
              </a:xfrm>
              <a:prstGeom prst="rect">
                <a:avLst/>
              </a:prstGeom>
              <a:noFill/>
            </p:spPr>
            <p:txBody>
              <a:bodyPr wrap="square" rtlCol="0">
                <a:spAutoFit/>
              </a:bodyPr>
              <a:lstStyle/>
              <a:p>
                <a:r>
                  <a:rPr lang="en-US" sz="1600" dirty="0" smtClean="0"/>
                  <a:t>Dipole moment changes as the molecule stretches </a:t>
                </a:r>
                <a:r>
                  <a:rPr lang="en-US" sz="1600" dirty="0" err="1" smtClean="0"/>
                  <a:t>antisymmetrically</a:t>
                </a:r>
                <a:r>
                  <a:rPr lang="en-US" sz="1600" dirty="0" smtClean="0"/>
                  <a:t>.</a:t>
                </a:r>
              </a:p>
              <a:p>
                <a14:m>
                  <m:oMath xmlns:m="http://schemas.openxmlformats.org/officeDocument/2006/math">
                    <m:r>
                      <a:rPr lang="en-US" sz="1600" i="1" smtClean="0">
                        <a:latin typeface="Cambria Math"/>
                        <a:ea typeface="Cambria Math"/>
                      </a:rPr>
                      <m:t>∴</m:t>
                    </m:r>
                  </m:oMath>
                </a14:m>
                <a:r>
                  <a:rPr lang="en-US" sz="1600" dirty="0" smtClean="0"/>
                  <a:t> This mode is IR active</a:t>
                </a:r>
                <a:endParaRPr lang="en-US" sz="1600" dirty="0"/>
              </a:p>
            </p:txBody>
          </p:sp>
        </mc:Choice>
        <mc:Fallback xmlns="">
          <p:sp>
            <p:nvSpPr>
              <p:cNvPr id="15" name="TextBox 14"/>
              <p:cNvSpPr txBox="1">
                <a:spLocks noRot="1" noChangeAspect="1" noMove="1" noResize="1" noEditPoints="1" noAdjustHandles="1" noChangeArrowheads="1" noChangeShapeType="1" noTextEdit="1"/>
              </p:cNvSpPr>
              <p:nvPr/>
            </p:nvSpPr>
            <p:spPr>
              <a:xfrm>
                <a:off x="6216224" y="5033727"/>
                <a:ext cx="2545377" cy="1077218"/>
              </a:xfrm>
              <a:prstGeom prst="rect">
                <a:avLst/>
              </a:prstGeom>
              <a:blipFill rotWithShape="1">
                <a:blip r:embed="rId6"/>
                <a:stretch>
                  <a:fillRect l="-1439" t="-1705" b="-6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3267215" y="5033727"/>
                <a:ext cx="2545377" cy="1077218"/>
              </a:xfrm>
              <a:prstGeom prst="rect">
                <a:avLst/>
              </a:prstGeom>
              <a:noFill/>
            </p:spPr>
            <p:txBody>
              <a:bodyPr wrap="square" rtlCol="0">
                <a:spAutoFit/>
              </a:bodyPr>
              <a:lstStyle/>
              <a:p>
                <a:r>
                  <a:rPr lang="en-US" sz="1600" dirty="0" smtClean="0">
                    <a:cs typeface="Times New Roman" panose="02020603050405020304" pitchFamily="18" charset="0"/>
                  </a:rPr>
                  <a:t>Dipole moment remains zero as the molecule symmetrically stretches.</a:t>
                </a:r>
              </a:p>
              <a:p>
                <a14:m>
                  <m:oMath xmlns:m="http://schemas.openxmlformats.org/officeDocument/2006/math">
                    <m:r>
                      <a:rPr lang="en-US" sz="1600" i="1" smtClean="0">
                        <a:latin typeface="Cambria Math"/>
                        <a:ea typeface="Cambria Math"/>
                      </a:rPr>
                      <m:t>∴</m:t>
                    </m:r>
                  </m:oMath>
                </a14:m>
                <a:r>
                  <a:rPr lang="en-US" sz="1600" dirty="0" smtClean="0">
                    <a:cs typeface="Times New Roman" panose="02020603050405020304" pitchFamily="18" charset="0"/>
                  </a:rPr>
                  <a:t> This mode is NOT IR active</a:t>
                </a:r>
                <a:endParaRPr lang="en-US" sz="1600" dirty="0">
                  <a:cs typeface="Times New Roman" panose="02020603050405020304" pitchFamily="18"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3267215" y="5033727"/>
                <a:ext cx="2545377" cy="1077218"/>
              </a:xfrm>
              <a:prstGeom prst="rect">
                <a:avLst/>
              </a:prstGeom>
              <a:blipFill rotWithShape="1">
                <a:blip r:embed="rId7"/>
                <a:stretch>
                  <a:fillRect l="-1435" t="-1705" b="-6818"/>
                </a:stretch>
              </a:blipFill>
            </p:spPr>
            <p:txBody>
              <a:bodyPr/>
              <a:lstStyle/>
              <a:p>
                <a:r>
                  <a:rPr lang="en-US">
                    <a:noFill/>
                  </a:rPr>
                  <a:t> </a:t>
                </a:r>
              </a:p>
            </p:txBody>
          </p:sp>
        </mc:Fallback>
      </mc:AlternateContent>
      <p:sp>
        <p:nvSpPr>
          <p:cNvPr id="9" name="TextBox 8"/>
          <p:cNvSpPr txBox="1"/>
          <p:nvPr/>
        </p:nvSpPr>
        <p:spPr>
          <a:xfrm>
            <a:off x="777512" y="6164832"/>
            <a:ext cx="7524781" cy="646331"/>
          </a:xfrm>
          <a:prstGeom prst="rect">
            <a:avLst/>
          </a:prstGeom>
          <a:noFill/>
        </p:spPr>
        <p:txBody>
          <a:bodyPr wrap="square" rtlCol="0">
            <a:spAutoFit/>
          </a:bodyPr>
          <a:lstStyle/>
          <a:p>
            <a:r>
              <a:rPr lang="en-US" dirty="0" smtClean="0"/>
              <a:t>We expect IR absorptions at 667 cm</a:t>
            </a:r>
            <a:r>
              <a:rPr lang="en-US" baseline="30000" dirty="0" smtClean="0"/>
              <a:t>-1</a:t>
            </a:r>
            <a:r>
              <a:rPr lang="en-US" dirty="0" smtClean="0"/>
              <a:t> and 2349 cm</a:t>
            </a:r>
            <a:r>
              <a:rPr lang="en-US" baseline="30000" dirty="0" smtClean="0"/>
              <a:t>-1</a:t>
            </a:r>
            <a:r>
              <a:rPr lang="en-US" dirty="0" smtClean="0"/>
              <a:t>, but NOT at 1388 cm</a:t>
            </a:r>
            <a:r>
              <a:rPr lang="en-US" baseline="30000" dirty="0" smtClean="0"/>
              <a:t>-1</a:t>
            </a:r>
            <a:r>
              <a:rPr lang="en-US" dirty="0" smtClean="0"/>
              <a:t>.  </a:t>
            </a:r>
          </a:p>
          <a:p>
            <a:r>
              <a:rPr lang="en-US" dirty="0"/>
              <a:t> </a:t>
            </a:r>
            <a:r>
              <a:rPr lang="en-US" dirty="0" smtClean="0"/>
              <a:t>                                              Is this what is observed?</a:t>
            </a:r>
            <a:endParaRPr lang="en-US" dirty="0"/>
          </a:p>
        </p:txBody>
      </p:sp>
    </p:spTree>
    <p:extLst>
      <p:ext uri="{BB962C8B-B14F-4D97-AF65-F5344CB8AC3E}">
        <p14:creationId xmlns:p14="http://schemas.microsoft.com/office/powerpoint/2010/main" val="39405155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588" y="160337"/>
            <a:ext cx="8988425" cy="1143000"/>
          </a:xfrm>
        </p:spPr>
        <p:txBody>
          <a:bodyPr>
            <a:normAutofit/>
          </a:bodyPr>
          <a:lstStyle/>
          <a:p>
            <a:r>
              <a:rPr lang="en-US" dirty="0" smtClean="0">
                <a:solidFill>
                  <a:srgbClr val="C00000"/>
                </a:solidFill>
                <a:latin typeface="Times New Roman" panose="02020603050405020304" pitchFamily="18" charset="0"/>
                <a:cs typeface="Times New Roman" panose="02020603050405020304" pitchFamily="18" charset="0"/>
              </a:rPr>
              <a:t>The infrared spectrum of air</a:t>
            </a:r>
            <a:endParaRPr lang="en-US" dirty="0">
              <a:solidFill>
                <a:srgbClr val="C00000"/>
              </a:solidFill>
              <a:latin typeface="Times New Roman" panose="02020603050405020304" pitchFamily="18" charset="0"/>
              <a:cs typeface="Times New Roman" panose="02020603050405020304" pitchFamily="18" charset="0"/>
            </a:endParaRPr>
          </a:p>
        </p:txBody>
      </p:sp>
      <p:sp>
        <p:nvSpPr>
          <p:cNvPr id="11" name="AutoShape 8" descr="Image result for Acetone stru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0" descr="Image result for Acetone structur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14" descr="Image result for isopropyl cyanide structur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16" descr="Image result for isopropyl cyanide structur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image00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928" y="1134364"/>
            <a:ext cx="8277222" cy="3415359"/>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p:cNvCxnSpPr/>
          <p:nvPr/>
        </p:nvCxnSpPr>
        <p:spPr>
          <a:xfrm>
            <a:off x="7776927" y="3657617"/>
            <a:ext cx="9053" cy="1086416"/>
          </a:xfrm>
          <a:prstGeom prst="straightConnector1">
            <a:avLst/>
          </a:prstGeom>
          <a:ln w="25400">
            <a:solidFill>
              <a:srgbClr val="C00000"/>
            </a:solidFill>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260349" y="3891499"/>
            <a:ext cx="9053" cy="852534"/>
          </a:xfrm>
          <a:prstGeom prst="straightConnector1">
            <a:avLst/>
          </a:prstGeom>
          <a:ln w="25400">
            <a:solidFill>
              <a:srgbClr val="C00000"/>
            </a:solidFill>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755680" y="3381832"/>
            <a:ext cx="9053" cy="1362201"/>
          </a:xfrm>
          <a:prstGeom prst="straightConnector1">
            <a:avLst/>
          </a:prstGeom>
          <a:ln w="25400">
            <a:solidFill>
              <a:srgbClr val="C00000"/>
            </a:solidFill>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230980" y="4744033"/>
            <a:ext cx="1895775" cy="830997"/>
          </a:xfrm>
          <a:prstGeom prst="rect">
            <a:avLst/>
          </a:prstGeom>
          <a:noFill/>
        </p:spPr>
        <p:txBody>
          <a:bodyPr wrap="none" rtlCol="0">
            <a:spAutoFit/>
          </a:bodyPr>
          <a:lstStyle/>
          <a:p>
            <a:r>
              <a:rPr lang="en-US" sz="1600" dirty="0" smtClean="0"/>
              <a:t>CO</a:t>
            </a:r>
            <a:r>
              <a:rPr lang="en-US" sz="1600" baseline="-25000" dirty="0" smtClean="0"/>
              <a:t>2</a:t>
            </a:r>
            <a:r>
              <a:rPr lang="en-US" sz="1600" dirty="0" smtClean="0"/>
              <a:t> antisymmetric</a:t>
            </a:r>
          </a:p>
          <a:p>
            <a:r>
              <a:rPr lang="en-US" sz="1600" dirty="0"/>
              <a:t>s</a:t>
            </a:r>
            <a:r>
              <a:rPr lang="en-US" sz="1600" dirty="0" smtClean="0"/>
              <a:t>tretch at 2349 cm</a:t>
            </a:r>
            <a:r>
              <a:rPr lang="en-US" sz="1600" baseline="30000" dirty="0" smtClean="0"/>
              <a:t>-1</a:t>
            </a:r>
            <a:r>
              <a:rPr lang="en-US" sz="1600" dirty="0" smtClean="0"/>
              <a:t>.</a:t>
            </a:r>
          </a:p>
          <a:p>
            <a:r>
              <a:rPr lang="en-US" sz="1600" dirty="0" smtClean="0">
                <a:solidFill>
                  <a:srgbClr val="C00000"/>
                </a:solidFill>
              </a:rPr>
              <a:t>OBSERVED</a:t>
            </a:r>
            <a:endParaRPr lang="en-US" sz="1600" dirty="0">
              <a:solidFill>
                <a:srgbClr val="C00000"/>
              </a:solidFill>
            </a:endParaRPr>
          </a:p>
        </p:txBody>
      </p:sp>
      <p:sp>
        <p:nvSpPr>
          <p:cNvPr id="27" name="TextBox 26"/>
          <p:cNvSpPr txBox="1"/>
          <p:nvPr/>
        </p:nvSpPr>
        <p:spPr>
          <a:xfrm>
            <a:off x="3287956" y="4744033"/>
            <a:ext cx="1895775" cy="830997"/>
          </a:xfrm>
          <a:prstGeom prst="rect">
            <a:avLst/>
          </a:prstGeom>
          <a:noFill/>
        </p:spPr>
        <p:txBody>
          <a:bodyPr wrap="none" rtlCol="0">
            <a:spAutoFit/>
          </a:bodyPr>
          <a:lstStyle/>
          <a:p>
            <a:r>
              <a:rPr lang="en-US" sz="1600" dirty="0" smtClean="0"/>
              <a:t>CO</a:t>
            </a:r>
            <a:r>
              <a:rPr lang="en-US" sz="1600" baseline="-25000" dirty="0" smtClean="0"/>
              <a:t>2</a:t>
            </a:r>
            <a:r>
              <a:rPr lang="en-US" sz="1600" dirty="0" smtClean="0"/>
              <a:t> symmetric</a:t>
            </a:r>
          </a:p>
          <a:p>
            <a:r>
              <a:rPr lang="en-US" sz="1600" dirty="0"/>
              <a:t>s</a:t>
            </a:r>
            <a:r>
              <a:rPr lang="en-US" sz="1600" dirty="0" smtClean="0"/>
              <a:t>tretch at 1388 cm</a:t>
            </a:r>
            <a:r>
              <a:rPr lang="en-US" sz="1600" baseline="30000" dirty="0" smtClean="0"/>
              <a:t>-1</a:t>
            </a:r>
            <a:r>
              <a:rPr lang="en-US" sz="1600" dirty="0" smtClean="0"/>
              <a:t>.</a:t>
            </a:r>
          </a:p>
          <a:p>
            <a:r>
              <a:rPr lang="en-US" sz="1600" dirty="0" smtClean="0">
                <a:solidFill>
                  <a:srgbClr val="C00000"/>
                </a:solidFill>
              </a:rPr>
              <a:t>NOT OBSERVED</a:t>
            </a:r>
            <a:endParaRPr lang="en-US" sz="1600" dirty="0">
              <a:solidFill>
                <a:srgbClr val="C00000"/>
              </a:solidFill>
            </a:endParaRPr>
          </a:p>
        </p:txBody>
      </p:sp>
      <p:sp>
        <p:nvSpPr>
          <p:cNvPr id="28" name="TextBox 27"/>
          <p:cNvSpPr txBox="1"/>
          <p:nvPr/>
        </p:nvSpPr>
        <p:spPr>
          <a:xfrm>
            <a:off x="6715871" y="4744033"/>
            <a:ext cx="2007344" cy="830997"/>
          </a:xfrm>
          <a:prstGeom prst="rect">
            <a:avLst/>
          </a:prstGeom>
          <a:noFill/>
        </p:spPr>
        <p:txBody>
          <a:bodyPr wrap="none" rtlCol="0">
            <a:spAutoFit/>
          </a:bodyPr>
          <a:lstStyle/>
          <a:p>
            <a:r>
              <a:rPr lang="en-US" sz="1600" dirty="0" smtClean="0"/>
              <a:t>CO</a:t>
            </a:r>
            <a:r>
              <a:rPr lang="en-US" sz="1600" baseline="-25000" dirty="0" smtClean="0"/>
              <a:t>2</a:t>
            </a:r>
            <a:r>
              <a:rPr lang="en-US" sz="1600" dirty="0" smtClean="0"/>
              <a:t> bending vibration</a:t>
            </a:r>
          </a:p>
          <a:p>
            <a:r>
              <a:rPr lang="en-US" sz="1600" dirty="0" smtClean="0"/>
              <a:t>         at 667 cm</a:t>
            </a:r>
            <a:r>
              <a:rPr lang="en-US" sz="1600" baseline="30000" dirty="0" smtClean="0"/>
              <a:t>-1</a:t>
            </a:r>
            <a:r>
              <a:rPr lang="en-US" sz="1600" dirty="0" smtClean="0"/>
              <a:t>.</a:t>
            </a:r>
          </a:p>
          <a:p>
            <a:r>
              <a:rPr lang="en-US" sz="1600" dirty="0" smtClean="0">
                <a:solidFill>
                  <a:srgbClr val="C00000"/>
                </a:solidFill>
              </a:rPr>
              <a:t>         OBSERVED</a:t>
            </a:r>
            <a:endParaRPr lang="en-US" sz="1600" dirty="0">
              <a:solidFill>
                <a:srgbClr val="C00000"/>
              </a:solidFill>
            </a:endParaRPr>
          </a:p>
        </p:txBody>
      </p:sp>
      <p:sp>
        <p:nvSpPr>
          <p:cNvPr id="25" name="TextBox 24"/>
          <p:cNvSpPr txBox="1"/>
          <p:nvPr/>
        </p:nvSpPr>
        <p:spPr>
          <a:xfrm>
            <a:off x="841972" y="5640309"/>
            <a:ext cx="7767874" cy="646331"/>
          </a:xfrm>
          <a:prstGeom prst="rect">
            <a:avLst/>
          </a:prstGeom>
          <a:noFill/>
        </p:spPr>
        <p:txBody>
          <a:bodyPr wrap="square" rtlCol="0">
            <a:spAutoFit/>
          </a:bodyPr>
          <a:lstStyle/>
          <a:p>
            <a:r>
              <a:rPr lang="en-US" dirty="0" smtClean="0"/>
              <a:t>Spectrum is dominated by CO</a:t>
            </a:r>
            <a:r>
              <a:rPr lang="en-US" baseline="-25000" dirty="0" smtClean="0"/>
              <a:t>2</a:t>
            </a:r>
            <a:r>
              <a:rPr lang="en-US" dirty="0" smtClean="0"/>
              <a:t> and H</a:t>
            </a:r>
            <a:r>
              <a:rPr lang="en-US" baseline="-25000" dirty="0" smtClean="0"/>
              <a:t>2</a:t>
            </a:r>
            <a:r>
              <a:rPr lang="en-US" dirty="0" smtClean="0"/>
              <a:t>O; N</a:t>
            </a:r>
            <a:r>
              <a:rPr lang="en-US" baseline="-25000" dirty="0" smtClean="0"/>
              <a:t>2</a:t>
            </a:r>
            <a:r>
              <a:rPr lang="en-US" dirty="0" smtClean="0"/>
              <a:t>, O</a:t>
            </a:r>
            <a:r>
              <a:rPr lang="en-US" baseline="-25000" dirty="0" smtClean="0"/>
              <a:t>2</a:t>
            </a:r>
            <a:r>
              <a:rPr lang="en-US" dirty="0" smtClean="0"/>
              <a:t>, and the symmetric stretch of CO</a:t>
            </a:r>
            <a:r>
              <a:rPr lang="en-US" baseline="-25000" dirty="0" smtClean="0"/>
              <a:t>2</a:t>
            </a:r>
            <a:r>
              <a:rPr lang="en-US" dirty="0" smtClean="0"/>
              <a:t> are not observed.</a:t>
            </a:r>
            <a:endParaRPr lang="en-US" dirty="0"/>
          </a:p>
        </p:txBody>
      </p:sp>
      <p:sp>
        <p:nvSpPr>
          <p:cNvPr id="26" name="Rectangle 25"/>
          <p:cNvSpPr/>
          <p:nvPr/>
        </p:nvSpPr>
        <p:spPr>
          <a:xfrm>
            <a:off x="5301426" y="2399169"/>
            <a:ext cx="746289" cy="6337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5674570" y="1134363"/>
            <a:ext cx="898689" cy="3594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5954230" y="1386520"/>
            <a:ext cx="224005" cy="3594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37254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588" y="160337"/>
            <a:ext cx="8988425" cy="1143000"/>
          </a:xfrm>
        </p:spPr>
        <p:txBody>
          <a:bodyPr>
            <a:normAutofit fontScale="90000"/>
          </a:bodyPr>
          <a:lstStyle/>
          <a:p>
            <a:r>
              <a:rPr lang="en-US" dirty="0" smtClean="0">
                <a:solidFill>
                  <a:srgbClr val="C00000"/>
                </a:solidFill>
                <a:latin typeface="Times New Roman" panose="02020603050405020304" pitchFamily="18" charset="0"/>
                <a:cs typeface="Times New Roman" panose="02020603050405020304" pitchFamily="18" charset="0"/>
              </a:rPr>
              <a:t>Infrared spectra help to identify molecules</a:t>
            </a:r>
            <a:endParaRPr lang="en-US" dirty="0">
              <a:solidFill>
                <a:srgbClr val="C00000"/>
              </a:solidFill>
              <a:latin typeface="Times New Roman" panose="02020603050405020304" pitchFamily="18" charset="0"/>
              <a:cs typeface="Times New Roman" panose="02020603050405020304" pitchFamily="18" charset="0"/>
            </a:endParaRPr>
          </a:p>
        </p:txBody>
      </p:sp>
      <p:sp>
        <p:nvSpPr>
          <p:cNvPr id="11" name="AutoShape 8" descr="Image result for Acetone stru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0" descr="Image result for Acetone structur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14" descr="Image result for isopropyl cyanide structur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16" descr="Image result for isopropyl cyanide structur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Rectangle 25"/>
          <p:cNvSpPr/>
          <p:nvPr/>
        </p:nvSpPr>
        <p:spPr>
          <a:xfrm>
            <a:off x="5301426" y="2399169"/>
            <a:ext cx="746289" cy="6337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5674570" y="1134363"/>
            <a:ext cx="898689" cy="3594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5954230" y="1386520"/>
            <a:ext cx="224005" cy="3594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Image result for infrared spectrum of benzonitri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914" y="1242515"/>
            <a:ext cx="4543332" cy="2726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infrared spectrum of acetophen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6" y="4054185"/>
            <a:ext cx="4491870" cy="2695123"/>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descr="Image result for 4' hydroxyacetophenone structure"/>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Image result for 4' hydroxyacetophenone structu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1218" y="4439040"/>
            <a:ext cx="1605391" cy="160539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benzonitrile structur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4269" y="1566249"/>
            <a:ext cx="1668026" cy="12627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01426" y="6183517"/>
            <a:ext cx="2538875" cy="369332"/>
          </a:xfrm>
          <a:prstGeom prst="rect">
            <a:avLst/>
          </a:prstGeom>
          <a:noFill/>
        </p:spPr>
        <p:txBody>
          <a:bodyPr wrap="square" rtlCol="0">
            <a:spAutoFit/>
          </a:bodyPr>
          <a:lstStyle/>
          <a:p>
            <a:r>
              <a:rPr lang="en-US" dirty="0" smtClean="0"/>
              <a:t>4’-hydroxyacetophenone</a:t>
            </a:r>
            <a:endParaRPr lang="en-US" dirty="0"/>
          </a:p>
        </p:txBody>
      </p:sp>
      <p:sp>
        <p:nvSpPr>
          <p:cNvPr id="29" name="TextBox 28"/>
          <p:cNvSpPr txBox="1"/>
          <p:nvPr/>
        </p:nvSpPr>
        <p:spPr>
          <a:xfrm>
            <a:off x="5707186" y="3129481"/>
            <a:ext cx="1432667" cy="369332"/>
          </a:xfrm>
          <a:prstGeom prst="rect">
            <a:avLst/>
          </a:prstGeom>
          <a:noFill/>
        </p:spPr>
        <p:txBody>
          <a:bodyPr wrap="square" rtlCol="0">
            <a:spAutoFit/>
          </a:bodyPr>
          <a:lstStyle/>
          <a:p>
            <a:r>
              <a:rPr lang="en-US" dirty="0" err="1" smtClean="0"/>
              <a:t>benzonitrile</a:t>
            </a:r>
            <a:endParaRPr lang="en-US" dirty="0"/>
          </a:p>
        </p:txBody>
      </p:sp>
      <p:sp>
        <p:nvSpPr>
          <p:cNvPr id="5" name="TextBox 4"/>
          <p:cNvSpPr txBox="1"/>
          <p:nvPr/>
        </p:nvSpPr>
        <p:spPr>
          <a:xfrm>
            <a:off x="917575" y="5906518"/>
            <a:ext cx="897938" cy="276999"/>
          </a:xfrm>
          <a:prstGeom prst="rect">
            <a:avLst/>
          </a:prstGeom>
          <a:noFill/>
        </p:spPr>
        <p:txBody>
          <a:bodyPr wrap="none" rtlCol="0">
            <a:spAutoFit/>
          </a:bodyPr>
          <a:lstStyle/>
          <a:p>
            <a:r>
              <a:rPr lang="en-US" sz="1200" dirty="0" smtClean="0"/>
              <a:t>O-H stretch</a:t>
            </a:r>
            <a:endParaRPr lang="en-US" sz="1200" dirty="0"/>
          </a:p>
        </p:txBody>
      </p:sp>
      <p:cxnSp>
        <p:nvCxnSpPr>
          <p:cNvPr id="7" name="Straight Arrow Connector 6"/>
          <p:cNvCxnSpPr/>
          <p:nvPr/>
        </p:nvCxnSpPr>
        <p:spPr>
          <a:xfrm flipH="1" flipV="1">
            <a:off x="1258432" y="5640309"/>
            <a:ext cx="108112" cy="266209"/>
          </a:xfrm>
          <a:prstGeom prst="straightConnector1">
            <a:avLst/>
          </a:prstGeom>
          <a:ln w="22225">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608500" y="2294188"/>
            <a:ext cx="0" cy="322265"/>
          </a:xfrm>
          <a:prstGeom prst="straightConnector1">
            <a:avLst/>
          </a:prstGeom>
          <a:ln w="22225">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169950" y="2616453"/>
            <a:ext cx="877100" cy="276999"/>
          </a:xfrm>
          <a:prstGeom prst="rect">
            <a:avLst/>
          </a:prstGeom>
          <a:noFill/>
        </p:spPr>
        <p:txBody>
          <a:bodyPr wrap="none" rtlCol="0">
            <a:spAutoFit/>
          </a:bodyPr>
          <a:lstStyle/>
          <a:p>
            <a:r>
              <a:rPr lang="en-US" sz="1200" dirty="0"/>
              <a:t>C</a:t>
            </a:r>
            <a:r>
              <a:rPr lang="en-US" sz="1200" dirty="0" smtClean="0"/>
              <a:t>-H stretch</a:t>
            </a:r>
            <a:endParaRPr lang="en-US" sz="1200" dirty="0"/>
          </a:p>
        </p:txBody>
      </p:sp>
      <p:sp>
        <p:nvSpPr>
          <p:cNvPr id="34" name="TextBox 33"/>
          <p:cNvSpPr txBox="1"/>
          <p:nvPr/>
        </p:nvSpPr>
        <p:spPr>
          <a:xfrm>
            <a:off x="1126670" y="3083314"/>
            <a:ext cx="920380" cy="276999"/>
          </a:xfrm>
          <a:prstGeom prst="rect">
            <a:avLst/>
          </a:prstGeom>
          <a:noFill/>
        </p:spPr>
        <p:txBody>
          <a:bodyPr wrap="none" rtlCol="0">
            <a:spAutoFit/>
          </a:bodyPr>
          <a:lstStyle/>
          <a:p>
            <a:r>
              <a:rPr lang="en-US" sz="1200" dirty="0" smtClean="0"/>
              <a:t>C</a:t>
            </a:r>
            <a:r>
              <a:rPr lang="en-US" sz="1200" dirty="0" smtClean="0">
                <a:latin typeface="Times New Roman"/>
                <a:cs typeface="Times New Roman"/>
              </a:rPr>
              <a:t>≡</a:t>
            </a:r>
            <a:r>
              <a:rPr lang="en-US" sz="1200" dirty="0" smtClean="0"/>
              <a:t>N stretch</a:t>
            </a:r>
            <a:endParaRPr lang="en-US" sz="1200" dirty="0"/>
          </a:p>
        </p:txBody>
      </p:sp>
      <p:cxnSp>
        <p:nvCxnSpPr>
          <p:cNvPr id="35" name="Straight Arrow Connector 34"/>
          <p:cNvCxnSpPr/>
          <p:nvPr/>
        </p:nvCxnSpPr>
        <p:spPr>
          <a:xfrm flipV="1">
            <a:off x="1887649" y="4802482"/>
            <a:ext cx="0" cy="322265"/>
          </a:xfrm>
          <a:prstGeom prst="straightConnector1">
            <a:avLst/>
          </a:prstGeom>
          <a:ln w="22225">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449099" y="5124747"/>
            <a:ext cx="877100" cy="276999"/>
          </a:xfrm>
          <a:prstGeom prst="rect">
            <a:avLst/>
          </a:prstGeom>
          <a:noFill/>
        </p:spPr>
        <p:txBody>
          <a:bodyPr wrap="none" rtlCol="0">
            <a:spAutoFit/>
          </a:bodyPr>
          <a:lstStyle/>
          <a:p>
            <a:r>
              <a:rPr lang="en-US" sz="1200" dirty="0"/>
              <a:t>C</a:t>
            </a:r>
            <a:r>
              <a:rPr lang="en-US" sz="1200" dirty="0" smtClean="0"/>
              <a:t>-H stretch</a:t>
            </a:r>
            <a:endParaRPr lang="en-US" sz="1200" dirty="0"/>
          </a:p>
        </p:txBody>
      </p:sp>
      <p:cxnSp>
        <p:nvCxnSpPr>
          <p:cNvPr id="37" name="Straight Arrow Connector 36"/>
          <p:cNvCxnSpPr/>
          <p:nvPr/>
        </p:nvCxnSpPr>
        <p:spPr>
          <a:xfrm flipV="1">
            <a:off x="1973655" y="3113592"/>
            <a:ext cx="506995" cy="108222"/>
          </a:xfrm>
          <a:prstGeom prst="straightConnector1">
            <a:avLst/>
          </a:prstGeom>
          <a:ln w="22225">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991220" y="5906517"/>
            <a:ext cx="923586" cy="276999"/>
          </a:xfrm>
          <a:prstGeom prst="rect">
            <a:avLst/>
          </a:prstGeom>
          <a:noFill/>
        </p:spPr>
        <p:txBody>
          <a:bodyPr wrap="none" rtlCol="0">
            <a:spAutoFit/>
          </a:bodyPr>
          <a:lstStyle/>
          <a:p>
            <a:r>
              <a:rPr lang="en-US" sz="1200" dirty="0" smtClean="0"/>
              <a:t>C</a:t>
            </a:r>
            <a:r>
              <a:rPr lang="en-US" sz="1200" dirty="0">
                <a:latin typeface="Times New Roman"/>
                <a:cs typeface="Times New Roman"/>
              </a:rPr>
              <a:t>=</a:t>
            </a:r>
            <a:r>
              <a:rPr lang="en-US" sz="1200" dirty="0" smtClean="0"/>
              <a:t>O stretch</a:t>
            </a:r>
            <a:endParaRPr lang="en-US" sz="1200" dirty="0"/>
          </a:p>
        </p:txBody>
      </p:sp>
      <p:cxnSp>
        <p:nvCxnSpPr>
          <p:cNvPr id="39" name="Straight Arrow Connector 38"/>
          <p:cNvCxnSpPr/>
          <p:nvPr/>
        </p:nvCxnSpPr>
        <p:spPr>
          <a:xfrm flipV="1">
            <a:off x="2838205" y="5936795"/>
            <a:ext cx="506995" cy="108222"/>
          </a:xfrm>
          <a:prstGeom prst="straightConnector1">
            <a:avLst/>
          </a:prstGeom>
          <a:ln w="22225">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82712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C00000"/>
                </a:solidFill>
                <a:latin typeface="Times New Roman" panose="02020603050405020304" pitchFamily="18" charset="0"/>
                <a:cs typeface="Times New Roman" panose="02020603050405020304" pitchFamily="18" charset="0"/>
              </a:rPr>
              <a:t>Electrons in molecules can </a:t>
            </a:r>
            <a:br>
              <a:rPr lang="en-US" dirty="0" smtClean="0">
                <a:solidFill>
                  <a:srgbClr val="C00000"/>
                </a:solidFill>
                <a:latin typeface="Times New Roman" panose="02020603050405020304" pitchFamily="18" charset="0"/>
                <a:cs typeface="Times New Roman" panose="02020603050405020304" pitchFamily="18" charset="0"/>
              </a:rPr>
            </a:br>
            <a:r>
              <a:rPr lang="en-US" dirty="0" smtClean="0">
                <a:solidFill>
                  <a:srgbClr val="C00000"/>
                </a:solidFill>
                <a:latin typeface="Times New Roman" panose="02020603050405020304" pitchFamily="18" charset="0"/>
                <a:cs typeface="Times New Roman" panose="02020603050405020304" pitchFamily="18" charset="0"/>
              </a:rPr>
              <a:t>also be excited</a:t>
            </a:r>
            <a:endParaRPr lang="en-US" dirty="0">
              <a:solidFill>
                <a:srgbClr val="C00000"/>
              </a:solidFill>
              <a:latin typeface="Times New Roman" panose="02020603050405020304" pitchFamily="18" charset="0"/>
              <a:cs typeface="Times New Roman" panose="02020603050405020304" pitchFamily="18" charset="0"/>
            </a:endParaRPr>
          </a:p>
        </p:txBody>
      </p:sp>
      <p:sp>
        <p:nvSpPr>
          <p:cNvPr id="3" name="AutoShape 2" descr="Image result for electronic spectrum of I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6" name="Group 5"/>
          <p:cNvGrpSpPr/>
          <p:nvPr/>
        </p:nvGrpSpPr>
        <p:grpSpPr>
          <a:xfrm>
            <a:off x="25954" y="1771887"/>
            <a:ext cx="5441440" cy="5029710"/>
            <a:chOff x="739140" y="1608925"/>
            <a:chExt cx="3231613" cy="2892324"/>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6491" y="1608925"/>
              <a:ext cx="3054262" cy="957083"/>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30643"/>
            <a:stretch/>
          </p:blipFill>
          <p:spPr>
            <a:xfrm>
              <a:off x="739140" y="2749630"/>
              <a:ext cx="3036155" cy="1751619"/>
            </a:xfrm>
            <a:prstGeom prst="rect">
              <a:avLst/>
            </a:prstGeom>
          </p:spPr>
        </p:pic>
      </p:grpSp>
      <p:sp>
        <p:nvSpPr>
          <p:cNvPr id="7" name="TextBox 6"/>
          <p:cNvSpPr txBox="1"/>
          <p:nvPr/>
        </p:nvSpPr>
        <p:spPr>
          <a:xfrm>
            <a:off x="2462542" y="5377759"/>
            <a:ext cx="2388987" cy="369332"/>
          </a:xfrm>
          <a:prstGeom prst="rect">
            <a:avLst/>
          </a:prstGeom>
          <a:noFill/>
        </p:spPr>
        <p:txBody>
          <a:bodyPr wrap="none" rtlCol="0">
            <a:spAutoFit/>
          </a:bodyPr>
          <a:lstStyle/>
          <a:p>
            <a:r>
              <a:rPr lang="en-US" dirty="0" smtClean="0"/>
              <a:t>Ground electronic state</a:t>
            </a:r>
            <a:endParaRPr lang="en-US" dirty="0"/>
          </a:p>
        </p:txBody>
      </p:sp>
      <p:sp>
        <p:nvSpPr>
          <p:cNvPr id="8" name="TextBox 7"/>
          <p:cNvSpPr txBox="1"/>
          <p:nvPr/>
        </p:nvSpPr>
        <p:spPr>
          <a:xfrm>
            <a:off x="2895601" y="2693727"/>
            <a:ext cx="3007259" cy="1200329"/>
          </a:xfrm>
          <a:prstGeom prst="rect">
            <a:avLst/>
          </a:prstGeom>
          <a:noFill/>
        </p:spPr>
        <p:txBody>
          <a:bodyPr wrap="square" rtlCol="0">
            <a:spAutoFit/>
          </a:bodyPr>
          <a:lstStyle/>
          <a:p>
            <a:r>
              <a:rPr lang="en-US" dirty="0" smtClean="0"/>
              <a:t>Excited electronic state:</a:t>
            </a:r>
          </a:p>
          <a:p>
            <a:r>
              <a:rPr lang="en-US" dirty="0" smtClean="0"/>
              <a:t>one electron has been excited to a higher energy molecular orbital</a:t>
            </a:r>
            <a:endParaRPr lang="en-US" dirty="0"/>
          </a:p>
        </p:txBody>
      </p:sp>
      <p:sp>
        <p:nvSpPr>
          <p:cNvPr id="9" name="TextBox 8"/>
          <p:cNvSpPr txBox="1"/>
          <p:nvPr/>
        </p:nvSpPr>
        <p:spPr>
          <a:xfrm>
            <a:off x="25954" y="4680642"/>
            <a:ext cx="1277745" cy="954107"/>
          </a:xfrm>
          <a:prstGeom prst="rect">
            <a:avLst/>
          </a:prstGeom>
          <a:noFill/>
        </p:spPr>
        <p:txBody>
          <a:bodyPr wrap="square" rtlCol="0">
            <a:spAutoFit/>
          </a:bodyPr>
          <a:lstStyle/>
          <a:p>
            <a:r>
              <a:rPr lang="en-US" sz="1400" dirty="0" smtClean="0"/>
              <a:t>Vibrational levels are labeled by v” in ground state</a:t>
            </a:r>
            <a:endParaRPr lang="en-US" sz="1400" dirty="0"/>
          </a:p>
        </p:txBody>
      </p:sp>
      <p:sp>
        <p:nvSpPr>
          <p:cNvPr id="10" name="TextBox 9"/>
          <p:cNvSpPr txBox="1"/>
          <p:nvPr/>
        </p:nvSpPr>
        <p:spPr>
          <a:xfrm>
            <a:off x="240070" y="6408344"/>
            <a:ext cx="638872" cy="307777"/>
          </a:xfrm>
          <a:prstGeom prst="rect">
            <a:avLst/>
          </a:prstGeom>
          <a:noFill/>
        </p:spPr>
        <p:txBody>
          <a:bodyPr wrap="square" rtlCol="0">
            <a:spAutoFit/>
          </a:bodyPr>
          <a:lstStyle/>
          <a:p>
            <a:r>
              <a:rPr lang="en-US" sz="1400" dirty="0" smtClean="0"/>
              <a:t>v” = 0</a:t>
            </a:r>
            <a:endParaRPr lang="en-US" sz="1400" dirty="0"/>
          </a:p>
        </p:txBody>
      </p:sp>
      <p:sp>
        <p:nvSpPr>
          <p:cNvPr id="11" name="TextBox 10"/>
          <p:cNvSpPr txBox="1"/>
          <p:nvPr/>
        </p:nvSpPr>
        <p:spPr>
          <a:xfrm>
            <a:off x="240070" y="6077973"/>
            <a:ext cx="638872" cy="307777"/>
          </a:xfrm>
          <a:prstGeom prst="rect">
            <a:avLst/>
          </a:prstGeom>
          <a:noFill/>
        </p:spPr>
        <p:txBody>
          <a:bodyPr wrap="square" rtlCol="0">
            <a:spAutoFit/>
          </a:bodyPr>
          <a:lstStyle/>
          <a:p>
            <a:r>
              <a:rPr lang="en-US" sz="1400" dirty="0" smtClean="0"/>
              <a:t>v” = 1</a:t>
            </a:r>
            <a:endParaRPr lang="en-US" sz="1400" dirty="0"/>
          </a:p>
        </p:txBody>
      </p:sp>
      <p:cxnSp>
        <p:nvCxnSpPr>
          <p:cNvPr id="13" name="Straight Arrow Connector 12"/>
          <p:cNvCxnSpPr>
            <a:endCxn id="10" idx="3"/>
          </p:cNvCxnSpPr>
          <p:nvPr/>
        </p:nvCxnSpPr>
        <p:spPr>
          <a:xfrm flipH="1">
            <a:off x="878942" y="6408344"/>
            <a:ext cx="714468" cy="153889"/>
          </a:xfrm>
          <a:prstGeom prst="straightConnector1">
            <a:avLst/>
          </a:prstGeom>
          <a:ln w="22225">
            <a:solidFill>
              <a:srgbClr val="C00000"/>
            </a:solidFill>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786899" y="6233360"/>
            <a:ext cx="806511" cy="85959"/>
          </a:xfrm>
          <a:prstGeom prst="straightConnector1">
            <a:avLst/>
          </a:prstGeom>
          <a:ln w="22225">
            <a:solidFill>
              <a:srgbClr val="C00000"/>
            </a:solidFill>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40070" y="5775840"/>
            <a:ext cx="638872" cy="307777"/>
          </a:xfrm>
          <a:prstGeom prst="rect">
            <a:avLst/>
          </a:prstGeom>
          <a:noFill/>
        </p:spPr>
        <p:txBody>
          <a:bodyPr wrap="square" rtlCol="0">
            <a:spAutoFit/>
          </a:bodyPr>
          <a:lstStyle/>
          <a:p>
            <a:r>
              <a:rPr lang="en-US" sz="1400" dirty="0" smtClean="0"/>
              <a:t>v” = 2</a:t>
            </a:r>
            <a:endParaRPr lang="en-US" sz="1400" dirty="0"/>
          </a:p>
        </p:txBody>
      </p:sp>
      <p:cxnSp>
        <p:nvCxnSpPr>
          <p:cNvPr id="17" name="Straight Arrow Connector 16"/>
          <p:cNvCxnSpPr/>
          <p:nvPr/>
        </p:nvCxnSpPr>
        <p:spPr>
          <a:xfrm flipH="1" flipV="1">
            <a:off x="832922" y="5930509"/>
            <a:ext cx="760488" cy="301352"/>
          </a:xfrm>
          <a:prstGeom prst="straightConnector1">
            <a:avLst/>
          </a:prstGeom>
          <a:ln w="22225">
            <a:solidFill>
              <a:srgbClr val="C00000"/>
            </a:solidFill>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94049" y="2339785"/>
            <a:ext cx="1277745" cy="954107"/>
          </a:xfrm>
          <a:prstGeom prst="rect">
            <a:avLst/>
          </a:prstGeom>
          <a:noFill/>
        </p:spPr>
        <p:txBody>
          <a:bodyPr wrap="square" rtlCol="0">
            <a:spAutoFit/>
          </a:bodyPr>
          <a:lstStyle/>
          <a:p>
            <a:r>
              <a:rPr lang="en-US" sz="1400" dirty="0" smtClean="0"/>
              <a:t>Vibrational levels are labeled by v’ in excited state</a:t>
            </a:r>
            <a:endParaRPr lang="en-US" sz="1400" dirty="0"/>
          </a:p>
        </p:txBody>
      </p:sp>
      <p:sp>
        <p:nvSpPr>
          <p:cNvPr id="24" name="TextBox 23"/>
          <p:cNvSpPr txBox="1"/>
          <p:nvPr/>
        </p:nvSpPr>
        <p:spPr>
          <a:xfrm>
            <a:off x="5902860" y="1902169"/>
            <a:ext cx="3005749" cy="4278094"/>
          </a:xfrm>
          <a:prstGeom prst="rect">
            <a:avLst/>
          </a:prstGeom>
          <a:noFill/>
        </p:spPr>
        <p:txBody>
          <a:bodyPr wrap="square" rtlCol="0">
            <a:spAutoFit/>
          </a:bodyPr>
          <a:lstStyle/>
          <a:p>
            <a:r>
              <a:rPr lang="en-US" sz="1600" dirty="0" smtClean="0"/>
              <a:t>Here the excited state is less strongly bound than the ground state, so the well isn’t as deep.  Also, the equilibrium bond length is a little longer.  This could result from exciting a </a:t>
            </a:r>
            <a:r>
              <a:rPr lang="en-US" sz="1600" dirty="0" smtClean="0">
                <a:solidFill>
                  <a:srgbClr val="C00000"/>
                </a:solidFill>
              </a:rPr>
              <a:t>bonding</a:t>
            </a:r>
            <a:r>
              <a:rPr lang="en-US" sz="1600" dirty="0" smtClean="0"/>
              <a:t> electron to an </a:t>
            </a:r>
            <a:r>
              <a:rPr lang="en-US" sz="1600" dirty="0" smtClean="0">
                <a:solidFill>
                  <a:srgbClr val="C00000"/>
                </a:solidFill>
              </a:rPr>
              <a:t>antibonding</a:t>
            </a:r>
            <a:r>
              <a:rPr lang="en-US" sz="1600" dirty="0" smtClean="0"/>
              <a:t> orbital.</a:t>
            </a:r>
          </a:p>
          <a:p>
            <a:endParaRPr lang="en-US" sz="1600" dirty="0"/>
          </a:p>
          <a:p>
            <a:r>
              <a:rPr lang="en-US" sz="1600" dirty="0" smtClean="0"/>
              <a:t>Different wavelengths can be absorbed to take the molecule from a particular vibrational level, v”, in the lower state to a particular level, v’, in the excited state.  If all the molecules are in v”=0, then a simple series of absorption bands are observed.  These are labeled the </a:t>
            </a:r>
            <a:r>
              <a:rPr lang="en-US" sz="1600" dirty="0" smtClean="0">
                <a:solidFill>
                  <a:srgbClr val="C00000"/>
                </a:solidFill>
              </a:rPr>
              <a:t>v’</a:t>
            </a:r>
            <a:r>
              <a:rPr lang="en-US" sz="1600" dirty="0" smtClean="0"/>
              <a:t>-</a:t>
            </a:r>
            <a:r>
              <a:rPr lang="en-US" sz="1600" dirty="0" smtClean="0">
                <a:solidFill>
                  <a:srgbClr val="0B4CB5"/>
                </a:solidFill>
              </a:rPr>
              <a:t>v”</a:t>
            </a:r>
            <a:r>
              <a:rPr lang="en-US" sz="1600" dirty="0" smtClean="0"/>
              <a:t> bands.</a:t>
            </a:r>
            <a:endParaRPr lang="en-US" sz="1600" dirty="0"/>
          </a:p>
        </p:txBody>
      </p:sp>
      <p:cxnSp>
        <p:nvCxnSpPr>
          <p:cNvPr id="26" name="Straight Arrow Connector 25"/>
          <p:cNvCxnSpPr/>
          <p:nvPr/>
        </p:nvCxnSpPr>
        <p:spPr>
          <a:xfrm flipV="1">
            <a:off x="1837854" y="3293892"/>
            <a:ext cx="45268" cy="3114452"/>
          </a:xfrm>
          <a:prstGeom prst="straightConnector1">
            <a:avLst/>
          </a:prstGeom>
          <a:ln w="22225">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910281" y="6346789"/>
            <a:ext cx="442750" cy="369332"/>
          </a:xfrm>
          <a:prstGeom prst="rect">
            <a:avLst/>
          </a:prstGeom>
          <a:noFill/>
        </p:spPr>
        <p:txBody>
          <a:bodyPr wrap="none" rtlCol="0">
            <a:spAutoFit/>
          </a:bodyPr>
          <a:lstStyle/>
          <a:p>
            <a:r>
              <a:rPr lang="en-US" dirty="0" smtClean="0"/>
              <a:t>AB</a:t>
            </a:r>
            <a:endParaRPr lang="en-US" dirty="0"/>
          </a:p>
        </p:txBody>
      </p:sp>
      <p:sp>
        <p:nvSpPr>
          <p:cNvPr id="28" name="TextBox 27"/>
          <p:cNvSpPr txBox="1"/>
          <p:nvPr/>
        </p:nvSpPr>
        <p:spPr>
          <a:xfrm>
            <a:off x="2284056" y="3296899"/>
            <a:ext cx="558166" cy="369332"/>
          </a:xfrm>
          <a:prstGeom prst="rect">
            <a:avLst/>
          </a:prstGeom>
          <a:noFill/>
        </p:spPr>
        <p:txBody>
          <a:bodyPr wrap="none" rtlCol="0">
            <a:spAutoFit/>
          </a:bodyPr>
          <a:lstStyle/>
          <a:p>
            <a:r>
              <a:rPr lang="en-US" dirty="0" smtClean="0"/>
              <a:t>AB*</a:t>
            </a:r>
            <a:endParaRPr lang="en-US" dirty="0"/>
          </a:p>
        </p:txBody>
      </p:sp>
      <p:sp>
        <p:nvSpPr>
          <p:cNvPr id="29" name="TextBox 28"/>
          <p:cNvSpPr txBox="1"/>
          <p:nvPr/>
        </p:nvSpPr>
        <p:spPr>
          <a:xfrm>
            <a:off x="3677557" y="4041216"/>
            <a:ext cx="663964" cy="369332"/>
          </a:xfrm>
          <a:prstGeom prst="rect">
            <a:avLst/>
          </a:prstGeom>
          <a:noFill/>
        </p:spPr>
        <p:txBody>
          <a:bodyPr wrap="none" rtlCol="0">
            <a:spAutoFit/>
          </a:bodyPr>
          <a:lstStyle/>
          <a:p>
            <a:r>
              <a:rPr lang="en-US" dirty="0" smtClean="0"/>
              <a:t>A + B</a:t>
            </a:r>
            <a:endParaRPr lang="en-US" dirty="0"/>
          </a:p>
        </p:txBody>
      </p:sp>
      <p:sp>
        <p:nvSpPr>
          <p:cNvPr id="30" name="TextBox 29"/>
          <p:cNvSpPr txBox="1"/>
          <p:nvPr/>
        </p:nvSpPr>
        <p:spPr>
          <a:xfrm>
            <a:off x="3619849" y="2155119"/>
            <a:ext cx="779381" cy="369332"/>
          </a:xfrm>
          <a:prstGeom prst="rect">
            <a:avLst/>
          </a:prstGeom>
          <a:noFill/>
        </p:spPr>
        <p:txBody>
          <a:bodyPr wrap="none" rtlCol="0">
            <a:spAutoFit/>
          </a:bodyPr>
          <a:lstStyle/>
          <a:p>
            <a:r>
              <a:rPr lang="en-US" dirty="0" smtClean="0"/>
              <a:t>A + B*</a:t>
            </a:r>
            <a:endParaRPr lang="en-US" dirty="0"/>
          </a:p>
        </p:txBody>
      </p:sp>
      <p:sp>
        <p:nvSpPr>
          <p:cNvPr id="31" name="TextBox 30"/>
          <p:cNvSpPr txBox="1"/>
          <p:nvPr/>
        </p:nvSpPr>
        <p:spPr>
          <a:xfrm>
            <a:off x="1837854" y="3856550"/>
            <a:ext cx="410690" cy="369332"/>
          </a:xfrm>
          <a:prstGeom prst="rect">
            <a:avLst/>
          </a:prstGeom>
          <a:noFill/>
        </p:spPr>
        <p:txBody>
          <a:bodyPr wrap="none" rtlCol="0">
            <a:spAutoFit/>
          </a:bodyPr>
          <a:lstStyle/>
          <a:p>
            <a:r>
              <a:rPr lang="en-US" dirty="0" smtClean="0">
                <a:solidFill>
                  <a:srgbClr val="C00000"/>
                </a:solidFill>
              </a:rPr>
              <a:t>h</a:t>
            </a:r>
            <a:r>
              <a:rPr lang="el-GR" dirty="0" smtClean="0">
                <a:solidFill>
                  <a:srgbClr val="C00000"/>
                </a:solidFill>
                <a:latin typeface="Times New Roman"/>
                <a:cs typeface="Times New Roman"/>
              </a:rPr>
              <a:t>ν</a:t>
            </a:r>
            <a:endParaRPr lang="en-US" dirty="0">
              <a:solidFill>
                <a:srgbClr val="C00000"/>
              </a:solidFill>
            </a:endParaRPr>
          </a:p>
        </p:txBody>
      </p:sp>
      <p:sp>
        <p:nvSpPr>
          <p:cNvPr id="32" name="TextBox 31"/>
          <p:cNvSpPr txBox="1"/>
          <p:nvPr/>
        </p:nvSpPr>
        <p:spPr>
          <a:xfrm>
            <a:off x="5984340" y="6417707"/>
            <a:ext cx="3002297" cy="307777"/>
          </a:xfrm>
          <a:prstGeom prst="rect">
            <a:avLst/>
          </a:prstGeom>
          <a:noFill/>
        </p:spPr>
        <p:txBody>
          <a:bodyPr wrap="none" rtlCol="0">
            <a:spAutoFit/>
          </a:bodyPr>
          <a:lstStyle/>
          <a:p>
            <a:r>
              <a:rPr lang="en-US" sz="1400" dirty="0" smtClean="0">
                <a:solidFill>
                  <a:srgbClr val="C00000"/>
                </a:solidFill>
              </a:rPr>
              <a:t>Upper state v</a:t>
            </a:r>
            <a:r>
              <a:rPr lang="en-US" sz="1400" dirty="0" smtClean="0"/>
              <a:t>	</a:t>
            </a:r>
            <a:r>
              <a:rPr lang="en-US" sz="1400" dirty="0" smtClean="0">
                <a:solidFill>
                  <a:srgbClr val="0B4CB5"/>
                </a:solidFill>
              </a:rPr>
              <a:t>Lower state v</a:t>
            </a:r>
            <a:endParaRPr lang="en-US" sz="1400" dirty="0">
              <a:solidFill>
                <a:srgbClr val="0B4CB5"/>
              </a:solidFill>
            </a:endParaRPr>
          </a:p>
        </p:txBody>
      </p:sp>
      <p:cxnSp>
        <p:nvCxnSpPr>
          <p:cNvPr id="34" name="Straight Arrow Connector 33"/>
          <p:cNvCxnSpPr/>
          <p:nvPr/>
        </p:nvCxnSpPr>
        <p:spPr>
          <a:xfrm flipV="1">
            <a:off x="7143184" y="6083617"/>
            <a:ext cx="651850" cy="447838"/>
          </a:xfrm>
          <a:prstGeom prst="straightConnector1">
            <a:avLst/>
          </a:prstGeom>
          <a:ln w="22225">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flipV="1">
            <a:off x="8148119" y="6083617"/>
            <a:ext cx="208231" cy="334090"/>
          </a:xfrm>
          <a:prstGeom prst="straightConnector1">
            <a:avLst/>
          </a:prstGeom>
          <a:ln w="22225">
            <a:solidFill>
              <a:srgbClr val="0B4CB5"/>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84170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Image result for electronic spectrum of I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02499"/>
            <a:ext cx="9144000" cy="4036541"/>
          </a:xfrm>
          <a:prstGeom prst="rect">
            <a:avLst/>
          </a:prstGeom>
        </p:spPr>
      </p:pic>
      <p:sp>
        <p:nvSpPr>
          <p:cNvPr id="2" name="Title 1"/>
          <p:cNvSpPr>
            <a:spLocks noGrp="1"/>
          </p:cNvSpPr>
          <p:nvPr>
            <p:ph type="title"/>
          </p:nvPr>
        </p:nvSpPr>
        <p:spPr/>
        <p:txBody>
          <a:bodyPr>
            <a:normAutofit fontScale="90000"/>
          </a:bodyPr>
          <a:lstStyle/>
          <a:p>
            <a:r>
              <a:rPr lang="en-US" dirty="0" smtClean="0">
                <a:solidFill>
                  <a:srgbClr val="C00000"/>
                </a:solidFill>
                <a:latin typeface="Times New Roman" panose="02020603050405020304" pitchFamily="18" charset="0"/>
                <a:cs typeface="Times New Roman" panose="02020603050405020304" pitchFamily="18" charset="0"/>
              </a:rPr>
              <a:t>Spectrum of gaseous I</a:t>
            </a:r>
            <a:r>
              <a:rPr lang="en-US" baseline="-25000" dirty="0" smtClean="0">
                <a:solidFill>
                  <a:srgbClr val="C00000"/>
                </a:solidFill>
                <a:latin typeface="Times New Roman" panose="02020603050405020304" pitchFamily="18" charset="0"/>
                <a:cs typeface="Times New Roman" panose="02020603050405020304" pitchFamily="18" charset="0"/>
              </a:rPr>
              <a:t>2</a:t>
            </a:r>
            <a:r>
              <a:rPr lang="en-US" dirty="0" smtClean="0">
                <a:solidFill>
                  <a:srgbClr val="C00000"/>
                </a:solidFill>
                <a:latin typeface="Times New Roman" panose="02020603050405020304" pitchFamily="18" charset="0"/>
                <a:cs typeface="Times New Roman" panose="02020603050405020304" pitchFamily="18" charset="0"/>
              </a:rPr>
              <a:t> at low temperature (simulated)</a:t>
            </a:r>
            <a:endParaRPr lang="en-US" dirty="0">
              <a:solidFill>
                <a:srgbClr val="C0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679010" y="5239040"/>
            <a:ext cx="7939889" cy="923330"/>
          </a:xfrm>
          <a:prstGeom prst="rect">
            <a:avLst/>
          </a:prstGeom>
          <a:noFill/>
        </p:spPr>
        <p:txBody>
          <a:bodyPr wrap="square" rtlCol="0">
            <a:spAutoFit/>
          </a:bodyPr>
          <a:lstStyle/>
          <a:p>
            <a:r>
              <a:rPr lang="en-US" dirty="0" smtClean="0"/>
              <a:t>Usually, spectra aren’t this clean and easily interpreted.  You can tell, though, that useful information can be obtained – like the bond energy and vibrational frequency.</a:t>
            </a:r>
            <a:endParaRPr lang="en-US" dirty="0"/>
          </a:p>
        </p:txBody>
      </p:sp>
    </p:spTree>
    <p:extLst>
      <p:ext uri="{BB962C8B-B14F-4D97-AF65-F5344CB8AC3E}">
        <p14:creationId xmlns:p14="http://schemas.microsoft.com/office/powerpoint/2010/main" val="40410002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Image result for electronic spectrum of I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p:txBody>
          <a:bodyPr>
            <a:normAutofit fontScale="90000"/>
          </a:bodyPr>
          <a:lstStyle/>
          <a:p>
            <a:r>
              <a:rPr lang="en-US" dirty="0" smtClean="0">
                <a:solidFill>
                  <a:srgbClr val="C00000"/>
                </a:solidFill>
                <a:latin typeface="Times New Roman" panose="02020603050405020304" pitchFamily="18" charset="0"/>
                <a:cs typeface="Times New Roman" panose="02020603050405020304" pitchFamily="18" charset="0"/>
              </a:rPr>
              <a:t>In a polyatomic molecule, more than one normal mode can be active</a:t>
            </a:r>
            <a:endParaRPr lang="en-US" dirty="0">
              <a:solidFill>
                <a:srgbClr val="C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575" y="1546950"/>
            <a:ext cx="6799152" cy="4468346"/>
          </a:xfrm>
          <a:prstGeom prst="rect">
            <a:avLst/>
          </a:prstGeom>
        </p:spPr>
      </p:pic>
      <p:pic>
        <p:nvPicPr>
          <p:cNvPr id="1026" name="Picture 2" descr="Image result for para-dichlorobenzene"/>
          <p:cNvPicPr>
            <a:picLocks noChangeAspect="1" noChangeArrowheads="1"/>
          </p:cNvPicPr>
          <p:nvPr/>
        </p:nvPicPr>
        <p:blipFill rotWithShape="1">
          <a:blip r:embed="rId3">
            <a:extLst>
              <a:ext uri="{28A0092B-C50C-407E-A947-70E740481C1C}">
                <a14:useLocalDpi xmlns:a14="http://schemas.microsoft.com/office/drawing/2010/main" val="0"/>
              </a:ext>
            </a:extLst>
          </a:blip>
          <a:srcRect l="33658" r="33171"/>
          <a:stretch/>
        </p:blipFill>
        <p:spPr bwMode="auto">
          <a:xfrm>
            <a:off x="7492482" y="2466031"/>
            <a:ext cx="1074242" cy="227647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7859481" y="2271303"/>
            <a:ext cx="63588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495369" y="2271303"/>
            <a:ext cx="0" cy="81592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8559186" y="1881256"/>
            <a:ext cx="389850" cy="584775"/>
          </a:xfrm>
          <a:prstGeom prst="rect">
            <a:avLst/>
          </a:prstGeom>
        </p:spPr>
        <p:txBody>
          <a:bodyPr wrap="none">
            <a:spAutoFit/>
          </a:bodyPr>
          <a:lstStyle/>
          <a:p>
            <a:pPr lvl="0"/>
            <a:r>
              <a:rPr lang="en-US" sz="3200" dirty="0">
                <a:solidFill>
                  <a:prstClr val="black"/>
                </a:solidFill>
              </a:rPr>
              <a:t>+</a:t>
            </a:r>
            <a:endParaRPr lang="en-US" sz="3200" dirty="0">
              <a:solidFill>
                <a:prstClr val="black"/>
              </a:solidFill>
            </a:endParaRPr>
          </a:p>
        </p:txBody>
      </p:sp>
      <p:cxnSp>
        <p:nvCxnSpPr>
          <p:cNvPr id="16" name="Straight Connector 15"/>
          <p:cNvCxnSpPr/>
          <p:nvPr/>
        </p:nvCxnSpPr>
        <p:spPr>
          <a:xfrm>
            <a:off x="1726163" y="3062350"/>
            <a:ext cx="1464907" cy="0"/>
          </a:xfrm>
          <a:prstGeom prst="line">
            <a:avLst/>
          </a:prstGeom>
          <a:ln w="22225">
            <a:solidFill>
              <a:srgbClr val="C0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191070" y="2679267"/>
            <a:ext cx="1464907" cy="0"/>
          </a:xfrm>
          <a:prstGeom prst="line">
            <a:avLst/>
          </a:prstGeom>
          <a:ln w="22225">
            <a:solidFill>
              <a:srgbClr val="C0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655976" y="3482970"/>
            <a:ext cx="1464907" cy="0"/>
          </a:xfrm>
          <a:prstGeom prst="line">
            <a:avLst/>
          </a:prstGeom>
          <a:ln w="22225">
            <a:solidFill>
              <a:srgbClr val="C0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803757" y="2575249"/>
            <a:ext cx="1309718" cy="461665"/>
          </a:xfrm>
          <a:prstGeom prst="rect">
            <a:avLst/>
          </a:prstGeom>
          <a:noFill/>
        </p:spPr>
        <p:txBody>
          <a:bodyPr wrap="none" rtlCol="0">
            <a:spAutoFit/>
          </a:bodyPr>
          <a:lstStyle/>
          <a:p>
            <a:r>
              <a:rPr lang="en-US" sz="1200" dirty="0">
                <a:solidFill>
                  <a:srgbClr val="C00000"/>
                </a:solidFill>
              </a:rPr>
              <a:t>v</a:t>
            </a:r>
            <a:r>
              <a:rPr lang="en-US" sz="1200" dirty="0" smtClean="0">
                <a:solidFill>
                  <a:srgbClr val="C00000"/>
                </a:solidFill>
              </a:rPr>
              <a:t>ibrational energy</a:t>
            </a:r>
          </a:p>
          <a:p>
            <a:r>
              <a:rPr lang="en-US" sz="1200" dirty="0">
                <a:solidFill>
                  <a:srgbClr val="C00000"/>
                </a:solidFill>
              </a:rPr>
              <a:t>f</a:t>
            </a:r>
            <a:r>
              <a:rPr lang="en-US" sz="1200" dirty="0" smtClean="0">
                <a:solidFill>
                  <a:srgbClr val="C00000"/>
                </a:solidFill>
              </a:rPr>
              <a:t>or mode 6</a:t>
            </a:r>
            <a:endParaRPr lang="en-US" sz="1200" dirty="0">
              <a:solidFill>
                <a:srgbClr val="C00000"/>
              </a:solidFill>
            </a:endParaRPr>
          </a:p>
        </p:txBody>
      </p:sp>
      <p:cxnSp>
        <p:nvCxnSpPr>
          <p:cNvPr id="24" name="Straight Connector 23"/>
          <p:cNvCxnSpPr/>
          <p:nvPr/>
        </p:nvCxnSpPr>
        <p:spPr>
          <a:xfrm>
            <a:off x="6120883" y="3203052"/>
            <a:ext cx="0" cy="597159"/>
          </a:xfrm>
          <a:prstGeom prst="line">
            <a:avLst/>
          </a:prstGeom>
          <a:ln w="22225">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726163" y="4157142"/>
            <a:ext cx="3362132" cy="0"/>
          </a:xfrm>
          <a:prstGeom prst="line">
            <a:avLst/>
          </a:prstGeom>
          <a:ln w="22225">
            <a:solidFill>
              <a:srgbClr val="0B4CB5"/>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803757" y="3693722"/>
            <a:ext cx="1309718" cy="461665"/>
          </a:xfrm>
          <a:prstGeom prst="rect">
            <a:avLst/>
          </a:prstGeom>
          <a:noFill/>
          <a:ln>
            <a:solidFill>
              <a:schemeClr val="bg1"/>
            </a:solidFill>
          </a:ln>
        </p:spPr>
        <p:txBody>
          <a:bodyPr wrap="none" rtlCol="0">
            <a:spAutoFit/>
          </a:bodyPr>
          <a:lstStyle/>
          <a:p>
            <a:r>
              <a:rPr lang="en-US" sz="1200" dirty="0">
                <a:solidFill>
                  <a:srgbClr val="0B4CB5"/>
                </a:solidFill>
              </a:rPr>
              <a:t>v</a:t>
            </a:r>
            <a:r>
              <a:rPr lang="en-US" sz="1200" dirty="0" smtClean="0">
                <a:solidFill>
                  <a:srgbClr val="0B4CB5"/>
                </a:solidFill>
              </a:rPr>
              <a:t>ibrational energy</a:t>
            </a:r>
          </a:p>
          <a:p>
            <a:r>
              <a:rPr lang="en-US" sz="1200" dirty="0">
                <a:solidFill>
                  <a:srgbClr val="0B4CB5"/>
                </a:solidFill>
              </a:rPr>
              <a:t>f</a:t>
            </a:r>
            <a:r>
              <a:rPr lang="en-US" sz="1200" dirty="0" smtClean="0">
                <a:solidFill>
                  <a:srgbClr val="0B4CB5"/>
                </a:solidFill>
              </a:rPr>
              <a:t>or mode 5</a:t>
            </a:r>
            <a:endParaRPr lang="en-US" sz="1200" dirty="0">
              <a:solidFill>
                <a:srgbClr val="0B4CB5"/>
              </a:solidFill>
            </a:endParaRPr>
          </a:p>
        </p:txBody>
      </p:sp>
      <p:sp>
        <p:nvSpPr>
          <p:cNvPr id="30" name="TextBox 29"/>
          <p:cNvSpPr txBox="1"/>
          <p:nvPr/>
        </p:nvSpPr>
        <p:spPr>
          <a:xfrm>
            <a:off x="3265875" y="2209626"/>
            <a:ext cx="1309718" cy="461665"/>
          </a:xfrm>
          <a:prstGeom prst="rect">
            <a:avLst/>
          </a:prstGeom>
          <a:noFill/>
        </p:spPr>
        <p:txBody>
          <a:bodyPr wrap="none" rtlCol="0">
            <a:spAutoFit/>
          </a:bodyPr>
          <a:lstStyle/>
          <a:p>
            <a:r>
              <a:rPr lang="en-US" sz="1200" dirty="0">
                <a:solidFill>
                  <a:srgbClr val="C00000"/>
                </a:solidFill>
              </a:rPr>
              <a:t>v</a:t>
            </a:r>
            <a:r>
              <a:rPr lang="en-US" sz="1200" dirty="0" smtClean="0">
                <a:solidFill>
                  <a:srgbClr val="C00000"/>
                </a:solidFill>
              </a:rPr>
              <a:t>ibrational energy</a:t>
            </a:r>
          </a:p>
          <a:p>
            <a:r>
              <a:rPr lang="en-US" sz="1200" dirty="0">
                <a:solidFill>
                  <a:srgbClr val="C00000"/>
                </a:solidFill>
              </a:rPr>
              <a:t>f</a:t>
            </a:r>
            <a:r>
              <a:rPr lang="en-US" sz="1200" dirty="0" smtClean="0">
                <a:solidFill>
                  <a:srgbClr val="C00000"/>
                </a:solidFill>
              </a:rPr>
              <a:t>or mode 6</a:t>
            </a:r>
            <a:endParaRPr lang="en-US" sz="1200" dirty="0">
              <a:solidFill>
                <a:srgbClr val="C00000"/>
              </a:solidFill>
            </a:endParaRPr>
          </a:p>
        </p:txBody>
      </p:sp>
    </p:spTree>
    <p:extLst>
      <p:ext uri="{BB962C8B-B14F-4D97-AF65-F5344CB8AC3E}">
        <p14:creationId xmlns:p14="http://schemas.microsoft.com/office/powerpoint/2010/main" val="33609418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Image result for electronic spectrum of I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3248" y="274638"/>
            <a:ext cx="8885788" cy="1143000"/>
          </a:xfrm>
        </p:spPr>
        <p:txBody>
          <a:bodyPr>
            <a:normAutofit fontScale="90000"/>
          </a:bodyPr>
          <a:lstStyle/>
          <a:p>
            <a:r>
              <a:rPr lang="en-US" dirty="0" smtClean="0">
                <a:solidFill>
                  <a:srgbClr val="C00000"/>
                </a:solidFill>
                <a:latin typeface="Times New Roman" panose="02020603050405020304" pitchFamily="18" charset="0"/>
                <a:cs typeface="Times New Roman" panose="02020603050405020304" pitchFamily="18" charset="0"/>
              </a:rPr>
              <a:t>This gets really messy at higher energies!</a:t>
            </a:r>
            <a:endParaRPr lang="en-US" dirty="0">
              <a:solidFill>
                <a:srgbClr val="C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575" y="1678701"/>
            <a:ext cx="6799152" cy="4204843"/>
          </a:xfrm>
          <a:prstGeom prst="rect">
            <a:avLst/>
          </a:prstGeom>
        </p:spPr>
      </p:pic>
      <p:pic>
        <p:nvPicPr>
          <p:cNvPr id="1026" name="Picture 2" descr="Image result for para-dichlorobenzene"/>
          <p:cNvPicPr>
            <a:picLocks noChangeAspect="1" noChangeArrowheads="1"/>
          </p:cNvPicPr>
          <p:nvPr/>
        </p:nvPicPr>
        <p:blipFill rotWithShape="1">
          <a:blip r:embed="rId3">
            <a:extLst>
              <a:ext uri="{28A0092B-C50C-407E-A947-70E740481C1C}">
                <a14:useLocalDpi xmlns:a14="http://schemas.microsoft.com/office/drawing/2010/main" val="0"/>
              </a:ext>
            </a:extLst>
          </a:blip>
          <a:srcRect l="33658" r="33171"/>
          <a:stretch/>
        </p:blipFill>
        <p:spPr bwMode="auto">
          <a:xfrm>
            <a:off x="7492482" y="2466031"/>
            <a:ext cx="1074242" cy="227647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7859481" y="2271303"/>
            <a:ext cx="63588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495369" y="2271303"/>
            <a:ext cx="0" cy="81592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8559186" y="1881256"/>
            <a:ext cx="389850" cy="584775"/>
          </a:xfrm>
          <a:prstGeom prst="rect">
            <a:avLst/>
          </a:prstGeom>
        </p:spPr>
        <p:txBody>
          <a:bodyPr wrap="none">
            <a:spAutoFit/>
          </a:bodyPr>
          <a:lstStyle/>
          <a:p>
            <a:pPr lvl="0"/>
            <a:r>
              <a:rPr lang="en-US" sz="3200" dirty="0">
                <a:solidFill>
                  <a:prstClr val="black"/>
                </a:solidFill>
              </a:rPr>
              <a:t>+</a:t>
            </a:r>
            <a:endParaRPr lang="en-US" sz="3200" dirty="0">
              <a:solidFill>
                <a:prstClr val="black"/>
              </a:solidFill>
            </a:endParaRPr>
          </a:p>
        </p:txBody>
      </p:sp>
    </p:spTree>
    <p:extLst>
      <p:ext uri="{BB962C8B-B14F-4D97-AF65-F5344CB8AC3E}">
        <p14:creationId xmlns:p14="http://schemas.microsoft.com/office/powerpoint/2010/main" val="3247912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160" y="142875"/>
            <a:ext cx="8581061" cy="1143000"/>
          </a:xfrm>
        </p:spPr>
        <p:txBody>
          <a:bodyPr>
            <a:noAutofit/>
          </a:bodyPr>
          <a:lstStyle/>
          <a:p>
            <a:r>
              <a:rPr lang="en-US" sz="3600" dirty="0">
                <a:solidFill>
                  <a:srgbClr val="C00000"/>
                </a:solidFill>
                <a:latin typeface="Times New Roman" panose="02020603050405020304" pitchFamily="18" charset="0"/>
                <a:cs typeface="Times New Roman" panose="02020603050405020304" pitchFamily="18" charset="0"/>
              </a:rPr>
              <a:t>The Electromagnetic Spectrum Covers a </a:t>
            </a:r>
            <a:br>
              <a:rPr lang="en-US" sz="3600" dirty="0">
                <a:solidFill>
                  <a:srgbClr val="C00000"/>
                </a:solidFill>
                <a:latin typeface="Times New Roman" panose="02020603050405020304" pitchFamily="18" charset="0"/>
                <a:cs typeface="Times New Roman" panose="02020603050405020304" pitchFamily="18" charset="0"/>
              </a:rPr>
            </a:br>
            <a:r>
              <a:rPr lang="en-US" sz="3600" dirty="0">
                <a:solidFill>
                  <a:srgbClr val="C00000"/>
                </a:solidFill>
                <a:latin typeface="Times New Roman" panose="02020603050405020304" pitchFamily="18" charset="0"/>
                <a:cs typeface="Times New Roman" panose="02020603050405020304" pitchFamily="18" charset="0"/>
              </a:rPr>
              <a:t>HUGE Range of Wavelengths</a:t>
            </a:r>
            <a:endParaRPr lang="en-US" sz="3600" dirty="0"/>
          </a:p>
        </p:txBody>
      </p:sp>
      <mc:AlternateContent xmlns:mc="http://schemas.openxmlformats.org/markup-compatibility/2006" xmlns:a14="http://schemas.microsoft.com/office/drawing/2010/main">
        <mc:Choice Requires="a14">
          <p:sp>
            <p:nvSpPr>
              <p:cNvPr id="3" name="TextBox 2"/>
              <p:cNvSpPr txBox="1"/>
              <p:nvPr/>
            </p:nvSpPr>
            <p:spPr>
              <a:xfrm>
                <a:off x="371192" y="1530036"/>
                <a:ext cx="8365402" cy="535531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Luckily, different types of excitations correspond (generally) to different wavelength (or frequency) regions.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Excitation of </a:t>
                </a:r>
                <a:r>
                  <a:rPr lang="en-US" u="sng" dirty="0">
                    <a:solidFill>
                      <a:srgbClr val="C92409"/>
                    </a:solidFill>
                    <a:latin typeface="Times New Roman" panose="02020603050405020304" pitchFamily="18" charset="0"/>
                    <a:cs typeface="Times New Roman" panose="02020603050405020304" pitchFamily="18" charset="0"/>
                  </a:rPr>
                  <a:t>rotational motions</a:t>
                </a:r>
                <a:r>
                  <a:rPr lang="en-US" dirty="0">
                    <a:latin typeface="Times New Roman" panose="02020603050405020304" pitchFamily="18" charset="0"/>
                    <a:cs typeface="Times New Roman" panose="02020603050405020304" pitchFamily="18" charset="0"/>
                  </a:rPr>
                  <a:t> in molecules occurs in the </a:t>
                </a:r>
                <a:r>
                  <a:rPr lang="en-US" u="sng" dirty="0">
                    <a:solidFill>
                      <a:srgbClr val="C92409"/>
                    </a:solidFill>
                    <a:latin typeface="Times New Roman" panose="02020603050405020304" pitchFamily="18" charset="0"/>
                    <a:cs typeface="Times New Roman" panose="02020603050405020304" pitchFamily="18" charset="0"/>
                  </a:rPr>
                  <a:t>microwave region</a:t>
                </a:r>
                <a:r>
                  <a:rPr lang="en-US" dirty="0">
                    <a:latin typeface="Times New Roman" panose="02020603050405020304" pitchFamily="18" charset="0"/>
                    <a:cs typeface="Times New Roman" panose="02020603050405020304" pitchFamily="18" charset="0"/>
                  </a:rPr>
                  <a:t>:</a:t>
                </a:r>
              </a:p>
              <a:p>
                <a:r>
                  <a:rPr lang="en-US" dirty="0"/>
                  <a:t>	</a:t>
                </a:r>
                <a:r>
                  <a:rPr lang="el-GR" dirty="0">
                    <a:latin typeface="Times New Roman"/>
                    <a:cs typeface="Times New Roman"/>
                  </a:rPr>
                  <a:t>ν</a:t>
                </a:r>
                <a:r>
                  <a:rPr lang="en-US" dirty="0">
                    <a:latin typeface="Times New Roman"/>
                    <a:cs typeface="Times New Roman"/>
                  </a:rPr>
                  <a:t> = 3×10</a:t>
                </a:r>
                <a:r>
                  <a:rPr lang="en-US" baseline="30000" dirty="0">
                    <a:latin typeface="Times New Roman"/>
                    <a:cs typeface="Times New Roman"/>
                  </a:rPr>
                  <a:t>9</a:t>
                </a:r>
                <a:r>
                  <a:rPr lang="en-US" dirty="0">
                    <a:latin typeface="Times New Roman"/>
                    <a:cs typeface="Times New Roman"/>
                  </a:rPr>
                  <a:t>  to 3×10</a:t>
                </a:r>
                <a:r>
                  <a:rPr lang="en-US" baseline="30000" dirty="0">
                    <a:latin typeface="Times New Roman"/>
                    <a:cs typeface="Times New Roman"/>
                  </a:rPr>
                  <a:t>12</a:t>
                </a:r>
                <a:r>
                  <a:rPr lang="en-US" dirty="0">
                    <a:latin typeface="Times New Roman"/>
                    <a:cs typeface="Times New Roman"/>
                  </a:rPr>
                  <a:t> s</a:t>
                </a:r>
                <a:r>
                  <a:rPr lang="en-US" baseline="30000" dirty="0">
                    <a:latin typeface="Times New Roman"/>
                    <a:cs typeface="Times New Roman"/>
                  </a:rPr>
                  <a:t>-1</a:t>
                </a:r>
                <a:r>
                  <a:rPr lang="en-US" dirty="0">
                    <a:latin typeface="Times New Roman"/>
                    <a:cs typeface="Times New Roman"/>
                  </a:rPr>
                  <a:t>       or      3×10</a:t>
                </a:r>
                <a:r>
                  <a:rPr lang="en-US" baseline="30000" dirty="0">
                    <a:latin typeface="Times New Roman"/>
                    <a:cs typeface="Times New Roman"/>
                  </a:rPr>
                  <a:t>9</a:t>
                </a:r>
                <a:r>
                  <a:rPr lang="en-US" dirty="0">
                    <a:latin typeface="Times New Roman"/>
                    <a:cs typeface="Times New Roman"/>
                  </a:rPr>
                  <a:t>  to 3×10</a:t>
                </a:r>
                <a:r>
                  <a:rPr lang="en-US" baseline="30000" dirty="0">
                    <a:latin typeface="Times New Roman"/>
                    <a:cs typeface="Times New Roman"/>
                  </a:rPr>
                  <a:t>12</a:t>
                </a:r>
                <a:r>
                  <a:rPr lang="en-US" dirty="0">
                    <a:latin typeface="Times New Roman"/>
                    <a:cs typeface="Times New Roman"/>
                  </a:rPr>
                  <a:t> Hz</a:t>
                </a:r>
              </a:p>
              <a:p>
                <a:r>
                  <a:rPr lang="en-US" baseline="30000" dirty="0">
                    <a:latin typeface="Times New Roman"/>
                    <a:cs typeface="Times New Roman"/>
                  </a:rPr>
                  <a:t>	</a:t>
                </a:r>
                <a:r>
                  <a:rPr lang="el-GR" dirty="0">
                    <a:latin typeface="Times New Roman"/>
                    <a:cs typeface="Times New Roman"/>
                  </a:rPr>
                  <a:t>λ</a:t>
                </a:r>
                <a:r>
                  <a:rPr lang="en-US" dirty="0">
                    <a:latin typeface="Times New Roman"/>
                    <a:cs typeface="Times New Roman"/>
                  </a:rPr>
                  <a:t> = 10 cm  to  0.01 cm</a:t>
                </a:r>
              </a:p>
              <a:p>
                <a:r>
                  <a:rPr lang="en-US" dirty="0">
                    <a:latin typeface="Times New Roman"/>
                    <a:cs typeface="Times New Roman"/>
                  </a:rPr>
                  <a:t>	</a:t>
                </a:r>
                <a14:m>
                  <m:oMath xmlns:m="http://schemas.openxmlformats.org/officeDocument/2006/math">
                    <m:acc>
                      <m:accPr>
                        <m:chr m:val="̃"/>
                        <m:ctrlPr>
                          <a:rPr lang="en-US" i="1" smtClean="0">
                            <a:latin typeface="Cambria Math"/>
                            <a:ea typeface="Cambria Math"/>
                            <a:cs typeface="Times New Roman"/>
                          </a:rPr>
                        </m:ctrlPr>
                      </m:accPr>
                      <m:e>
                        <m:r>
                          <a:rPr lang="en-US" i="1">
                            <a:latin typeface="Cambria Math"/>
                            <a:ea typeface="Cambria Math"/>
                            <a:cs typeface="Times New Roman"/>
                          </a:rPr>
                          <m:t>𝜐</m:t>
                        </m:r>
                      </m:e>
                    </m:acc>
                  </m:oMath>
                </a14:m>
                <a:r>
                  <a:rPr lang="en-US" dirty="0">
                    <a:latin typeface="Times New Roman"/>
                    <a:cs typeface="Times New Roman"/>
                  </a:rPr>
                  <a:t> ≡ 1/</a:t>
                </a:r>
                <a:r>
                  <a:rPr lang="el-GR" dirty="0">
                    <a:latin typeface="Times New Roman"/>
                    <a:cs typeface="Times New Roman"/>
                  </a:rPr>
                  <a:t>λ</a:t>
                </a:r>
                <a:r>
                  <a:rPr lang="en-US" dirty="0">
                    <a:latin typeface="Times New Roman"/>
                    <a:cs typeface="Times New Roman"/>
                  </a:rPr>
                  <a:t> = 0.1 cm</a:t>
                </a:r>
                <a:r>
                  <a:rPr lang="en-US" baseline="30000" dirty="0">
                    <a:latin typeface="Times New Roman"/>
                    <a:cs typeface="Times New Roman"/>
                  </a:rPr>
                  <a:t>-1</a:t>
                </a:r>
                <a:r>
                  <a:rPr lang="en-US" dirty="0">
                    <a:latin typeface="Times New Roman"/>
                    <a:cs typeface="Times New Roman"/>
                  </a:rPr>
                  <a:t> to 100 cm</a:t>
                </a:r>
                <a:r>
                  <a:rPr lang="en-US" baseline="30000" dirty="0">
                    <a:latin typeface="Times New Roman"/>
                    <a:cs typeface="Times New Roman"/>
                  </a:rPr>
                  <a:t>-1</a:t>
                </a:r>
                <a:r>
                  <a:rPr lang="en-US" dirty="0">
                    <a:latin typeface="Times New Roman"/>
                    <a:cs typeface="Times New Roman"/>
                  </a:rPr>
                  <a:t>  (cm</a:t>
                </a:r>
                <a:r>
                  <a:rPr lang="en-US" baseline="30000" dirty="0">
                    <a:latin typeface="Times New Roman"/>
                    <a:cs typeface="Times New Roman"/>
                  </a:rPr>
                  <a:t>-1</a:t>
                </a:r>
                <a:r>
                  <a:rPr lang="en-US" dirty="0">
                    <a:latin typeface="Times New Roman"/>
                    <a:cs typeface="Times New Roman"/>
                  </a:rPr>
                  <a:t> are called </a:t>
                </a:r>
                <a:r>
                  <a:rPr lang="en-US" dirty="0" smtClean="0">
                    <a:solidFill>
                      <a:srgbClr val="C92409"/>
                    </a:solidFill>
                    <a:latin typeface="Times New Roman"/>
                    <a:cs typeface="Times New Roman"/>
                  </a:rPr>
                  <a:t>wavenumbers</a:t>
                </a:r>
                <a:r>
                  <a:rPr lang="en-US" dirty="0" smtClean="0">
                    <a:latin typeface="Times New Roman"/>
                    <a:cs typeface="Times New Roman"/>
                  </a:rPr>
                  <a:t>)</a:t>
                </a:r>
              </a:p>
              <a:p>
                <a:r>
                  <a:rPr lang="en-US" baseline="30000" dirty="0">
                    <a:latin typeface="Times New Roman"/>
                    <a:cs typeface="Times New Roman"/>
                  </a:rPr>
                  <a:t>	</a:t>
                </a:r>
                <a:r>
                  <a:rPr lang="el-GR" dirty="0">
                    <a:latin typeface="Times New Roman"/>
                    <a:cs typeface="Times New Roman"/>
                  </a:rPr>
                  <a:t> </a:t>
                </a:r>
                <a:r>
                  <a:rPr lang="el-GR" dirty="0" smtClean="0">
                    <a:latin typeface="Times New Roman"/>
                    <a:cs typeface="Times New Roman"/>
                  </a:rPr>
                  <a:t>ν</a:t>
                </a:r>
                <a:r>
                  <a:rPr lang="en-US" dirty="0" smtClean="0">
                    <a:latin typeface="Times New Roman"/>
                    <a:cs typeface="Times New Roman"/>
                  </a:rPr>
                  <a:t> and </a:t>
                </a:r>
                <a14:m>
                  <m:oMath xmlns:m="http://schemas.openxmlformats.org/officeDocument/2006/math">
                    <m:acc>
                      <m:accPr>
                        <m:chr m:val="̃"/>
                        <m:ctrlPr>
                          <a:rPr lang="en-US" i="1">
                            <a:latin typeface="Cambria Math"/>
                            <a:ea typeface="Cambria Math"/>
                            <a:cs typeface="Times New Roman"/>
                          </a:rPr>
                        </m:ctrlPr>
                      </m:accPr>
                      <m:e>
                        <m:r>
                          <a:rPr lang="en-US" i="1">
                            <a:latin typeface="Cambria Math"/>
                            <a:ea typeface="Cambria Math"/>
                            <a:cs typeface="Times New Roman"/>
                          </a:rPr>
                          <m:t>𝜐</m:t>
                        </m:r>
                      </m:e>
                    </m:acc>
                  </m:oMath>
                </a14:m>
                <a:r>
                  <a:rPr lang="en-US" dirty="0" smtClean="0">
                    <a:latin typeface="Times New Roman"/>
                    <a:cs typeface="Times New Roman"/>
                  </a:rPr>
                  <a:t> are proportional to the photon energy and are “quasi-energy units”</a:t>
                </a:r>
                <a:endParaRPr lang="en-US" baseline="30000" dirty="0">
                  <a:latin typeface="Times New Roman"/>
                  <a:cs typeface="Times New Roman"/>
                </a:endParaRPr>
              </a:p>
              <a:p>
                <a:endParaRPr lang="en-US" dirty="0">
                  <a:latin typeface="Times New Roman"/>
                  <a:cs typeface="Times New Roman"/>
                </a:endParaRPr>
              </a:p>
              <a:p>
                <a:r>
                  <a:rPr lang="en-US" dirty="0">
                    <a:latin typeface="Times New Roman"/>
                    <a:cs typeface="Times New Roman"/>
                  </a:rPr>
                  <a:t>Excitation of </a:t>
                </a:r>
                <a:r>
                  <a:rPr lang="en-US" u="sng" dirty="0">
                    <a:solidFill>
                      <a:srgbClr val="C92409"/>
                    </a:solidFill>
                    <a:latin typeface="Times New Roman"/>
                    <a:cs typeface="Times New Roman"/>
                  </a:rPr>
                  <a:t>vibrational motions</a:t>
                </a:r>
                <a:r>
                  <a:rPr lang="en-US" dirty="0">
                    <a:latin typeface="Times New Roman"/>
                    <a:cs typeface="Times New Roman"/>
                  </a:rPr>
                  <a:t> in molecules occurs in the </a:t>
                </a:r>
                <a:r>
                  <a:rPr lang="en-US" u="sng" dirty="0">
                    <a:solidFill>
                      <a:srgbClr val="C92409"/>
                    </a:solidFill>
                    <a:latin typeface="Times New Roman"/>
                    <a:cs typeface="Times New Roman"/>
                  </a:rPr>
                  <a:t>infrared region</a:t>
                </a:r>
                <a:r>
                  <a:rPr lang="en-US" dirty="0">
                    <a:latin typeface="Times New Roman"/>
                    <a:cs typeface="Times New Roman"/>
                  </a:rPr>
                  <a:t>:</a:t>
                </a:r>
                <a:endParaRPr lang="en-US" dirty="0"/>
              </a:p>
              <a:p>
                <a:r>
                  <a:rPr lang="en-US" dirty="0"/>
                  <a:t>	</a:t>
                </a:r>
                <a:r>
                  <a:rPr lang="el-GR" dirty="0">
                    <a:latin typeface="Times New Roman"/>
                    <a:cs typeface="Times New Roman"/>
                  </a:rPr>
                  <a:t>ν</a:t>
                </a:r>
                <a:r>
                  <a:rPr lang="en-US" dirty="0">
                    <a:latin typeface="Times New Roman"/>
                    <a:cs typeface="Times New Roman"/>
                  </a:rPr>
                  <a:t> = 3×10</a:t>
                </a:r>
                <a:r>
                  <a:rPr lang="en-US" baseline="30000" dirty="0">
                    <a:latin typeface="Times New Roman"/>
                    <a:cs typeface="Times New Roman"/>
                  </a:rPr>
                  <a:t>12</a:t>
                </a:r>
                <a:r>
                  <a:rPr lang="en-US" dirty="0">
                    <a:latin typeface="Times New Roman"/>
                    <a:cs typeface="Times New Roman"/>
                  </a:rPr>
                  <a:t>  to 1.2×10</a:t>
                </a:r>
                <a:r>
                  <a:rPr lang="en-US" baseline="30000" dirty="0">
                    <a:latin typeface="Times New Roman"/>
                    <a:cs typeface="Times New Roman"/>
                  </a:rPr>
                  <a:t>14</a:t>
                </a:r>
                <a:r>
                  <a:rPr lang="en-US" dirty="0">
                    <a:latin typeface="Times New Roman"/>
                    <a:cs typeface="Times New Roman"/>
                  </a:rPr>
                  <a:t> s</a:t>
                </a:r>
                <a:r>
                  <a:rPr lang="en-US" baseline="30000" dirty="0">
                    <a:latin typeface="Times New Roman"/>
                    <a:cs typeface="Times New Roman"/>
                  </a:rPr>
                  <a:t>-1</a:t>
                </a:r>
                <a:r>
                  <a:rPr lang="en-US" dirty="0">
                    <a:latin typeface="Times New Roman"/>
                    <a:cs typeface="Times New Roman"/>
                  </a:rPr>
                  <a:t> (also known as Hz)</a:t>
                </a:r>
              </a:p>
              <a:p>
                <a:r>
                  <a:rPr lang="en-US" baseline="30000" dirty="0">
                    <a:latin typeface="Times New Roman"/>
                    <a:cs typeface="Times New Roman"/>
                  </a:rPr>
                  <a:t>	</a:t>
                </a:r>
                <a:r>
                  <a:rPr lang="el-GR" dirty="0">
                    <a:latin typeface="Times New Roman"/>
                    <a:cs typeface="Times New Roman"/>
                  </a:rPr>
                  <a:t>λ</a:t>
                </a:r>
                <a:r>
                  <a:rPr lang="en-US" dirty="0">
                    <a:latin typeface="Times New Roman"/>
                    <a:cs typeface="Times New Roman"/>
                  </a:rPr>
                  <a:t> = 100 </a:t>
                </a:r>
                <a:r>
                  <a:rPr lang="el-GR" dirty="0">
                    <a:latin typeface="Times New Roman"/>
                    <a:cs typeface="Times New Roman"/>
                  </a:rPr>
                  <a:t>μ</a:t>
                </a:r>
                <a:r>
                  <a:rPr lang="en-US" dirty="0">
                    <a:latin typeface="Times New Roman"/>
                    <a:cs typeface="Times New Roman"/>
                  </a:rPr>
                  <a:t>m  to  2.5 </a:t>
                </a:r>
                <a:r>
                  <a:rPr lang="el-GR" dirty="0">
                    <a:latin typeface="Times New Roman"/>
                    <a:cs typeface="Times New Roman"/>
                  </a:rPr>
                  <a:t>μ</a:t>
                </a:r>
                <a:r>
                  <a:rPr lang="en-US" dirty="0">
                    <a:latin typeface="Times New Roman"/>
                    <a:cs typeface="Times New Roman"/>
                  </a:rPr>
                  <a:t>m</a:t>
                </a:r>
              </a:p>
              <a:p>
                <a:r>
                  <a:rPr lang="en-US" dirty="0">
                    <a:latin typeface="Times New Roman"/>
                    <a:cs typeface="Times New Roman"/>
                  </a:rPr>
                  <a:t>	</a:t>
                </a:r>
                <a14:m>
                  <m:oMath xmlns:m="http://schemas.openxmlformats.org/officeDocument/2006/math">
                    <m:acc>
                      <m:accPr>
                        <m:chr m:val="̃"/>
                        <m:ctrlPr>
                          <a:rPr lang="en-US" i="1">
                            <a:latin typeface="Cambria Math"/>
                            <a:ea typeface="Cambria Math"/>
                            <a:cs typeface="Times New Roman"/>
                          </a:rPr>
                        </m:ctrlPr>
                      </m:accPr>
                      <m:e>
                        <m:r>
                          <a:rPr lang="en-US" i="1">
                            <a:latin typeface="Cambria Math"/>
                            <a:ea typeface="Cambria Math"/>
                            <a:cs typeface="Times New Roman"/>
                          </a:rPr>
                          <m:t>𝜐</m:t>
                        </m:r>
                      </m:e>
                    </m:acc>
                  </m:oMath>
                </a14:m>
                <a:r>
                  <a:rPr lang="en-US" dirty="0">
                    <a:latin typeface="Times New Roman"/>
                    <a:cs typeface="Times New Roman"/>
                  </a:rPr>
                  <a:t> = 100 cm</a:t>
                </a:r>
                <a:r>
                  <a:rPr lang="en-US" baseline="30000" dirty="0">
                    <a:latin typeface="Times New Roman"/>
                    <a:cs typeface="Times New Roman"/>
                  </a:rPr>
                  <a:t>-1</a:t>
                </a:r>
                <a:r>
                  <a:rPr lang="en-US" dirty="0">
                    <a:latin typeface="Times New Roman"/>
                    <a:cs typeface="Times New Roman"/>
                  </a:rPr>
                  <a:t> to 4000 cm</a:t>
                </a:r>
                <a:r>
                  <a:rPr lang="en-US" baseline="30000" dirty="0">
                    <a:latin typeface="Times New Roman"/>
                    <a:cs typeface="Times New Roman"/>
                  </a:rPr>
                  <a:t>-1</a:t>
                </a:r>
                <a:r>
                  <a:rPr lang="en-US" dirty="0">
                    <a:latin typeface="Times New Roman"/>
                    <a:cs typeface="Times New Roman"/>
                  </a:rPr>
                  <a:t> </a:t>
                </a:r>
              </a:p>
              <a:p>
                <a:endParaRPr lang="en-US" dirty="0">
                  <a:latin typeface="Times New Roman"/>
                  <a:cs typeface="Times New Roman"/>
                </a:endParaRPr>
              </a:p>
              <a:p>
                <a:r>
                  <a:rPr lang="en-US" dirty="0">
                    <a:latin typeface="Times New Roman"/>
                    <a:cs typeface="Times New Roman"/>
                  </a:rPr>
                  <a:t>Excitation of </a:t>
                </a:r>
                <a:r>
                  <a:rPr lang="en-US" u="sng" dirty="0">
                    <a:solidFill>
                      <a:srgbClr val="C92409"/>
                    </a:solidFill>
                    <a:latin typeface="Times New Roman"/>
                    <a:cs typeface="Times New Roman"/>
                  </a:rPr>
                  <a:t>electrons</a:t>
                </a:r>
                <a:r>
                  <a:rPr lang="en-US" dirty="0">
                    <a:latin typeface="Times New Roman"/>
                    <a:cs typeface="Times New Roman"/>
                  </a:rPr>
                  <a:t> in  atoms and molecules usually occurs in the </a:t>
                </a:r>
                <a:r>
                  <a:rPr lang="en-US" u="sng" dirty="0">
                    <a:solidFill>
                      <a:srgbClr val="C92409"/>
                    </a:solidFill>
                    <a:latin typeface="Times New Roman"/>
                    <a:cs typeface="Times New Roman"/>
                  </a:rPr>
                  <a:t>near infrared, </a:t>
                </a:r>
                <a:r>
                  <a:rPr lang="en-US" dirty="0">
                    <a:solidFill>
                      <a:srgbClr val="C92409"/>
                    </a:solidFill>
                    <a:latin typeface="Times New Roman"/>
                    <a:cs typeface="Times New Roman"/>
                  </a:rPr>
                  <a:t>	</a:t>
                </a:r>
                <a:r>
                  <a:rPr lang="en-US" u="sng" dirty="0">
                    <a:solidFill>
                      <a:srgbClr val="C92409"/>
                    </a:solidFill>
                    <a:latin typeface="Times New Roman"/>
                    <a:cs typeface="Times New Roman"/>
                  </a:rPr>
                  <a:t>visible and ultraviolet regions</a:t>
                </a:r>
                <a:r>
                  <a:rPr lang="en-US" dirty="0">
                    <a:latin typeface="Times New Roman"/>
                    <a:cs typeface="Times New Roman"/>
                  </a:rPr>
                  <a:t>:</a:t>
                </a:r>
                <a:endParaRPr lang="en-US" dirty="0"/>
              </a:p>
              <a:p>
                <a:r>
                  <a:rPr lang="en-US" dirty="0"/>
                  <a:t>	</a:t>
                </a:r>
                <a:r>
                  <a:rPr lang="el-GR" dirty="0">
                    <a:latin typeface="Times New Roman"/>
                    <a:cs typeface="Times New Roman"/>
                  </a:rPr>
                  <a:t>ν</a:t>
                </a:r>
                <a:r>
                  <a:rPr lang="en-US" dirty="0">
                    <a:latin typeface="Times New Roman"/>
                    <a:cs typeface="Times New Roman"/>
                  </a:rPr>
                  <a:t> = 1.5×10</a:t>
                </a:r>
                <a:r>
                  <a:rPr lang="en-US" baseline="30000" dirty="0">
                    <a:latin typeface="Times New Roman"/>
                    <a:cs typeface="Times New Roman"/>
                  </a:rPr>
                  <a:t>14</a:t>
                </a:r>
                <a:r>
                  <a:rPr lang="en-US" dirty="0">
                    <a:latin typeface="Times New Roman"/>
                    <a:cs typeface="Times New Roman"/>
                  </a:rPr>
                  <a:t>  to 3×10</a:t>
                </a:r>
                <a:r>
                  <a:rPr lang="en-US" baseline="30000" dirty="0">
                    <a:latin typeface="Times New Roman"/>
                    <a:cs typeface="Times New Roman"/>
                  </a:rPr>
                  <a:t>15</a:t>
                </a:r>
                <a:r>
                  <a:rPr lang="en-US" dirty="0">
                    <a:latin typeface="Times New Roman"/>
                    <a:cs typeface="Times New Roman"/>
                  </a:rPr>
                  <a:t> s</a:t>
                </a:r>
                <a:r>
                  <a:rPr lang="en-US" baseline="30000" dirty="0">
                    <a:latin typeface="Times New Roman"/>
                    <a:cs typeface="Times New Roman"/>
                  </a:rPr>
                  <a:t>-1</a:t>
                </a:r>
                <a:r>
                  <a:rPr lang="en-US" dirty="0">
                    <a:latin typeface="Times New Roman"/>
                    <a:cs typeface="Times New Roman"/>
                  </a:rPr>
                  <a:t> (also known as Hz)</a:t>
                </a:r>
              </a:p>
              <a:p>
                <a:r>
                  <a:rPr lang="en-US" baseline="30000" dirty="0">
                    <a:latin typeface="Times New Roman"/>
                    <a:cs typeface="Times New Roman"/>
                  </a:rPr>
                  <a:t>	</a:t>
                </a:r>
                <a:r>
                  <a:rPr lang="el-GR" dirty="0">
                    <a:latin typeface="Times New Roman"/>
                    <a:cs typeface="Times New Roman"/>
                  </a:rPr>
                  <a:t>λ</a:t>
                </a:r>
                <a:r>
                  <a:rPr lang="en-US" dirty="0">
                    <a:latin typeface="Times New Roman"/>
                    <a:cs typeface="Times New Roman"/>
                  </a:rPr>
                  <a:t> = 2000 nm  to  100 nm</a:t>
                </a:r>
              </a:p>
              <a:p>
                <a:r>
                  <a:rPr lang="en-US" dirty="0">
                    <a:latin typeface="Times New Roman"/>
                    <a:cs typeface="Times New Roman"/>
                  </a:rPr>
                  <a:t>	</a:t>
                </a:r>
                <a14:m>
                  <m:oMath xmlns:m="http://schemas.openxmlformats.org/officeDocument/2006/math">
                    <m:acc>
                      <m:accPr>
                        <m:chr m:val="̃"/>
                        <m:ctrlPr>
                          <a:rPr lang="en-US" i="1">
                            <a:latin typeface="Cambria Math"/>
                            <a:ea typeface="Cambria Math"/>
                            <a:cs typeface="Times New Roman"/>
                          </a:rPr>
                        </m:ctrlPr>
                      </m:accPr>
                      <m:e>
                        <m:r>
                          <a:rPr lang="en-US" i="1">
                            <a:latin typeface="Cambria Math"/>
                            <a:ea typeface="Cambria Math"/>
                            <a:cs typeface="Times New Roman"/>
                          </a:rPr>
                          <m:t>𝜐</m:t>
                        </m:r>
                      </m:e>
                    </m:acc>
                  </m:oMath>
                </a14:m>
                <a:r>
                  <a:rPr lang="en-US" dirty="0">
                    <a:latin typeface="Times New Roman"/>
                    <a:cs typeface="Times New Roman"/>
                  </a:rPr>
                  <a:t> = 5000 cm</a:t>
                </a:r>
                <a:r>
                  <a:rPr lang="en-US" baseline="30000" dirty="0">
                    <a:latin typeface="Times New Roman"/>
                    <a:cs typeface="Times New Roman"/>
                  </a:rPr>
                  <a:t>-1</a:t>
                </a:r>
                <a:r>
                  <a:rPr lang="en-US" dirty="0">
                    <a:latin typeface="Times New Roman"/>
                    <a:cs typeface="Times New Roman"/>
                  </a:rPr>
                  <a:t> to 100000 cm</a:t>
                </a:r>
                <a:r>
                  <a:rPr lang="en-US" baseline="30000" dirty="0">
                    <a:latin typeface="Times New Roman"/>
                    <a:cs typeface="Times New Roman"/>
                  </a:rPr>
                  <a:t>-1</a:t>
                </a:r>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371192" y="1530036"/>
                <a:ext cx="8365402" cy="5355312"/>
              </a:xfrm>
              <a:prstGeom prst="rect">
                <a:avLst/>
              </a:prstGeom>
              <a:blipFill rotWithShape="1">
                <a:blip r:embed="rId2"/>
                <a:stretch>
                  <a:fillRect l="-656" t="-569" b="-797"/>
                </a:stretch>
              </a:blipFill>
            </p:spPr>
            <p:txBody>
              <a:bodyPr/>
              <a:lstStyle/>
              <a:p>
                <a:r>
                  <a:rPr lang="en-US">
                    <a:noFill/>
                  </a:rPr>
                  <a:t> </a:t>
                </a:r>
              </a:p>
            </p:txBody>
          </p:sp>
        </mc:Fallback>
      </mc:AlternateContent>
    </p:spTree>
    <p:extLst>
      <p:ext uri="{BB962C8B-B14F-4D97-AF65-F5344CB8AC3E}">
        <p14:creationId xmlns:p14="http://schemas.microsoft.com/office/powerpoint/2010/main" val="28886759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C00000"/>
                </a:solidFill>
                <a:latin typeface="Times New Roman" panose="02020603050405020304" pitchFamily="18" charset="0"/>
                <a:cs typeface="Times New Roman" panose="02020603050405020304" pitchFamily="18" charset="0"/>
              </a:rPr>
              <a:t>Electronic emission spectroscopy </a:t>
            </a:r>
            <a:br>
              <a:rPr lang="en-US" dirty="0" smtClean="0">
                <a:solidFill>
                  <a:srgbClr val="C00000"/>
                </a:solidFill>
                <a:latin typeface="Times New Roman" panose="02020603050405020304" pitchFamily="18" charset="0"/>
                <a:cs typeface="Times New Roman" panose="02020603050405020304" pitchFamily="18" charset="0"/>
              </a:rPr>
            </a:br>
            <a:r>
              <a:rPr lang="en-US" dirty="0" smtClean="0">
                <a:solidFill>
                  <a:srgbClr val="C00000"/>
                </a:solidFill>
                <a:latin typeface="Times New Roman" panose="02020603050405020304" pitchFamily="18" charset="0"/>
                <a:cs typeface="Times New Roman" panose="02020603050405020304" pitchFamily="18" charset="0"/>
              </a:rPr>
              <a:t>of diatomic molecules</a:t>
            </a:r>
            <a:endParaRPr lang="en-US" dirty="0">
              <a:solidFill>
                <a:srgbClr val="C00000"/>
              </a:solidFill>
              <a:latin typeface="Times New Roman" panose="02020603050405020304" pitchFamily="18" charset="0"/>
              <a:cs typeface="Times New Roman" panose="02020603050405020304" pitchFamily="18" charset="0"/>
            </a:endParaRPr>
          </a:p>
        </p:txBody>
      </p:sp>
      <p:sp>
        <p:nvSpPr>
          <p:cNvPr id="3" name="AutoShape 2" descr="Image result for electronic spectrum of I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6" name="Group 5"/>
          <p:cNvGrpSpPr/>
          <p:nvPr/>
        </p:nvGrpSpPr>
        <p:grpSpPr>
          <a:xfrm>
            <a:off x="-1" y="1362268"/>
            <a:ext cx="6468107" cy="5439323"/>
            <a:chOff x="723726" y="1373375"/>
            <a:chExt cx="3841339" cy="3127872"/>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41565"/>
            <a:stretch/>
          </p:blipFill>
          <p:spPr>
            <a:xfrm>
              <a:off x="723726" y="1373375"/>
              <a:ext cx="3841339" cy="1433212"/>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41788"/>
            <a:stretch/>
          </p:blipFill>
          <p:spPr>
            <a:xfrm>
              <a:off x="807577" y="2749630"/>
              <a:ext cx="3036155" cy="1751617"/>
            </a:xfrm>
            <a:prstGeom prst="rect">
              <a:avLst/>
            </a:prstGeom>
          </p:spPr>
        </p:pic>
      </p:grpSp>
      <p:sp>
        <p:nvSpPr>
          <p:cNvPr id="7" name="TextBox 6"/>
          <p:cNvSpPr txBox="1"/>
          <p:nvPr/>
        </p:nvSpPr>
        <p:spPr>
          <a:xfrm>
            <a:off x="2540227" y="6262025"/>
            <a:ext cx="2256708" cy="369332"/>
          </a:xfrm>
          <a:prstGeom prst="rect">
            <a:avLst/>
          </a:prstGeom>
          <a:noFill/>
        </p:spPr>
        <p:txBody>
          <a:bodyPr wrap="none" rtlCol="0">
            <a:spAutoFit/>
          </a:bodyPr>
          <a:lstStyle/>
          <a:p>
            <a:r>
              <a:rPr lang="en-US" dirty="0" smtClean="0"/>
              <a:t>Lower</a:t>
            </a:r>
            <a:r>
              <a:rPr lang="en-US" dirty="0" smtClean="0"/>
              <a:t> </a:t>
            </a:r>
            <a:r>
              <a:rPr lang="en-US" dirty="0" smtClean="0"/>
              <a:t>electronic state</a:t>
            </a:r>
            <a:endParaRPr lang="en-US" dirty="0"/>
          </a:p>
        </p:txBody>
      </p:sp>
      <p:sp>
        <p:nvSpPr>
          <p:cNvPr id="8" name="TextBox 7"/>
          <p:cNvSpPr txBox="1"/>
          <p:nvPr/>
        </p:nvSpPr>
        <p:spPr>
          <a:xfrm>
            <a:off x="2895601" y="2693727"/>
            <a:ext cx="3007259" cy="369332"/>
          </a:xfrm>
          <a:prstGeom prst="rect">
            <a:avLst/>
          </a:prstGeom>
          <a:noFill/>
        </p:spPr>
        <p:txBody>
          <a:bodyPr wrap="square" rtlCol="0">
            <a:spAutoFit/>
          </a:bodyPr>
          <a:lstStyle/>
          <a:p>
            <a:r>
              <a:rPr lang="en-US" dirty="0" smtClean="0"/>
              <a:t>Excited electronic </a:t>
            </a:r>
            <a:r>
              <a:rPr lang="en-US" dirty="0" smtClean="0"/>
              <a:t>state</a:t>
            </a:r>
            <a:endParaRPr lang="en-US" dirty="0"/>
          </a:p>
        </p:txBody>
      </p:sp>
      <p:sp>
        <p:nvSpPr>
          <p:cNvPr id="9" name="TextBox 8"/>
          <p:cNvSpPr txBox="1"/>
          <p:nvPr/>
        </p:nvSpPr>
        <p:spPr>
          <a:xfrm>
            <a:off x="25954" y="4680642"/>
            <a:ext cx="1277745" cy="954107"/>
          </a:xfrm>
          <a:prstGeom prst="rect">
            <a:avLst/>
          </a:prstGeom>
          <a:noFill/>
        </p:spPr>
        <p:txBody>
          <a:bodyPr wrap="square" rtlCol="0">
            <a:spAutoFit/>
          </a:bodyPr>
          <a:lstStyle/>
          <a:p>
            <a:r>
              <a:rPr lang="en-US" sz="1400" dirty="0" smtClean="0"/>
              <a:t>Vibrational levels are labeled by v” in ground state</a:t>
            </a:r>
            <a:endParaRPr lang="en-US" sz="1400" dirty="0"/>
          </a:p>
        </p:txBody>
      </p:sp>
      <p:sp>
        <p:nvSpPr>
          <p:cNvPr id="20" name="TextBox 19"/>
          <p:cNvSpPr txBox="1"/>
          <p:nvPr/>
        </p:nvSpPr>
        <p:spPr>
          <a:xfrm>
            <a:off x="194049" y="2339785"/>
            <a:ext cx="1277745" cy="954107"/>
          </a:xfrm>
          <a:prstGeom prst="rect">
            <a:avLst/>
          </a:prstGeom>
          <a:noFill/>
        </p:spPr>
        <p:txBody>
          <a:bodyPr wrap="square" rtlCol="0">
            <a:spAutoFit/>
          </a:bodyPr>
          <a:lstStyle/>
          <a:p>
            <a:r>
              <a:rPr lang="en-US" sz="1400" dirty="0" smtClean="0"/>
              <a:t>Vibrational levels are labeled by v’ in excited state</a:t>
            </a:r>
            <a:endParaRPr lang="en-US" sz="1400" dirty="0"/>
          </a:p>
        </p:txBody>
      </p:sp>
      <p:sp>
        <p:nvSpPr>
          <p:cNvPr id="24" name="TextBox 23"/>
          <p:cNvSpPr txBox="1"/>
          <p:nvPr/>
        </p:nvSpPr>
        <p:spPr>
          <a:xfrm>
            <a:off x="5902860" y="1618265"/>
            <a:ext cx="3005749" cy="3539430"/>
          </a:xfrm>
          <a:prstGeom prst="rect">
            <a:avLst/>
          </a:prstGeom>
          <a:noFill/>
        </p:spPr>
        <p:txBody>
          <a:bodyPr wrap="square" rtlCol="0">
            <a:spAutoFit/>
          </a:bodyPr>
          <a:lstStyle/>
          <a:p>
            <a:r>
              <a:rPr lang="en-US" sz="1600" dirty="0" smtClean="0"/>
              <a:t>When a molecule is excited in an electric discharge (like N</a:t>
            </a:r>
            <a:r>
              <a:rPr lang="en-US" sz="1600" baseline="-25000" dirty="0" smtClean="0"/>
              <a:t>2</a:t>
            </a:r>
            <a:r>
              <a:rPr lang="en-US" sz="1600" dirty="0" smtClean="0"/>
              <a:t> in Prof. </a:t>
            </a:r>
            <a:r>
              <a:rPr lang="en-US" sz="1600" dirty="0" err="1" smtClean="0"/>
              <a:t>Statler’s</a:t>
            </a:r>
            <a:r>
              <a:rPr lang="en-US" sz="1600" dirty="0" smtClean="0"/>
              <a:t> discharge experiment), the excited state molecules can fluoresce to many different vibrational levels of the lower state.  Then we see a series of nearly equally spaced emission bands.</a:t>
            </a:r>
          </a:p>
          <a:p>
            <a:endParaRPr lang="en-US" sz="1600" dirty="0"/>
          </a:p>
          <a:p>
            <a:r>
              <a:rPr lang="en-US" sz="1600" dirty="0" smtClean="0"/>
              <a:t>If several vibrational levels are populated in the excited state, we can get several series of emission bands (as in N</a:t>
            </a:r>
            <a:r>
              <a:rPr lang="en-US" sz="1600" baseline="-25000" dirty="0" smtClean="0"/>
              <a:t>2</a:t>
            </a:r>
            <a:r>
              <a:rPr lang="en-US" sz="1600" dirty="0" smtClean="0"/>
              <a:t> below).</a:t>
            </a:r>
            <a:endParaRPr lang="en-US" sz="1600" dirty="0"/>
          </a:p>
        </p:txBody>
      </p:sp>
      <p:sp>
        <p:nvSpPr>
          <p:cNvPr id="27" name="TextBox 26"/>
          <p:cNvSpPr txBox="1"/>
          <p:nvPr/>
        </p:nvSpPr>
        <p:spPr>
          <a:xfrm>
            <a:off x="1910281" y="6346789"/>
            <a:ext cx="442750" cy="369332"/>
          </a:xfrm>
          <a:prstGeom prst="rect">
            <a:avLst/>
          </a:prstGeom>
          <a:noFill/>
        </p:spPr>
        <p:txBody>
          <a:bodyPr wrap="none" rtlCol="0">
            <a:spAutoFit/>
          </a:bodyPr>
          <a:lstStyle/>
          <a:p>
            <a:r>
              <a:rPr lang="en-US" dirty="0" smtClean="0"/>
              <a:t>AB</a:t>
            </a:r>
            <a:endParaRPr lang="en-US" dirty="0"/>
          </a:p>
        </p:txBody>
      </p:sp>
      <p:sp>
        <p:nvSpPr>
          <p:cNvPr id="28" name="TextBox 27"/>
          <p:cNvSpPr txBox="1"/>
          <p:nvPr/>
        </p:nvSpPr>
        <p:spPr>
          <a:xfrm>
            <a:off x="2353031" y="3386224"/>
            <a:ext cx="558166" cy="369332"/>
          </a:xfrm>
          <a:prstGeom prst="rect">
            <a:avLst/>
          </a:prstGeom>
          <a:noFill/>
        </p:spPr>
        <p:txBody>
          <a:bodyPr wrap="none" rtlCol="0">
            <a:spAutoFit/>
          </a:bodyPr>
          <a:lstStyle/>
          <a:p>
            <a:r>
              <a:rPr lang="en-US" dirty="0" smtClean="0"/>
              <a:t>AB*</a:t>
            </a:r>
            <a:endParaRPr lang="en-US" dirty="0"/>
          </a:p>
        </p:txBody>
      </p:sp>
      <p:sp>
        <p:nvSpPr>
          <p:cNvPr id="29" name="TextBox 28"/>
          <p:cNvSpPr txBox="1"/>
          <p:nvPr/>
        </p:nvSpPr>
        <p:spPr>
          <a:xfrm>
            <a:off x="3677557" y="4041216"/>
            <a:ext cx="663964" cy="369332"/>
          </a:xfrm>
          <a:prstGeom prst="rect">
            <a:avLst/>
          </a:prstGeom>
          <a:noFill/>
        </p:spPr>
        <p:txBody>
          <a:bodyPr wrap="none" rtlCol="0">
            <a:spAutoFit/>
          </a:bodyPr>
          <a:lstStyle/>
          <a:p>
            <a:r>
              <a:rPr lang="en-US" dirty="0" smtClean="0"/>
              <a:t>A + B</a:t>
            </a:r>
            <a:endParaRPr lang="en-US" dirty="0"/>
          </a:p>
        </p:txBody>
      </p:sp>
      <p:sp>
        <p:nvSpPr>
          <p:cNvPr id="30" name="TextBox 29"/>
          <p:cNvSpPr txBox="1"/>
          <p:nvPr/>
        </p:nvSpPr>
        <p:spPr>
          <a:xfrm>
            <a:off x="3619849" y="2155119"/>
            <a:ext cx="779381" cy="369332"/>
          </a:xfrm>
          <a:prstGeom prst="rect">
            <a:avLst/>
          </a:prstGeom>
          <a:noFill/>
        </p:spPr>
        <p:txBody>
          <a:bodyPr wrap="none" rtlCol="0">
            <a:spAutoFit/>
          </a:bodyPr>
          <a:lstStyle/>
          <a:p>
            <a:r>
              <a:rPr lang="en-US" dirty="0" smtClean="0"/>
              <a:t>A + B*</a:t>
            </a:r>
            <a:endParaRPr lang="en-US" dirty="0"/>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7394" y="5156754"/>
            <a:ext cx="3490663" cy="1658929"/>
          </a:xfrm>
          <a:prstGeom prst="rect">
            <a:avLst/>
          </a:prstGeom>
        </p:spPr>
      </p:pic>
      <p:cxnSp>
        <p:nvCxnSpPr>
          <p:cNvPr id="21" name="Straight Connector 20"/>
          <p:cNvCxnSpPr/>
          <p:nvPr/>
        </p:nvCxnSpPr>
        <p:spPr>
          <a:xfrm>
            <a:off x="1471794" y="3470988"/>
            <a:ext cx="22057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1763486" y="3470988"/>
            <a:ext cx="37322" cy="2875801"/>
          </a:xfrm>
          <a:prstGeom prst="straightConnector1">
            <a:avLst/>
          </a:prstGeom>
          <a:ln w="22225">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1866739" y="3470988"/>
            <a:ext cx="37322" cy="2791037"/>
          </a:xfrm>
          <a:prstGeom prst="straightConnector1">
            <a:avLst/>
          </a:prstGeom>
          <a:ln w="22225">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1981817" y="3470988"/>
            <a:ext cx="37322" cy="2706272"/>
          </a:xfrm>
          <a:prstGeom prst="straightConnector1">
            <a:avLst/>
          </a:prstGeom>
          <a:ln w="22225">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2094334" y="3470988"/>
            <a:ext cx="37322" cy="2593910"/>
          </a:xfrm>
          <a:prstGeom prst="straightConnector1">
            <a:avLst/>
          </a:prstGeom>
          <a:ln w="22225">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668581" y="3286322"/>
            <a:ext cx="1076064" cy="369332"/>
          </a:xfrm>
          <a:prstGeom prst="rect">
            <a:avLst/>
          </a:prstGeom>
          <a:noFill/>
        </p:spPr>
        <p:txBody>
          <a:bodyPr wrap="none" rtlCol="0">
            <a:spAutoFit/>
          </a:bodyPr>
          <a:lstStyle/>
          <a:p>
            <a:r>
              <a:rPr lang="en-US" dirty="0"/>
              <a:t>v</a:t>
            </a:r>
            <a:r>
              <a:rPr lang="en-US" dirty="0" smtClean="0"/>
              <a:t>’=0 level</a:t>
            </a:r>
            <a:endParaRPr lang="en-US" dirty="0"/>
          </a:p>
        </p:txBody>
      </p:sp>
      <p:sp>
        <p:nvSpPr>
          <p:cNvPr id="43" name="TextBox 42"/>
          <p:cNvSpPr txBox="1"/>
          <p:nvPr/>
        </p:nvSpPr>
        <p:spPr>
          <a:xfrm>
            <a:off x="2574675" y="5278573"/>
            <a:ext cx="2652457" cy="954107"/>
          </a:xfrm>
          <a:prstGeom prst="rect">
            <a:avLst/>
          </a:prstGeom>
          <a:noFill/>
        </p:spPr>
        <p:txBody>
          <a:bodyPr wrap="none" rtlCol="0">
            <a:spAutoFit/>
          </a:bodyPr>
          <a:lstStyle/>
          <a:p>
            <a:r>
              <a:rPr lang="en-US" sz="1400" dirty="0" smtClean="0"/>
              <a:t>A series of transitions from v’=0</a:t>
            </a:r>
          </a:p>
          <a:p>
            <a:r>
              <a:rPr lang="en-US" sz="1400" dirty="0" smtClean="0"/>
              <a:t>to various v” levels shows up as a </a:t>
            </a:r>
          </a:p>
          <a:p>
            <a:r>
              <a:rPr lang="en-US" sz="1400" dirty="0" smtClean="0"/>
              <a:t>series of bands that are nearly</a:t>
            </a:r>
          </a:p>
          <a:p>
            <a:r>
              <a:rPr lang="en-US" sz="1400" dirty="0"/>
              <a:t>e</a:t>
            </a:r>
            <a:r>
              <a:rPr lang="en-US" sz="1400" dirty="0" smtClean="0"/>
              <a:t>qually spaced.</a:t>
            </a:r>
            <a:endParaRPr lang="en-US" sz="1400" dirty="0"/>
          </a:p>
        </p:txBody>
      </p:sp>
    </p:spTree>
    <p:extLst>
      <p:ext uri="{BB962C8B-B14F-4D97-AF65-F5344CB8AC3E}">
        <p14:creationId xmlns:p14="http://schemas.microsoft.com/office/powerpoint/2010/main" val="18093496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674688"/>
            <a:ext cx="8229600" cy="1143000"/>
          </a:xfrm>
        </p:spPr>
        <p:txBody>
          <a:bodyPr>
            <a:noAutofit/>
          </a:bodyPr>
          <a:lstStyle/>
          <a:p>
            <a:r>
              <a:rPr lang="en-US" sz="7200" dirty="0">
                <a:solidFill>
                  <a:srgbClr val="C00000"/>
                </a:solidFill>
              </a:rPr>
              <a:t>Thanks for listening!</a:t>
            </a:r>
          </a:p>
        </p:txBody>
      </p:sp>
      <p:sp>
        <p:nvSpPr>
          <p:cNvPr id="4" name="TextBox 3"/>
          <p:cNvSpPr txBox="1"/>
          <p:nvPr/>
        </p:nvSpPr>
        <p:spPr>
          <a:xfrm>
            <a:off x="885825" y="2381250"/>
            <a:ext cx="7753350" cy="3662541"/>
          </a:xfrm>
          <a:prstGeom prst="rect">
            <a:avLst/>
          </a:prstGeom>
          <a:noFill/>
        </p:spPr>
        <p:txBody>
          <a:bodyPr wrap="square" rtlCol="0">
            <a:spAutoFit/>
          </a:bodyPr>
          <a:lstStyle/>
          <a:p>
            <a:r>
              <a:rPr lang="en-US" sz="3600" dirty="0"/>
              <a:t>Anytime you’d like to ask me a question:</a:t>
            </a:r>
          </a:p>
          <a:p>
            <a:endParaRPr lang="en-US" sz="3600" dirty="0"/>
          </a:p>
          <a:p>
            <a:r>
              <a:rPr lang="en-US" sz="3600" dirty="0"/>
              <a:t>          </a:t>
            </a:r>
            <a:r>
              <a:rPr lang="en-US" sz="3600" dirty="0">
                <a:solidFill>
                  <a:srgbClr val="0000FF"/>
                </a:solidFill>
                <a:hlinkClick r:id="rId2"/>
              </a:rPr>
              <a:t>morse@chem.utah.edu</a:t>
            </a:r>
            <a:endParaRPr lang="en-US" sz="3600" dirty="0">
              <a:solidFill>
                <a:srgbClr val="0000FF"/>
              </a:solidFill>
            </a:endParaRPr>
          </a:p>
          <a:p>
            <a:endParaRPr lang="en-US" sz="3600" dirty="0">
              <a:solidFill>
                <a:srgbClr val="0000FF"/>
              </a:solidFill>
            </a:endParaRPr>
          </a:p>
          <a:p>
            <a:r>
              <a:rPr lang="en-US" sz="2400" dirty="0"/>
              <a:t>This and all previous presentations can be found at my website:</a:t>
            </a:r>
          </a:p>
          <a:p>
            <a:endParaRPr lang="en-US" sz="2400" dirty="0"/>
          </a:p>
          <a:p>
            <a:r>
              <a:rPr lang="en-US" sz="1600" dirty="0">
                <a:solidFill>
                  <a:srgbClr val="0000FF"/>
                </a:solidFill>
                <a:hlinkClick r:id="rId3"/>
              </a:rPr>
              <a:t>https://chem.utah.edu/directory/morse/research-group/ap_chemistry_powerpoints.php</a:t>
            </a:r>
            <a:r>
              <a:rPr lang="en-US" sz="1600" dirty="0">
                <a:solidFill>
                  <a:srgbClr val="0000FF"/>
                </a:solidFill>
              </a:rPr>
              <a:t> </a:t>
            </a:r>
          </a:p>
        </p:txBody>
      </p:sp>
    </p:spTree>
    <p:extLst>
      <p:ext uri="{BB962C8B-B14F-4D97-AF65-F5344CB8AC3E}">
        <p14:creationId xmlns:p14="http://schemas.microsoft.com/office/powerpoint/2010/main" val="11836948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160" y="142875"/>
            <a:ext cx="8581061" cy="1143000"/>
          </a:xfrm>
        </p:spPr>
        <p:txBody>
          <a:bodyPr>
            <a:noAutofit/>
          </a:bodyPr>
          <a:lstStyle/>
          <a:p>
            <a:r>
              <a:rPr lang="en-US" sz="3600" dirty="0">
                <a:solidFill>
                  <a:srgbClr val="C00000"/>
                </a:solidFill>
                <a:latin typeface="Times New Roman" panose="02020603050405020304" pitchFamily="18" charset="0"/>
                <a:cs typeface="Times New Roman" panose="02020603050405020304" pitchFamily="18" charset="0"/>
              </a:rPr>
              <a:t>Atomic Spectra: Excitation of Electrons</a:t>
            </a:r>
            <a:endParaRPr lang="en-US" sz="3600" dirty="0"/>
          </a:p>
        </p:txBody>
      </p:sp>
      <p:sp>
        <p:nvSpPr>
          <p:cNvPr id="5" name="TextBox 4"/>
          <p:cNvSpPr txBox="1"/>
          <p:nvPr/>
        </p:nvSpPr>
        <p:spPr>
          <a:xfrm>
            <a:off x="660903" y="1276539"/>
            <a:ext cx="7985157" cy="2092881"/>
          </a:xfrm>
          <a:prstGeom prst="rect">
            <a:avLst/>
          </a:prstGeom>
          <a:noFill/>
        </p:spPr>
        <p:txBody>
          <a:bodyPr wrap="square" rtlCol="0">
            <a:spAutoFit/>
          </a:bodyPr>
          <a:lstStyle/>
          <a:p>
            <a:r>
              <a:rPr lang="en-US" u="sng" dirty="0">
                <a:solidFill>
                  <a:srgbClr val="C92409"/>
                </a:solidFill>
                <a:latin typeface="Times New Roman" panose="02020603050405020304" pitchFamily="18" charset="0"/>
                <a:cs typeface="Times New Roman" panose="02020603050405020304" pitchFamily="18" charset="0"/>
              </a:rPr>
              <a:t>Absorption Spectroscopy:</a:t>
            </a:r>
            <a:r>
              <a:rPr lang="en-US" dirty="0">
                <a:latin typeface="Times New Roman" panose="02020603050405020304" pitchFamily="18" charset="0"/>
                <a:cs typeface="Times New Roman" panose="02020603050405020304" pitchFamily="18" charset="0"/>
              </a:rPr>
              <a:t>  </a:t>
            </a:r>
          </a:p>
          <a:p>
            <a:r>
              <a:rPr lang="en-US" sz="1600" dirty="0">
                <a:latin typeface="Times New Roman" panose="02020603050405020304" pitchFamily="18" charset="0"/>
                <a:cs typeface="Times New Roman" panose="02020603050405020304" pitchFamily="18" charset="0"/>
              </a:rPr>
              <a:t>	Atoms </a:t>
            </a:r>
            <a:r>
              <a:rPr lang="en-US" sz="1600" dirty="0" smtClean="0">
                <a:latin typeface="Times New Roman" panose="02020603050405020304" pitchFamily="18" charset="0"/>
                <a:cs typeface="Times New Roman" panose="02020603050405020304" pitchFamily="18" charset="0"/>
              </a:rPr>
              <a:t>are placed in the gas phase at </a:t>
            </a:r>
            <a:r>
              <a:rPr lang="en-US" sz="1600" dirty="0">
                <a:latin typeface="Times New Roman" panose="02020603050405020304" pitchFamily="18" charset="0"/>
                <a:cs typeface="Times New Roman" panose="02020603050405020304" pitchFamily="18" charset="0"/>
              </a:rPr>
              <a:t>relatively low temperature (maybe up to 5000K), and transitions from populated </a:t>
            </a:r>
            <a:r>
              <a:rPr lang="en-US" sz="1600" dirty="0" smtClean="0">
                <a:latin typeface="Times New Roman" panose="02020603050405020304" pitchFamily="18" charset="0"/>
                <a:cs typeface="Times New Roman" panose="02020603050405020304" pitchFamily="18" charset="0"/>
              </a:rPr>
              <a:t>levels to higher lying levels </a:t>
            </a:r>
            <a:r>
              <a:rPr lang="en-US" sz="1600" dirty="0">
                <a:latin typeface="Times New Roman" panose="02020603050405020304" pitchFamily="18" charset="0"/>
                <a:cs typeface="Times New Roman" panose="02020603050405020304" pitchFamily="18" charset="0"/>
              </a:rPr>
              <a:t>are observed as absorption lines.  </a:t>
            </a:r>
            <a:r>
              <a:rPr lang="en-US" sz="1600" dirty="0" smtClean="0">
                <a:latin typeface="Times New Roman" panose="02020603050405020304" pitchFamily="18" charset="0"/>
                <a:cs typeface="Times New Roman" panose="02020603050405020304" pitchFamily="18" charset="0"/>
              </a:rPr>
              <a:t>This was first seen </a:t>
            </a:r>
            <a:r>
              <a:rPr lang="en-US" sz="1600" dirty="0">
                <a:latin typeface="Times New Roman" panose="02020603050405020304" pitchFamily="18" charset="0"/>
                <a:cs typeface="Times New Roman" panose="02020603050405020304" pitchFamily="18" charset="0"/>
              </a:rPr>
              <a:t>by Joseph von </a:t>
            </a:r>
            <a:r>
              <a:rPr lang="en-US" sz="1600" dirty="0" err="1">
                <a:latin typeface="Times New Roman" panose="02020603050405020304" pitchFamily="18" charset="0"/>
                <a:cs typeface="Times New Roman" panose="02020603050405020304" pitchFamily="18" charset="0"/>
              </a:rPr>
              <a:t>Fraunhofer</a:t>
            </a:r>
            <a:r>
              <a:rPr lang="en-US" sz="1600" dirty="0">
                <a:latin typeface="Times New Roman" panose="02020603050405020304" pitchFamily="18" charset="0"/>
                <a:cs typeface="Times New Roman" panose="02020603050405020304" pitchFamily="18" charset="0"/>
              </a:rPr>
              <a:t> (inventor of the spectroscope), who looked at the spectrum of the sun.  Against a broad continuous emission spectrum, he observed sharp absorption lines that were due to atoms in the atmosphere surrounding the sun. </a:t>
            </a:r>
          </a:p>
          <a:p>
            <a:r>
              <a:rPr lang="en-US" sz="1600" dirty="0">
                <a:latin typeface="Times New Roman" panose="02020603050405020304" pitchFamily="18" charset="0"/>
                <a:cs typeface="Times New Roman" panose="02020603050405020304" pitchFamily="18" charset="0"/>
              </a:rPr>
              <a:t>	Now we use atomic absorption spectroscopy as a quantitative technique for measuring the concentrations of specific atoms (</a:t>
            </a:r>
            <a:r>
              <a:rPr lang="en-US" sz="1600" dirty="0" err="1">
                <a:latin typeface="Times New Roman" panose="02020603050405020304" pitchFamily="18" charset="0"/>
                <a:cs typeface="Times New Roman" panose="02020603050405020304" pitchFamily="18" charset="0"/>
              </a:rPr>
              <a:t>Pb</a:t>
            </a:r>
            <a:r>
              <a:rPr lang="en-US" sz="1600" dirty="0">
                <a:latin typeface="Times New Roman" panose="02020603050405020304" pitchFamily="18" charset="0"/>
                <a:cs typeface="Times New Roman" panose="02020603050405020304" pitchFamily="18" charset="0"/>
              </a:rPr>
              <a:t>, Hg, Cd, etc.) in samples. </a:t>
            </a:r>
          </a:p>
        </p:txBody>
      </p:sp>
      <p:pic>
        <p:nvPicPr>
          <p:cNvPr id="1030" name="Picture 6" descr="Image result for Fraunhofer Spectrosco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801" y="4075944"/>
            <a:ext cx="2746353" cy="223432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Fraunhofer spectru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616" y="3419046"/>
            <a:ext cx="6218903" cy="3307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6413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160" y="142875"/>
            <a:ext cx="8581061" cy="1143000"/>
          </a:xfrm>
        </p:spPr>
        <p:txBody>
          <a:bodyPr>
            <a:noAutofit/>
          </a:bodyPr>
          <a:lstStyle/>
          <a:p>
            <a:r>
              <a:rPr lang="en-US" sz="3600" dirty="0">
                <a:solidFill>
                  <a:srgbClr val="C00000"/>
                </a:solidFill>
                <a:latin typeface="Times New Roman" panose="02020603050405020304" pitchFamily="18" charset="0"/>
                <a:cs typeface="Times New Roman" panose="02020603050405020304" pitchFamily="18" charset="0"/>
              </a:rPr>
              <a:t>Atomic Spectra: Excitation of Electrons</a:t>
            </a:r>
            <a:endParaRPr lang="en-US" sz="3600" dirty="0"/>
          </a:p>
        </p:txBody>
      </p:sp>
      <p:sp>
        <p:nvSpPr>
          <p:cNvPr id="5" name="TextBox 4"/>
          <p:cNvSpPr txBox="1"/>
          <p:nvPr/>
        </p:nvSpPr>
        <p:spPr>
          <a:xfrm>
            <a:off x="860079" y="1358020"/>
            <a:ext cx="7405735" cy="2339102"/>
          </a:xfrm>
          <a:prstGeom prst="rect">
            <a:avLst/>
          </a:prstGeom>
          <a:noFill/>
        </p:spPr>
        <p:txBody>
          <a:bodyPr wrap="square" rtlCol="0">
            <a:spAutoFit/>
          </a:bodyPr>
          <a:lstStyle/>
          <a:p>
            <a:r>
              <a:rPr lang="en-US" u="sng" dirty="0">
                <a:solidFill>
                  <a:srgbClr val="C92409"/>
                </a:solidFill>
                <a:latin typeface="Times New Roman" panose="02020603050405020304" pitchFamily="18" charset="0"/>
                <a:cs typeface="Times New Roman" panose="02020603050405020304" pitchFamily="18" charset="0"/>
              </a:rPr>
              <a:t>Emission Spectroscopy:</a:t>
            </a:r>
            <a:r>
              <a:rPr lang="en-US" dirty="0">
                <a:latin typeface="Times New Roman" panose="02020603050405020304" pitchFamily="18" charset="0"/>
                <a:cs typeface="Times New Roman" panose="02020603050405020304" pitchFamily="18" charset="0"/>
              </a:rPr>
              <a:t>  </a:t>
            </a:r>
          </a:p>
          <a:p>
            <a:r>
              <a:rPr lang="en-US" sz="1600" dirty="0">
                <a:latin typeface="Times New Roman" panose="02020603050405020304" pitchFamily="18" charset="0"/>
                <a:cs typeface="Times New Roman" panose="02020603050405020304" pitchFamily="18" charset="0"/>
              </a:rPr>
              <a:t>	In emission spectroscopy, atoms excited to high lying energy levels in an electric discharge or in a flame, and particular wavelengths of light are emitted that correspond to particular transitions.  When examined with a spectroscope, these show up as sharp lines against a darker background.  This technique can be used to examine the wavelengths emitted in flame tests for the various elements.  This technique was developed extensively by Robert Bunsen (designer of the Bunsen burner) and Gustav Kirchhoff, who found samples that had previously unknown emission lines.  In the process they discovered the elements </a:t>
            </a:r>
            <a:r>
              <a:rPr lang="en-US" sz="1600" u="sng" dirty="0">
                <a:solidFill>
                  <a:srgbClr val="C92409"/>
                </a:solidFill>
                <a:latin typeface="Times New Roman" panose="02020603050405020304" pitchFamily="18" charset="0"/>
                <a:cs typeface="Times New Roman" panose="02020603050405020304" pitchFamily="18" charset="0"/>
              </a:rPr>
              <a:t>rubidium</a:t>
            </a:r>
            <a:r>
              <a:rPr lang="en-US" sz="1600" dirty="0">
                <a:latin typeface="Times New Roman" panose="02020603050405020304" pitchFamily="18" charset="0"/>
                <a:cs typeface="Times New Roman" panose="02020603050405020304" pitchFamily="18" charset="0"/>
              </a:rPr>
              <a:t> and </a:t>
            </a:r>
            <a:r>
              <a:rPr lang="en-US" sz="1600" u="sng" dirty="0">
                <a:solidFill>
                  <a:srgbClr val="C92409"/>
                </a:solidFill>
                <a:latin typeface="Times New Roman" panose="02020603050405020304" pitchFamily="18" charset="0"/>
                <a:cs typeface="Times New Roman" panose="02020603050405020304" pitchFamily="18" charset="0"/>
              </a:rPr>
              <a:t>cesium</a:t>
            </a:r>
            <a:r>
              <a:rPr lang="en-US" sz="1600" dirty="0">
                <a:latin typeface="Times New Roman" panose="02020603050405020304" pitchFamily="18" charset="0"/>
                <a:cs typeface="Times New Roman" panose="02020603050405020304" pitchFamily="18" charset="0"/>
              </a:rPr>
              <a:t>.</a:t>
            </a:r>
          </a:p>
        </p:txBody>
      </p:sp>
      <p:pic>
        <p:nvPicPr>
          <p:cNvPr id="2050" name="Picture 2" descr="Image result for cesium spectru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420" y="3883094"/>
            <a:ext cx="8999052" cy="15503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24683" y="5721790"/>
            <a:ext cx="5676525" cy="954107"/>
          </a:xfrm>
          <a:prstGeom prst="rect">
            <a:avLst/>
          </a:prstGeom>
          <a:noFill/>
        </p:spPr>
        <p:txBody>
          <a:bodyPr wrap="square" rtlCol="0">
            <a:spAutoFit/>
          </a:bodyPr>
          <a:lstStyle/>
          <a:p>
            <a:r>
              <a:rPr lang="en-US" sz="2800" dirty="0" smtClean="0">
                <a:solidFill>
                  <a:srgbClr val="C92409"/>
                </a:solidFill>
                <a:latin typeface="Times New Roman" panose="02020603050405020304" pitchFamily="18" charset="0"/>
                <a:cs typeface="Times New Roman" panose="02020603050405020304" pitchFamily="18" charset="0"/>
              </a:rPr>
              <a:t>Emission spectrum </a:t>
            </a:r>
            <a:r>
              <a:rPr lang="en-US" sz="2800" dirty="0">
                <a:solidFill>
                  <a:srgbClr val="C92409"/>
                </a:solidFill>
                <a:latin typeface="Times New Roman" panose="02020603050405020304" pitchFamily="18" charset="0"/>
                <a:cs typeface="Times New Roman" panose="02020603050405020304" pitchFamily="18" charset="0"/>
              </a:rPr>
              <a:t>of atomic </a:t>
            </a:r>
            <a:r>
              <a:rPr lang="en-US" sz="2800" dirty="0" smtClean="0">
                <a:solidFill>
                  <a:srgbClr val="C92409"/>
                </a:solidFill>
                <a:latin typeface="Times New Roman" panose="02020603050405020304" pitchFamily="18" charset="0"/>
                <a:cs typeface="Times New Roman" panose="02020603050405020304" pitchFamily="18" charset="0"/>
              </a:rPr>
              <a:t>cesium                 </a:t>
            </a:r>
          </a:p>
          <a:p>
            <a:r>
              <a:rPr lang="en-US" sz="2800" dirty="0">
                <a:solidFill>
                  <a:srgbClr val="C92409"/>
                </a:solidFill>
                <a:latin typeface="Times New Roman" panose="02020603050405020304" pitchFamily="18" charset="0"/>
                <a:cs typeface="Times New Roman" panose="02020603050405020304" pitchFamily="18" charset="0"/>
              </a:rPr>
              <a:t> </a:t>
            </a:r>
            <a:r>
              <a:rPr lang="en-US" sz="2800" dirty="0" smtClean="0">
                <a:solidFill>
                  <a:srgbClr val="C92409"/>
                </a:solidFill>
                <a:latin typeface="Times New Roman" panose="02020603050405020304" pitchFamily="18" charset="0"/>
                <a:cs typeface="Times New Roman" panose="02020603050405020304" pitchFamily="18" charset="0"/>
              </a:rPr>
              <a:t>               (Cs, NOT Cs</a:t>
            </a:r>
            <a:r>
              <a:rPr lang="en-US" sz="2800" baseline="30000" dirty="0" smtClean="0">
                <a:solidFill>
                  <a:srgbClr val="C92409"/>
                </a:solidFill>
                <a:latin typeface="Times New Roman" panose="02020603050405020304" pitchFamily="18" charset="0"/>
                <a:cs typeface="Times New Roman" panose="02020603050405020304" pitchFamily="18" charset="0"/>
              </a:rPr>
              <a:t>+</a:t>
            </a:r>
            <a:r>
              <a:rPr lang="en-US" sz="2800" dirty="0" smtClean="0">
                <a:solidFill>
                  <a:srgbClr val="C92409"/>
                </a:solidFill>
                <a:latin typeface="Times New Roman" panose="02020603050405020304" pitchFamily="18" charset="0"/>
                <a:cs typeface="Times New Roman" panose="02020603050405020304" pitchFamily="18" charset="0"/>
              </a:rPr>
              <a:t>)</a:t>
            </a:r>
            <a:endParaRPr lang="en-US" sz="2800" dirty="0">
              <a:solidFill>
                <a:srgbClr val="C9240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5487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251" y="2299457"/>
            <a:ext cx="8372856" cy="4379976"/>
          </a:xfrm>
          <a:prstGeom prst="rect">
            <a:avLst/>
          </a:prstGeom>
        </p:spPr>
      </p:pic>
      <p:sp>
        <p:nvSpPr>
          <p:cNvPr id="2" name="Title 1"/>
          <p:cNvSpPr>
            <a:spLocks noGrp="1"/>
          </p:cNvSpPr>
          <p:nvPr>
            <p:ph type="title"/>
          </p:nvPr>
        </p:nvSpPr>
        <p:spPr>
          <a:xfrm>
            <a:off x="247160" y="142875"/>
            <a:ext cx="8581061" cy="1143000"/>
          </a:xfrm>
        </p:spPr>
        <p:txBody>
          <a:bodyPr>
            <a:noAutofit/>
          </a:bodyPr>
          <a:lstStyle/>
          <a:p>
            <a:r>
              <a:rPr lang="en-US" sz="3600" dirty="0">
                <a:solidFill>
                  <a:srgbClr val="C00000"/>
                </a:solidFill>
                <a:latin typeface="Times New Roman" panose="02020603050405020304" pitchFamily="18" charset="0"/>
                <a:cs typeface="Times New Roman" panose="02020603050405020304" pitchFamily="18" charset="0"/>
              </a:rPr>
              <a:t>What can we learn from an atomic spectrum?</a:t>
            </a:r>
            <a:endParaRPr lang="en-US" sz="3600" dirty="0"/>
          </a:p>
        </p:txBody>
      </p:sp>
      <p:sp>
        <p:nvSpPr>
          <p:cNvPr id="3" name="TextBox 2"/>
          <p:cNvSpPr txBox="1"/>
          <p:nvPr/>
        </p:nvSpPr>
        <p:spPr>
          <a:xfrm>
            <a:off x="497941" y="1376127"/>
            <a:ext cx="8039477"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Example: Aluminum atoms have a 1s</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2s</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2p</a:t>
            </a:r>
            <a:r>
              <a:rPr lang="en-US" baseline="30000" dirty="0">
                <a:latin typeface="Times New Roman" panose="02020603050405020304" pitchFamily="18" charset="0"/>
                <a:cs typeface="Times New Roman" panose="02020603050405020304" pitchFamily="18" charset="0"/>
              </a:rPr>
              <a:t>6</a:t>
            </a:r>
            <a:r>
              <a:rPr lang="en-US" dirty="0">
                <a:latin typeface="Times New Roman" panose="02020603050405020304" pitchFamily="18" charset="0"/>
                <a:cs typeface="Times New Roman" panose="02020603050405020304" pitchFamily="18" charset="0"/>
              </a:rPr>
              <a:t> 3s</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3p</a:t>
            </a:r>
            <a:r>
              <a:rPr lang="en-US" baseline="30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configuration, where the spectrum is completely due to excitations of the 3p electron to higher lying ns or </a:t>
            </a:r>
            <a:r>
              <a:rPr lang="en-US" dirty="0" err="1">
                <a:latin typeface="Times New Roman" panose="02020603050405020304" pitchFamily="18" charset="0"/>
                <a:cs typeface="Times New Roman" panose="02020603050405020304" pitchFamily="18" charset="0"/>
              </a:rPr>
              <a:t>nd</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orbitals (excitations to other orbitals, like the np or </a:t>
            </a:r>
            <a:r>
              <a:rPr lang="en-US" dirty="0" err="1" smtClean="0">
                <a:latin typeface="Times New Roman" panose="02020603050405020304" pitchFamily="18" charset="0"/>
                <a:cs typeface="Times New Roman" panose="02020603050405020304" pitchFamily="18" charset="0"/>
              </a:rPr>
              <a:t>nf</a:t>
            </a:r>
            <a:r>
              <a:rPr lang="en-US" dirty="0" smtClean="0">
                <a:latin typeface="Times New Roman" panose="02020603050405020304" pitchFamily="18" charset="0"/>
                <a:cs typeface="Times New Roman" panose="02020603050405020304" pitchFamily="18" charset="0"/>
              </a:rPr>
              <a:t> orbitals, are forbidden):</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9334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31153"/>
            <a:ext cx="9144000" cy="4661202"/>
          </a:xfrm>
          <a:prstGeom prst="rect">
            <a:avLst/>
          </a:prstGeom>
        </p:spPr>
      </p:pic>
      <p:sp>
        <p:nvSpPr>
          <p:cNvPr id="2" name="Title 1"/>
          <p:cNvSpPr>
            <a:spLocks noGrp="1"/>
          </p:cNvSpPr>
          <p:nvPr>
            <p:ph type="title"/>
          </p:nvPr>
        </p:nvSpPr>
        <p:spPr>
          <a:xfrm>
            <a:off x="247160" y="142875"/>
            <a:ext cx="8581061" cy="1143000"/>
          </a:xfrm>
        </p:spPr>
        <p:txBody>
          <a:bodyPr>
            <a:noAutofit/>
          </a:bodyPr>
          <a:lstStyle/>
          <a:p>
            <a:r>
              <a:rPr lang="en-US" sz="3600" dirty="0">
                <a:solidFill>
                  <a:srgbClr val="C00000"/>
                </a:solidFill>
                <a:latin typeface="Times New Roman" panose="02020603050405020304" pitchFamily="18" charset="0"/>
                <a:cs typeface="Times New Roman" panose="02020603050405020304" pitchFamily="18" charset="0"/>
              </a:rPr>
              <a:t>What can we learn from an atomic spectrum?</a:t>
            </a:r>
            <a:endParaRPr lang="en-US" sz="3600" dirty="0"/>
          </a:p>
        </p:txBody>
      </p:sp>
      <p:sp>
        <p:nvSpPr>
          <p:cNvPr id="3" name="TextBox 2"/>
          <p:cNvSpPr txBox="1"/>
          <p:nvPr/>
        </p:nvSpPr>
        <p:spPr>
          <a:xfrm>
            <a:off x="497941" y="1376127"/>
            <a:ext cx="8039477"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Zooming in on this higher energy range, the excitations get closer and closer as we approach the ionization limit:</a:t>
            </a:r>
          </a:p>
        </p:txBody>
      </p:sp>
    </p:spTree>
    <p:extLst>
      <p:ext uri="{BB962C8B-B14F-4D97-AF65-F5344CB8AC3E}">
        <p14:creationId xmlns:p14="http://schemas.microsoft.com/office/powerpoint/2010/main" val="36321232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4751"/>
          <a:stretch/>
        </p:blipFill>
        <p:spPr>
          <a:xfrm>
            <a:off x="1" y="2209046"/>
            <a:ext cx="9044412" cy="4360821"/>
          </a:xfrm>
          <a:prstGeom prst="rect">
            <a:avLst/>
          </a:prstGeom>
        </p:spPr>
      </p:pic>
      <p:sp>
        <p:nvSpPr>
          <p:cNvPr id="2" name="Title 1"/>
          <p:cNvSpPr>
            <a:spLocks noGrp="1"/>
          </p:cNvSpPr>
          <p:nvPr>
            <p:ph type="title"/>
          </p:nvPr>
        </p:nvSpPr>
        <p:spPr>
          <a:xfrm>
            <a:off x="247160" y="142875"/>
            <a:ext cx="8581061" cy="1143000"/>
          </a:xfrm>
        </p:spPr>
        <p:txBody>
          <a:bodyPr>
            <a:noAutofit/>
          </a:bodyPr>
          <a:lstStyle/>
          <a:p>
            <a:r>
              <a:rPr lang="en-US" sz="3600" dirty="0">
                <a:solidFill>
                  <a:srgbClr val="C00000"/>
                </a:solidFill>
                <a:latin typeface="Times New Roman" panose="02020603050405020304" pitchFamily="18" charset="0"/>
                <a:cs typeface="Times New Roman" panose="02020603050405020304" pitchFamily="18" charset="0"/>
              </a:rPr>
              <a:t>What can we learn from an atomic spectrum?</a:t>
            </a:r>
            <a:endParaRPr lang="en-US" sz="3600" dirty="0"/>
          </a:p>
        </p:txBody>
      </p:sp>
      <p:sp>
        <p:nvSpPr>
          <p:cNvPr id="3" name="TextBox 2"/>
          <p:cNvSpPr txBox="1"/>
          <p:nvPr/>
        </p:nvSpPr>
        <p:spPr>
          <a:xfrm>
            <a:off x="497941" y="1376127"/>
            <a:ext cx="8039477"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Extrapolation to the convergence limit of the series of lines lets up measure the ionization energy to extreme precision:</a:t>
            </a:r>
          </a:p>
        </p:txBody>
      </p:sp>
    </p:spTree>
    <p:extLst>
      <p:ext uri="{BB962C8B-B14F-4D97-AF65-F5344CB8AC3E}">
        <p14:creationId xmlns:p14="http://schemas.microsoft.com/office/powerpoint/2010/main" val="36321232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latin typeface="Times New Roman" panose="02020603050405020304" pitchFamily="18" charset="0"/>
                <a:cs typeface="Times New Roman" panose="02020603050405020304" pitchFamily="18" charset="0"/>
              </a:rPr>
              <a:t>What about molecules?</a:t>
            </a:r>
          </a:p>
        </p:txBody>
      </p:sp>
      <mc:AlternateContent xmlns:mc="http://schemas.openxmlformats.org/markup-compatibility/2006" xmlns:a14="http://schemas.microsoft.com/office/drawing/2010/main">
        <mc:Choice Requires="a14">
          <p:sp>
            <p:nvSpPr>
              <p:cNvPr id="4" name="TextBox 3"/>
              <p:cNvSpPr txBox="1"/>
              <p:nvPr/>
            </p:nvSpPr>
            <p:spPr>
              <a:xfrm>
                <a:off x="679010" y="1376127"/>
                <a:ext cx="7858408" cy="5580374"/>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The most straightforward type of spectroscopy is </a:t>
                </a:r>
                <a:r>
                  <a:rPr lang="en-US" u="sng" dirty="0">
                    <a:solidFill>
                      <a:srgbClr val="C00000"/>
                    </a:solidFill>
                    <a:latin typeface="Times New Roman" panose="02020603050405020304" pitchFamily="18" charset="0"/>
                    <a:cs typeface="Times New Roman" panose="02020603050405020304" pitchFamily="18" charset="0"/>
                  </a:rPr>
                  <a:t>pure rotational spectroscopy</a:t>
                </a:r>
                <a:r>
                  <a:rPr lang="en-US" dirty="0">
                    <a:latin typeface="Times New Roman" panose="02020603050405020304" pitchFamily="18" charset="0"/>
                    <a:cs typeface="Times New Roman" panose="02020603050405020304" pitchFamily="18" charset="0"/>
                  </a:rPr>
                  <a:t>, in which the rotational motions are excited.  For a diatomic molecule, the rotational energy levels are given by</a:t>
                </a:r>
              </a:p>
              <a:p>
                <a:r>
                  <a:rPr lang="en-US" dirty="0">
                    <a:latin typeface="Times New Roman" panose="02020603050405020304" pitchFamily="18" charset="0"/>
                    <a:cs typeface="Times New Roman" panose="02020603050405020304" pitchFamily="18" charset="0"/>
                  </a:rPr>
                  <a:t>		</a:t>
                </a:r>
                <a14:m>
                  <m:oMath xmlns:m="http://schemas.openxmlformats.org/officeDocument/2006/math">
                    <m:r>
                      <m:rPr>
                        <m:sty m:val="p"/>
                      </m:rPr>
                      <a:rPr lang="en-US" b="0" i="0" smtClean="0">
                        <a:latin typeface="Cambria Math"/>
                        <a:cs typeface="Times New Roman" panose="02020603050405020304" pitchFamily="18" charset="0"/>
                      </a:rPr>
                      <m:t>E</m:t>
                    </m:r>
                    <m:d>
                      <m:dPr>
                        <m:ctrlPr>
                          <a:rPr lang="en-US" b="0" i="1" smtClean="0">
                            <a:latin typeface="Cambria Math"/>
                            <a:cs typeface="Times New Roman" panose="02020603050405020304" pitchFamily="18" charset="0"/>
                          </a:rPr>
                        </m:ctrlPr>
                      </m:dPr>
                      <m:e>
                        <m:r>
                          <m:rPr>
                            <m:sty m:val="p"/>
                          </m:rPr>
                          <a:rPr lang="en-US" b="0" i="0" smtClean="0">
                            <a:latin typeface="Cambria Math"/>
                            <a:cs typeface="Times New Roman" panose="02020603050405020304" pitchFamily="18" charset="0"/>
                          </a:rPr>
                          <m:t>J</m:t>
                        </m:r>
                      </m:e>
                    </m:d>
                    <m:r>
                      <a:rPr lang="en-US" b="0" i="0" smtClean="0">
                        <a:latin typeface="Cambria Math"/>
                        <a:cs typeface="Times New Roman" panose="02020603050405020304" pitchFamily="18" charset="0"/>
                      </a:rPr>
                      <m:t>= </m:t>
                    </m:r>
                    <m:f>
                      <m:fPr>
                        <m:ctrlPr>
                          <a:rPr lang="en-US" b="0" i="1" smtClean="0">
                            <a:latin typeface="Cambria Math"/>
                            <a:cs typeface="Times New Roman" panose="02020603050405020304" pitchFamily="18" charset="0"/>
                          </a:rPr>
                        </m:ctrlPr>
                      </m:fPr>
                      <m:num>
                        <m:sSup>
                          <m:sSupPr>
                            <m:ctrlPr>
                              <a:rPr lang="en-US" b="0" i="1" smtClean="0">
                                <a:latin typeface="Cambria Math"/>
                                <a:cs typeface="Times New Roman" panose="02020603050405020304" pitchFamily="18" charset="0"/>
                              </a:rPr>
                            </m:ctrlPr>
                          </m:sSupPr>
                          <m:e>
                            <m:r>
                              <a:rPr lang="en-US" b="0" i="0" smtClean="0">
                                <a:latin typeface="Cambria Math"/>
                                <a:ea typeface="Cambria Math"/>
                                <a:cs typeface="Times New Roman" panose="02020603050405020304" pitchFamily="18" charset="0"/>
                              </a:rPr>
                              <m:t>ℏ</m:t>
                            </m:r>
                          </m:e>
                          <m:sup>
                            <m:r>
                              <a:rPr lang="en-US" b="0" i="0" smtClean="0">
                                <a:latin typeface="Cambria Math"/>
                                <a:cs typeface="Times New Roman" panose="02020603050405020304" pitchFamily="18" charset="0"/>
                              </a:rPr>
                              <m:t>2</m:t>
                            </m:r>
                          </m:sup>
                        </m:sSup>
                      </m:num>
                      <m:den>
                        <m:r>
                          <a:rPr lang="en-US" b="0" i="0" smtClean="0">
                            <a:latin typeface="Cambria Math"/>
                            <a:cs typeface="Times New Roman" panose="02020603050405020304" pitchFamily="18" charset="0"/>
                          </a:rPr>
                          <m:t>2</m:t>
                        </m:r>
                        <m:r>
                          <m:rPr>
                            <m:sty m:val="p"/>
                          </m:rPr>
                          <a:rPr lang="en-US" b="0" i="0" smtClean="0">
                            <a:latin typeface="Cambria Math"/>
                            <a:ea typeface="Cambria Math"/>
                            <a:cs typeface="Times New Roman" panose="02020603050405020304" pitchFamily="18" charset="0"/>
                          </a:rPr>
                          <m:t>μ</m:t>
                        </m:r>
                        <m:sSup>
                          <m:sSupPr>
                            <m:ctrlPr>
                              <a:rPr lang="en-US" b="0" i="1" smtClean="0">
                                <a:latin typeface="Cambria Math"/>
                                <a:ea typeface="Cambria Math"/>
                                <a:cs typeface="Times New Roman" panose="02020603050405020304" pitchFamily="18" charset="0"/>
                              </a:rPr>
                            </m:ctrlPr>
                          </m:sSupPr>
                          <m:e>
                            <m:r>
                              <m:rPr>
                                <m:sty m:val="p"/>
                              </m:rPr>
                              <a:rPr lang="en-US" b="0" i="0" smtClean="0">
                                <a:latin typeface="Cambria Math"/>
                                <a:ea typeface="Cambria Math"/>
                                <a:cs typeface="Times New Roman" panose="02020603050405020304" pitchFamily="18" charset="0"/>
                              </a:rPr>
                              <m:t>R</m:t>
                            </m:r>
                          </m:e>
                          <m:sup>
                            <m:r>
                              <a:rPr lang="en-US" b="0" i="0" smtClean="0">
                                <a:latin typeface="Cambria Math"/>
                                <a:ea typeface="Cambria Math"/>
                                <a:cs typeface="Times New Roman" panose="02020603050405020304" pitchFamily="18" charset="0"/>
                              </a:rPr>
                              <m:t>2</m:t>
                            </m:r>
                          </m:sup>
                        </m:sSup>
                      </m:den>
                    </m:f>
                    <m:r>
                      <m:rPr>
                        <m:nor/>
                      </m:rPr>
                      <a:rPr lang="en-US" b="0" i="0" smtClean="0">
                        <a:latin typeface="Cambria Math" panose="02040503050406030204" pitchFamily="18" charset="0"/>
                        <a:ea typeface="Cambria Math" panose="02040503050406030204" pitchFamily="18" charset="0"/>
                        <a:cs typeface="Times New Roman" panose="02020603050405020304" pitchFamily="18" charset="0"/>
                      </a:rPr>
                      <m:t>J</m:t>
                    </m:r>
                    <m:r>
                      <m:rPr>
                        <m:nor/>
                      </m:rPr>
                      <a:rPr lang="en-US" dirty="0">
                        <a:latin typeface="Cambria Math" panose="02040503050406030204" pitchFamily="18" charset="0"/>
                        <a:ea typeface="Cambria Math" panose="02040503050406030204" pitchFamily="18" charset="0"/>
                        <a:cs typeface="Times New Roman" panose="02020603050405020304" pitchFamily="18" charset="0"/>
                      </a:rPr>
                      <m:t>(</m:t>
                    </m:r>
                    <m:r>
                      <m:rPr>
                        <m:nor/>
                      </m:rPr>
                      <a:rPr lang="en-US" b="0" i="0" dirty="0" smtClean="0">
                        <a:latin typeface="Cambria Math" panose="02040503050406030204" pitchFamily="18" charset="0"/>
                        <a:ea typeface="Cambria Math" panose="02040503050406030204" pitchFamily="18" charset="0"/>
                        <a:cs typeface="Times New Roman" panose="02020603050405020304" pitchFamily="18" charset="0"/>
                      </a:rPr>
                      <m:t>J</m:t>
                    </m:r>
                    <m:r>
                      <m:rPr>
                        <m:nor/>
                      </m:rPr>
                      <a:rPr lang="en-US" dirty="0">
                        <a:latin typeface="Cambria Math" panose="02040503050406030204" pitchFamily="18" charset="0"/>
                        <a:ea typeface="Cambria Math" panose="02040503050406030204" pitchFamily="18" charset="0"/>
                        <a:cs typeface="Times New Roman" panose="02020603050405020304" pitchFamily="18" charset="0"/>
                      </a:rPr>
                      <m:t>+1)</m:t>
                    </m:r>
                  </m:oMath>
                </a14:m>
                <a:r>
                  <a:rPr lang="en-US" dirty="0">
                    <a:latin typeface="Cambria Math" panose="02040503050406030204" pitchFamily="18" charset="0"/>
                    <a:ea typeface="Cambria Math" panose="02040503050406030204" pitchFamily="18" charset="0"/>
                    <a:cs typeface="Times New Roman" panose="02020603050405020304" pitchFamily="18" charset="0"/>
                  </a:rPr>
                  <a:t>  where J = 0, 1, 2, … </a:t>
                </a:r>
                <a:r>
                  <a:rPr lang="en-US" dirty="0">
                    <a:latin typeface="Times New Roman" panose="02020603050405020304" pitchFamily="18" charset="0"/>
                    <a:ea typeface="Cambria Math" panose="02040503050406030204" pitchFamily="18" charset="0"/>
                    <a:cs typeface="Times New Roman" panose="02020603050405020304" pitchFamily="18" charset="0"/>
                  </a:rPr>
                  <a:t>is the rotational angular momentum quantum number, </a:t>
                </a:r>
                <a14:m>
                  <m:oMath xmlns:m="http://schemas.openxmlformats.org/officeDocument/2006/math">
                    <m:r>
                      <a:rPr lang="en-US" i="1">
                        <a:latin typeface="Cambria Math"/>
                        <a:ea typeface="Cambria Math"/>
                        <a:cs typeface="Times New Roman"/>
                      </a:rPr>
                      <m:t>𝜇</m:t>
                    </m:r>
                    <m:r>
                      <a:rPr lang="en-US" i="1">
                        <a:latin typeface="Cambria Math"/>
                        <a:ea typeface="Cambria Math"/>
                        <a:cs typeface="Times New Roman"/>
                      </a:rPr>
                      <m:t>= </m:t>
                    </m:r>
                    <m:f>
                      <m:fPr>
                        <m:ctrlPr>
                          <a:rPr lang="en-US" i="1">
                            <a:latin typeface="Cambria Math"/>
                            <a:ea typeface="Cambria Math"/>
                            <a:cs typeface="Times New Roman"/>
                          </a:rPr>
                        </m:ctrlPr>
                      </m:fPr>
                      <m:num>
                        <m:sSub>
                          <m:sSubPr>
                            <m:ctrlPr>
                              <a:rPr lang="en-US" i="1">
                                <a:latin typeface="Cambria Math"/>
                                <a:ea typeface="Cambria Math"/>
                                <a:cs typeface="Times New Roman"/>
                              </a:rPr>
                            </m:ctrlPr>
                          </m:sSubPr>
                          <m:e>
                            <m:r>
                              <a:rPr lang="en-US" i="1">
                                <a:latin typeface="Cambria Math"/>
                                <a:ea typeface="Cambria Math"/>
                                <a:cs typeface="Times New Roman"/>
                              </a:rPr>
                              <m:t>𝑚</m:t>
                            </m:r>
                          </m:e>
                          <m:sub>
                            <m:r>
                              <a:rPr lang="en-US" i="1">
                                <a:latin typeface="Cambria Math"/>
                                <a:ea typeface="Cambria Math"/>
                                <a:cs typeface="Times New Roman"/>
                              </a:rPr>
                              <m:t>𝐴</m:t>
                            </m:r>
                          </m:sub>
                        </m:sSub>
                        <m:sSub>
                          <m:sSubPr>
                            <m:ctrlPr>
                              <a:rPr lang="en-US" i="1">
                                <a:latin typeface="Cambria Math"/>
                                <a:ea typeface="Cambria Math"/>
                                <a:cs typeface="Times New Roman"/>
                              </a:rPr>
                            </m:ctrlPr>
                          </m:sSubPr>
                          <m:e>
                            <m:r>
                              <a:rPr lang="en-US" i="1">
                                <a:latin typeface="Cambria Math"/>
                                <a:ea typeface="Cambria Math"/>
                                <a:cs typeface="Times New Roman"/>
                              </a:rPr>
                              <m:t>𝑚</m:t>
                            </m:r>
                          </m:e>
                          <m:sub>
                            <m:r>
                              <a:rPr lang="en-US" i="1">
                                <a:latin typeface="Cambria Math"/>
                                <a:ea typeface="Cambria Math"/>
                                <a:cs typeface="Times New Roman"/>
                              </a:rPr>
                              <m:t>𝐵</m:t>
                            </m:r>
                          </m:sub>
                        </m:sSub>
                      </m:num>
                      <m:den>
                        <m:sSub>
                          <m:sSubPr>
                            <m:ctrlPr>
                              <a:rPr lang="en-US" i="1">
                                <a:latin typeface="Cambria Math"/>
                                <a:ea typeface="Cambria Math"/>
                                <a:cs typeface="Times New Roman"/>
                              </a:rPr>
                            </m:ctrlPr>
                          </m:sSubPr>
                          <m:e>
                            <m:r>
                              <a:rPr lang="en-US" i="1">
                                <a:latin typeface="Cambria Math"/>
                                <a:ea typeface="Cambria Math"/>
                                <a:cs typeface="Times New Roman"/>
                              </a:rPr>
                              <m:t>𝑚</m:t>
                            </m:r>
                          </m:e>
                          <m:sub>
                            <m:r>
                              <a:rPr lang="en-US" i="1">
                                <a:latin typeface="Cambria Math"/>
                                <a:ea typeface="Cambria Math"/>
                                <a:cs typeface="Times New Roman"/>
                              </a:rPr>
                              <m:t>𝐴</m:t>
                            </m:r>
                          </m:sub>
                        </m:sSub>
                        <m:r>
                          <a:rPr lang="en-US" i="1">
                            <a:latin typeface="Cambria Math"/>
                            <a:ea typeface="Cambria Math"/>
                            <a:cs typeface="Times New Roman"/>
                          </a:rPr>
                          <m:t>+</m:t>
                        </m:r>
                        <m:sSub>
                          <m:sSubPr>
                            <m:ctrlPr>
                              <a:rPr lang="en-US" i="1">
                                <a:latin typeface="Cambria Math"/>
                                <a:ea typeface="Cambria Math"/>
                                <a:cs typeface="Times New Roman"/>
                              </a:rPr>
                            </m:ctrlPr>
                          </m:sSubPr>
                          <m:e>
                            <m:r>
                              <a:rPr lang="en-US" i="1">
                                <a:latin typeface="Cambria Math"/>
                                <a:ea typeface="Cambria Math"/>
                                <a:cs typeface="Times New Roman"/>
                              </a:rPr>
                              <m:t>𝑚</m:t>
                            </m:r>
                          </m:e>
                          <m:sub>
                            <m:r>
                              <a:rPr lang="en-US" i="1">
                                <a:latin typeface="Cambria Math"/>
                                <a:ea typeface="Cambria Math"/>
                                <a:cs typeface="Times New Roman"/>
                              </a:rPr>
                              <m:t>𝐵</m:t>
                            </m:r>
                          </m:sub>
                        </m:sSub>
                      </m:den>
                    </m:f>
                  </m:oMath>
                </a14:m>
                <a:r>
                  <a:rPr lang="en-US" dirty="0">
                    <a:latin typeface="Times New Roman"/>
                    <a:ea typeface="Cambria Math" panose="02040503050406030204" pitchFamily="18" charset="0"/>
                    <a:cs typeface="Times New Roman"/>
                  </a:rPr>
                  <a:t> </a:t>
                </a:r>
                <a:r>
                  <a:rPr lang="en-US" dirty="0" smtClean="0">
                    <a:latin typeface="Times New Roman"/>
                    <a:ea typeface="Cambria Math" panose="02040503050406030204" pitchFamily="18" charset="0"/>
                    <a:cs typeface="Times New Roman"/>
                  </a:rPr>
                  <a:t> is </a:t>
                </a:r>
                <a:r>
                  <a:rPr lang="en-US" dirty="0">
                    <a:latin typeface="Times New Roman"/>
                    <a:ea typeface="Cambria Math" panose="02040503050406030204" pitchFamily="18" charset="0"/>
                    <a:cs typeface="Times New Roman"/>
                  </a:rPr>
                  <a:t>the reduced </a:t>
                </a:r>
                <a:r>
                  <a:rPr lang="en-US" dirty="0" smtClean="0">
                    <a:latin typeface="Times New Roman"/>
                    <a:ea typeface="Cambria Math" panose="02040503050406030204" pitchFamily="18" charset="0"/>
                    <a:cs typeface="Times New Roman"/>
                  </a:rPr>
                  <a:t>mass</a:t>
                </a:r>
                <a:r>
                  <a:rPr lang="en-US" dirty="0" smtClean="0">
                    <a:latin typeface="Times New Roman" panose="02020603050405020304" pitchFamily="18" charset="0"/>
                    <a:ea typeface="Cambria Math" panose="02040503050406030204" pitchFamily="18" charset="0"/>
                    <a:cs typeface="Times New Roman" panose="02020603050405020304" pitchFamily="18" charset="0"/>
                  </a:rPr>
                  <a:t>, </a:t>
                </a:r>
                <a:r>
                  <a:rPr lang="en-US" dirty="0">
                    <a:latin typeface="Times New Roman" panose="02020603050405020304" pitchFamily="18" charset="0"/>
                    <a:ea typeface="Cambria Math" panose="02040503050406030204" pitchFamily="18" charset="0"/>
                    <a:cs typeface="Times New Roman" panose="02020603050405020304" pitchFamily="18" charset="0"/>
                  </a:rPr>
                  <a:t>and R is the bond length.</a:t>
                </a:r>
              </a:p>
              <a:p>
                <a:endParaRPr lang="en-US" dirty="0">
                  <a:latin typeface="Times New Roman" panose="02020603050405020304" pitchFamily="18" charset="0"/>
                  <a:ea typeface="Cambria Math" panose="02040503050406030204" pitchFamily="18" charset="0"/>
                  <a:cs typeface="Times New Roman" panose="02020603050405020304" pitchFamily="18" charset="0"/>
                </a:endParaRPr>
              </a:p>
              <a:p>
                <a:r>
                  <a:rPr lang="en-US"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So analyzing a pure rotational spectrum allows the bond length to be measured</a:t>
                </a:r>
                <a:r>
                  <a:rPr lang="en-US" dirty="0" smtClean="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  </a:t>
                </a:r>
                <a:r>
                  <a:rPr lang="en-US" dirty="0" smtClean="0">
                    <a:latin typeface="Times New Roman" panose="02020603050405020304" pitchFamily="18" charset="0"/>
                    <a:ea typeface="Cambria Math" panose="02040503050406030204" pitchFamily="18" charset="0"/>
                    <a:cs typeface="Times New Roman" panose="02020603050405020304" pitchFamily="18" charset="0"/>
                  </a:rPr>
                  <a:t>(In larger molecules, it allows the moments of inertia to be measured.)</a:t>
                </a:r>
                <a:endParaRPr lang="en-US"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endParaRPr>
              </a:p>
              <a:p>
                <a:endParaRPr lang="en-US" dirty="0">
                  <a:latin typeface="Times New Roman" panose="02020603050405020304" pitchFamily="18" charset="0"/>
                  <a:ea typeface="Cambria Math" panose="02040503050406030204" pitchFamily="18" charset="0"/>
                  <a:cs typeface="Times New Roman" panose="02020603050405020304" pitchFamily="18" charset="0"/>
                </a:endParaRPr>
              </a:p>
              <a:p>
                <a:pPr algn="ctr"/>
                <a:r>
                  <a:rPr lang="en-US" dirty="0">
                    <a:latin typeface="Times New Roman" panose="02020603050405020304" pitchFamily="18" charset="0"/>
                    <a:ea typeface="Cambria Math" panose="02040503050406030204" pitchFamily="18" charset="0"/>
                    <a:cs typeface="Times New Roman" panose="02020603050405020304" pitchFamily="18" charset="0"/>
                  </a:rPr>
                  <a:t>Defining </a:t>
                </a:r>
                <a14:m>
                  <m:oMath xmlns:m="http://schemas.openxmlformats.org/officeDocument/2006/math">
                    <m:r>
                      <m:rPr>
                        <m:sty m:val="p"/>
                      </m:rPr>
                      <a:rPr lang="en-US" dirty="0" smtClean="0">
                        <a:latin typeface="Cambria Math"/>
                        <a:cs typeface="Times New Roman" panose="02020603050405020304" pitchFamily="18" charset="0"/>
                      </a:rPr>
                      <m:t>B</m:t>
                    </m:r>
                    <m:r>
                      <a:rPr lang="en-US" i="1" smtClean="0">
                        <a:latin typeface="Cambria Math"/>
                        <a:ea typeface="Cambria Math"/>
                        <a:cs typeface="Times New Roman" panose="02020603050405020304" pitchFamily="18" charset="0"/>
                      </a:rPr>
                      <m:t>≡</m:t>
                    </m:r>
                    <m:r>
                      <a:rPr lang="en-US">
                        <a:latin typeface="Cambria Math"/>
                        <a:cs typeface="Times New Roman" panose="02020603050405020304" pitchFamily="18" charset="0"/>
                      </a:rPr>
                      <m:t> </m:t>
                    </m:r>
                    <m:f>
                      <m:fPr>
                        <m:ctrlPr>
                          <a:rPr lang="en-US" i="1">
                            <a:latin typeface="Cambria Math"/>
                            <a:cs typeface="Times New Roman" panose="02020603050405020304" pitchFamily="18" charset="0"/>
                          </a:rPr>
                        </m:ctrlPr>
                      </m:fPr>
                      <m:num>
                        <m:sSup>
                          <m:sSupPr>
                            <m:ctrlPr>
                              <a:rPr lang="en-US" i="1">
                                <a:latin typeface="Cambria Math"/>
                                <a:cs typeface="Times New Roman" panose="02020603050405020304" pitchFamily="18" charset="0"/>
                              </a:rPr>
                            </m:ctrlPr>
                          </m:sSupPr>
                          <m:e>
                            <m:r>
                              <a:rPr lang="en-US">
                                <a:latin typeface="Cambria Math"/>
                                <a:ea typeface="Cambria Math"/>
                                <a:cs typeface="Times New Roman" panose="02020603050405020304" pitchFamily="18" charset="0"/>
                              </a:rPr>
                              <m:t>ℏ</m:t>
                            </m:r>
                          </m:e>
                          <m:sup>
                            <m:r>
                              <a:rPr lang="en-US">
                                <a:latin typeface="Cambria Math"/>
                                <a:cs typeface="Times New Roman" panose="02020603050405020304" pitchFamily="18" charset="0"/>
                              </a:rPr>
                              <m:t>2</m:t>
                            </m:r>
                          </m:sup>
                        </m:sSup>
                      </m:num>
                      <m:den>
                        <m:r>
                          <a:rPr lang="en-US">
                            <a:latin typeface="Cambria Math"/>
                            <a:cs typeface="Times New Roman" panose="02020603050405020304" pitchFamily="18" charset="0"/>
                          </a:rPr>
                          <m:t>2</m:t>
                        </m:r>
                        <m:r>
                          <m:rPr>
                            <m:sty m:val="p"/>
                          </m:rPr>
                          <a:rPr lang="en-US">
                            <a:latin typeface="Cambria Math"/>
                            <a:ea typeface="Cambria Math"/>
                            <a:cs typeface="Times New Roman" panose="02020603050405020304" pitchFamily="18" charset="0"/>
                          </a:rPr>
                          <m:t>μ</m:t>
                        </m:r>
                        <m:sSup>
                          <m:sSupPr>
                            <m:ctrlPr>
                              <a:rPr lang="en-US" i="1">
                                <a:latin typeface="Cambria Math"/>
                                <a:ea typeface="Cambria Math"/>
                                <a:cs typeface="Times New Roman" panose="02020603050405020304" pitchFamily="18" charset="0"/>
                              </a:rPr>
                            </m:ctrlPr>
                          </m:sSupPr>
                          <m:e>
                            <m:r>
                              <m:rPr>
                                <m:sty m:val="p"/>
                              </m:rPr>
                              <a:rPr lang="en-US">
                                <a:latin typeface="Cambria Math"/>
                                <a:ea typeface="Cambria Math"/>
                                <a:cs typeface="Times New Roman" panose="02020603050405020304" pitchFamily="18" charset="0"/>
                              </a:rPr>
                              <m:t>R</m:t>
                            </m:r>
                          </m:e>
                          <m:sup>
                            <m:r>
                              <a:rPr lang="en-US">
                                <a:latin typeface="Cambria Math"/>
                                <a:ea typeface="Cambria Math"/>
                                <a:cs typeface="Times New Roman" panose="02020603050405020304" pitchFamily="18" charset="0"/>
                              </a:rPr>
                              <m:t>2</m:t>
                            </m:r>
                          </m:sup>
                        </m:sSup>
                      </m:den>
                    </m:f>
                    <m:r>
                      <a:rPr lang="en-US" b="0" i="1" smtClean="0">
                        <a:latin typeface="Cambria Math"/>
                        <a:ea typeface="Cambria Math"/>
                        <a:cs typeface="Times New Roman" panose="02020603050405020304" pitchFamily="18" charset="0"/>
                      </a:rPr>
                      <m:t>=</m:t>
                    </m:r>
                    <m:f>
                      <m:fPr>
                        <m:ctrlPr>
                          <a:rPr lang="en-US" i="1">
                            <a:latin typeface="Cambria Math"/>
                            <a:cs typeface="Times New Roman" panose="02020603050405020304" pitchFamily="18" charset="0"/>
                          </a:rPr>
                        </m:ctrlPr>
                      </m:fPr>
                      <m:num>
                        <m:sSup>
                          <m:sSupPr>
                            <m:ctrlPr>
                              <a:rPr lang="en-US" i="1">
                                <a:latin typeface="Cambria Math"/>
                                <a:cs typeface="Times New Roman" panose="02020603050405020304" pitchFamily="18" charset="0"/>
                              </a:rPr>
                            </m:ctrlPr>
                          </m:sSupPr>
                          <m:e>
                            <m:r>
                              <a:rPr lang="en-US">
                                <a:latin typeface="Cambria Math"/>
                                <a:ea typeface="Cambria Math"/>
                                <a:cs typeface="Times New Roman" panose="02020603050405020304" pitchFamily="18" charset="0"/>
                              </a:rPr>
                              <m:t>ℏ</m:t>
                            </m:r>
                          </m:e>
                          <m:sup>
                            <m:r>
                              <a:rPr lang="en-US">
                                <a:latin typeface="Cambria Math"/>
                                <a:cs typeface="Times New Roman" panose="02020603050405020304" pitchFamily="18" charset="0"/>
                              </a:rPr>
                              <m:t>2</m:t>
                            </m:r>
                          </m:sup>
                        </m:sSup>
                      </m:num>
                      <m:den>
                        <m:r>
                          <a:rPr lang="en-US">
                            <a:latin typeface="Cambria Math"/>
                            <a:cs typeface="Times New Roman" panose="02020603050405020304" pitchFamily="18" charset="0"/>
                          </a:rPr>
                          <m:t>2</m:t>
                        </m:r>
                        <m:r>
                          <m:rPr>
                            <m:sty m:val="p"/>
                          </m:rPr>
                          <a:rPr lang="en-US" b="0" i="0" smtClean="0">
                            <a:latin typeface="Cambria Math"/>
                            <a:cs typeface="Times New Roman" panose="02020603050405020304" pitchFamily="18" charset="0"/>
                          </a:rPr>
                          <m:t>I</m:t>
                        </m:r>
                      </m:den>
                    </m:f>
                  </m:oMath>
                </a14:m>
                <a:r>
                  <a:rPr lang="en-US" dirty="0" smtClean="0">
                    <a:latin typeface="Times New Roman" panose="02020603050405020304" pitchFamily="18" charset="0"/>
                    <a:ea typeface="Cambria Math" panose="02040503050406030204" pitchFamily="18" charset="0"/>
                    <a:cs typeface="Times New Roman" panose="02020603050405020304" pitchFamily="18" charset="0"/>
                  </a:rPr>
                  <a:t> (I is the moment of inertia), </a:t>
                </a:r>
                <a:r>
                  <a:rPr lang="en-US" dirty="0">
                    <a:latin typeface="Times New Roman" panose="02020603050405020304" pitchFamily="18" charset="0"/>
                    <a:ea typeface="Cambria Math" panose="02040503050406030204" pitchFamily="18" charset="0"/>
                    <a:cs typeface="Times New Roman" panose="02020603050405020304" pitchFamily="18" charset="0"/>
                  </a:rPr>
                  <a:t>we get a simpler expression: </a:t>
                </a:r>
                <a14:m>
                  <m:oMath xmlns:m="http://schemas.openxmlformats.org/officeDocument/2006/math">
                    <m:r>
                      <m:rPr>
                        <m:sty m:val="p"/>
                      </m:rPr>
                      <a:rPr lang="en-US" smtClean="0">
                        <a:solidFill>
                          <a:srgbClr val="C00000"/>
                        </a:solidFill>
                        <a:latin typeface="Cambria Math"/>
                        <a:cs typeface="Times New Roman" panose="02020603050405020304" pitchFamily="18" charset="0"/>
                      </a:rPr>
                      <m:t>E</m:t>
                    </m:r>
                    <m:d>
                      <m:dPr>
                        <m:ctrlPr>
                          <a:rPr lang="en-US" i="1">
                            <a:solidFill>
                              <a:srgbClr val="C00000"/>
                            </a:solidFill>
                            <a:latin typeface="Cambria Math"/>
                            <a:cs typeface="Times New Roman" panose="02020603050405020304" pitchFamily="18" charset="0"/>
                          </a:rPr>
                        </m:ctrlPr>
                      </m:dPr>
                      <m:e>
                        <m:r>
                          <m:rPr>
                            <m:sty m:val="p"/>
                          </m:rPr>
                          <a:rPr lang="en-US">
                            <a:solidFill>
                              <a:srgbClr val="C00000"/>
                            </a:solidFill>
                            <a:latin typeface="Cambria Math"/>
                            <a:cs typeface="Times New Roman" panose="02020603050405020304" pitchFamily="18" charset="0"/>
                          </a:rPr>
                          <m:t>J</m:t>
                        </m:r>
                      </m:e>
                    </m:d>
                    <m:r>
                      <a:rPr lang="en-US">
                        <a:solidFill>
                          <a:srgbClr val="C00000"/>
                        </a:solidFill>
                        <a:latin typeface="Cambria Math"/>
                        <a:cs typeface="Times New Roman" panose="02020603050405020304" pitchFamily="18" charset="0"/>
                      </a:rPr>
                      <m:t>=</m:t>
                    </m:r>
                    <m:r>
                      <m:rPr>
                        <m:sty m:val="p"/>
                      </m:rPr>
                      <a:rPr lang="en-US" b="0" i="0" smtClean="0">
                        <a:solidFill>
                          <a:srgbClr val="C00000"/>
                        </a:solidFill>
                        <a:latin typeface="Cambria Math"/>
                        <a:cs typeface="Times New Roman" panose="02020603050405020304" pitchFamily="18" charset="0"/>
                      </a:rPr>
                      <m:t>B</m:t>
                    </m:r>
                    <m:r>
                      <a:rPr lang="en-US" b="0" i="0" smtClean="0">
                        <a:solidFill>
                          <a:srgbClr val="C00000"/>
                        </a:solidFill>
                        <a:latin typeface="Cambria Math"/>
                        <a:cs typeface="Times New Roman" panose="02020603050405020304" pitchFamily="18" charset="0"/>
                      </a:rPr>
                      <m:t> </m:t>
                    </m:r>
                    <m:r>
                      <m:rPr>
                        <m:nor/>
                      </m:rPr>
                      <a:rPr lang="en-US">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J</m:t>
                    </m:r>
                    <m:r>
                      <m:rPr>
                        <m:nor/>
                      </m:rPr>
                      <a:rPr lang="en-US"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
                      <m:rPr>
                        <m:nor/>
                      </m:rPr>
                      <a:rPr lang="en-US"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J</m:t>
                    </m:r>
                    <m:r>
                      <m:rPr>
                        <m:nor/>
                      </m:rPr>
                      <a:rPr lang="en-US"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+1)</m:t>
                    </m:r>
                  </m:oMath>
                </a14:m>
                <a:r>
                  <a:rPr lang="en-US" dirty="0"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a:t> </a:t>
                </a:r>
                <a:r>
                  <a:rPr lang="en-US" dirty="0" smtClean="0">
                    <a:latin typeface="Cambria Math" panose="02040503050406030204" pitchFamily="18" charset="0"/>
                    <a:ea typeface="Cambria Math" panose="02040503050406030204" pitchFamily="18" charset="0"/>
                    <a:cs typeface="Times New Roman" panose="02020603050405020304" pitchFamily="18" charset="0"/>
                  </a:rPr>
                  <a:t>. </a:t>
                </a:r>
                <a:r>
                  <a:rPr lang="en-US" dirty="0" smtClean="0">
                    <a:latin typeface="Times New Roman" panose="02020603050405020304" pitchFamily="18" charset="0"/>
                    <a:ea typeface="Cambria Math" panose="02040503050406030204" pitchFamily="18" charset="0"/>
                    <a:cs typeface="Times New Roman" panose="02020603050405020304" pitchFamily="18" charset="0"/>
                  </a:rPr>
                  <a:t>(B is called the rotation constant of the molecule)</a:t>
                </a:r>
                <a:endParaRPr lang="en-US" dirty="0">
                  <a:latin typeface="Times New Roman" panose="02020603050405020304" pitchFamily="18" charset="0"/>
                  <a:ea typeface="Cambria Math" panose="02040503050406030204" pitchFamily="18" charset="0"/>
                  <a:cs typeface="Times New Roman" panose="02020603050405020304" pitchFamily="18" charset="0"/>
                </a:endParaRPr>
              </a:p>
              <a:p>
                <a:endParaRPr lang="en-US" dirty="0" smtClean="0">
                  <a:latin typeface="Cambria Math" panose="02040503050406030204" pitchFamily="18" charset="0"/>
                  <a:ea typeface="Cambria Math" panose="02040503050406030204" pitchFamily="18" charset="0"/>
                  <a:cs typeface="Times New Roman" panose="02020603050405020304" pitchFamily="18" charset="0"/>
                </a:endParaRPr>
              </a:p>
              <a:p>
                <a:r>
                  <a:rPr lang="en-US" dirty="0" smtClean="0">
                    <a:latin typeface="Times New Roman" panose="02020603050405020304" pitchFamily="18" charset="0"/>
                    <a:ea typeface="Cambria Math" panose="02040503050406030204" pitchFamily="18" charset="0"/>
                    <a:cs typeface="Times New Roman" panose="02020603050405020304" pitchFamily="18" charset="0"/>
                  </a:rPr>
                  <a:t>For nonlinear molecules, pure rotational spectra still exist but the energy levels  </a:t>
                </a:r>
              </a:p>
              <a:p>
                <a:r>
                  <a:rPr lang="en-US" dirty="0" smtClean="0">
                    <a:latin typeface="Times New Roman" panose="02020603050405020304" pitchFamily="18" charset="0"/>
                    <a:ea typeface="Cambria Math" panose="02040503050406030204" pitchFamily="18" charset="0"/>
                    <a:cs typeface="Times New Roman" panose="02020603050405020304" pitchFamily="18" charset="0"/>
                  </a:rPr>
                  <a:t>depend on all three moments of inertia and the analysis is complicated.  Still, this method gives highly precise geometrical information about small gas-phase molecules.</a:t>
                </a:r>
                <a:endParaRPr lang="en-US" dirty="0">
                  <a:latin typeface="Cambria Math" panose="02040503050406030204" pitchFamily="18" charset="0"/>
                  <a:ea typeface="Cambria Math" panose="02040503050406030204" pitchFamily="18" charset="0"/>
                  <a:cs typeface="Times New Roman" panose="02020603050405020304" pitchFamily="18" charset="0"/>
                </a:endParaRPr>
              </a:p>
              <a:p>
                <a:endParaRPr lang="en-US" dirty="0">
                  <a:latin typeface="Cambria Math" panose="02040503050406030204" pitchFamily="18" charset="0"/>
                  <a:ea typeface="Cambria Math" panose="02040503050406030204" pitchFamily="18" charset="0"/>
                  <a:cs typeface="Times New Roman" panose="02020603050405020304" pitchFamily="18"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679010" y="1376127"/>
                <a:ext cx="7858408" cy="5580374"/>
              </a:xfrm>
              <a:prstGeom prst="rect">
                <a:avLst/>
              </a:prstGeom>
              <a:blipFill rotWithShape="1">
                <a:blip r:embed="rId2"/>
                <a:stretch>
                  <a:fillRect l="-621" t="-546" r="-1396"/>
                </a:stretch>
              </a:blipFill>
            </p:spPr>
            <p:txBody>
              <a:bodyPr/>
              <a:lstStyle/>
              <a:p>
                <a:r>
                  <a:rPr lang="en-US">
                    <a:noFill/>
                  </a:rPr>
                  <a:t> </a:t>
                </a:r>
              </a:p>
            </p:txBody>
          </p:sp>
        </mc:Fallback>
      </mc:AlternateContent>
    </p:spTree>
    <p:extLst>
      <p:ext uri="{BB962C8B-B14F-4D97-AF65-F5344CB8AC3E}">
        <p14:creationId xmlns:p14="http://schemas.microsoft.com/office/powerpoint/2010/main" val="361584276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14912</TotalTime>
  <Words>2589</Words>
  <Application>Microsoft Office PowerPoint</Application>
  <PresentationFormat>On-screen Show (4:3)</PresentationFormat>
  <Paragraphs>252</Paragraphs>
  <Slides>31</Slides>
  <Notes>0</Notes>
  <HiddenSlides>0</HiddenSlides>
  <MMClips>1</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    presented by: Michael Morse, University of Utah                         morse@chem.utah.edu  PowerPoints of all of my presentations to this group are available at: https://chem.utah.edu/directory/morse/research-group/index.php Just click on A/P Chemistry Powerpoints and you can download and use them as you like.</vt:lpstr>
      <vt:lpstr>The First Law of Spectroscopy:</vt:lpstr>
      <vt:lpstr>The Electromagnetic Spectrum Covers a  HUGE Range of Wavelengths</vt:lpstr>
      <vt:lpstr>Atomic Spectra: Excitation of Electrons</vt:lpstr>
      <vt:lpstr>Atomic Spectra: Excitation of Electrons</vt:lpstr>
      <vt:lpstr>What can we learn from an atomic spectrum?</vt:lpstr>
      <vt:lpstr>What can we learn from an atomic spectrum?</vt:lpstr>
      <vt:lpstr>What can we learn from an atomic spectrum?</vt:lpstr>
      <vt:lpstr>What about molecules?</vt:lpstr>
      <vt:lpstr>Pure rotational spectroscopy  of linear molecules</vt:lpstr>
      <vt:lpstr>Pure rotational spectroscopy  and astronomy</vt:lpstr>
      <vt:lpstr>Where do you use rotational excitations in your everyday life?</vt:lpstr>
      <vt:lpstr>Where do you use rotational excitations in your everyday life?</vt:lpstr>
      <vt:lpstr>Where do you use rotational excitations in your everyday life?</vt:lpstr>
      <vt:lpstr>Microwave ovens are built to support 12.2 cm electromagnetic radiation</vt:lpstr>
      <vt:lpstr>How does light excite rotational motions?</vt:lpstr>
      <vt:lpstr>How does light excite rotational motions?</vt:lpstr>
      <vt:lpstr>Molecules also have vibrations</vt:lpstr>
      <vt:lpstr>How does light excite vibrational motions?</vt:lpstr>
      <vt:lpstr>Some molecules can’t absorb IR light at all</vt:lpstr>
      <vt:lpstr>Vibrations of polyatomic molecules</vt:lpstr>
      <vt:lpstr>Polyatomic molecules have  many normal modes</vt:lpstr>
      <vt:lpstr>Some normal modes can be  excited by infrared radiation</vt:lpstr>
      <vt:lpstr>The infrared spectrum of air</vt:lpstr>
      <vt:lpstr>Infrared spectra help to identify molecules</vt:lpstr>
      <vt:lpstr>Electrons in molecules can  also be excited</vt:lpstr>
      <vt:lpstr>Spectrum of gaseous I2 at low temperature (simulated)</vt:lpstr>
      <vt:lpstr>In a polyatomic molecule, more than one normal mode can be active</vt:lpstr>
      <vt:lpstr>This gets really messy at higher energies!</vt:lpstr>
      <vt:lpstr>Electronic emission spectroscopy  of diatomic molecules</vt:lpstr>
      <vt:lpstr>Thanks for listening!</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Chemical Bonding Michael Morse, University of Utah morse@chem.utah.edu</dc:title>
  <dc:creator>Michael</dc:creator>
  <cp:lastModifiedBy>admin</cp:lastModifiedBy>
  <cp:revision>522</cp:revision>
  <dcterms:created xsi:type="dcterms:W3CDTF">2014-09-13T19:41:22Z</dcterms:created>
  <dcterms:modified xsi:type="dcterms:W3CDTF">2019-04-12T21:12:52Z</dcterms:modified>
</cp:coreProperties>
</file>